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2"/>
  </p:notesMasterIdLst>
  <p:handoutMasterIdLst>
    <p:handoutMasterId r:id="rId193"/>
  </p:handoutMasterIdLst>
  <p:sldIdLst>
    <p:sldId id="256" r:id="rId2"/>
    <p:sldId id="589" r:id="rId3"/>
    <p:sldId id="591" r:id="rId4"/>
    <p:sldId id="592" r:id="rId5"/>
    <p:sldId id="593" r:id="rId6"/>
    <p:sldId id="594" r:id="rId7"/>
    <p:sldId id="595" r:id="rId8"/>
    <p:sldId id="597" r:id="rId9"/>
    <p:sldId id="598" r:id="rId10"/>
    <p:sldId id="1111" r:id="rId11"/>
    <p:sldId id="831" r:id="rId12"/>
    <p:sldId id="832" r:id="rId13"/>
    <p:sldId id="833" r:id="rId14"/>
    <p:sldId id="1089" r:id="rId15"/>
    <p:sldId id="834" r:id="rId16"/>
    <p:sldId id="1112" r:id="rId17"/>
    <p:sldId id="857" r:id="rId18"/>
    <p:sldId id="837" r:id="rId19"/>
    <p:sldId id="838" r:id="rId20"/>
    <p:sldId id="1113" r:id="rId21"/>
    <p:sldId id="919" r:id="rId22"/>
    <p:sldId id="920" r:id="rId23"/>
    <p:sldId id="921" r:id="rId24"/>
    <p:sldId id="922" r:id="rId25"/>
    <p:sldId id="923" r:id="rId26"/>
    <p:sldId id="924" r:id="rId27"/>
    <p:sldId id="925" r:id="rId28"/>
    <p:sldId id="926" r:id="rId29"/>
    <p:sldId id="927" r:id="rId30"/>
    <p:sldId id="928" r:id="rId31"/>
    <p:sldId id="929" r:id="rId32"/>
    <p:sldId id="930" r:id="rId33"/>
    <p:sldId id="931" r:id="rId34"/>
    <p:sldId id="932" r:id="rId35"/>
    <p:sldId id="933" r:id="rId36"/>
    <p:sldId id="934" r:id="rId37"/>
    <p:sldId id="935" r:id="rId38"/>
    <p:sldId id="936" r:id="rId39"/>
    <p:sldId id="937" r:id="rId40"/>
    <p:sldId id="1114" r:id="rId41"/>
    <p:sldId id="604" r:id="rId42"/>
    <p:sldId id="856" r:id="rId43"/>
    <p:sldId id="852" r:id="rId44"/>
    <p:sldId id="853" r:id="rId45"/>
    <p:sldId id="858" r:id="rId46"/>
    <p:sldId id="854" r:id="rId47"/>
    <p:sldId id="855" r:id="rId48"/>
    <p:sldId id="860" r:id="rId49"/>
    <p:sldId id="850" r:id="rId50"/>
    <p:sldId id="847" r:id="rId51"/>
    <p:sldId id="846" r:id="rId52"/>
    <p:sldId id="861" r:id="rId53"/>
    <p:sldId id="957" r:id="rId54"/>
    <p:sldId id="958" r:id="rId55"/>
    <p:sldId id="959" r:id="rId56"/>
    <p:sldId id="960" r:id="rId57"/>
    <p:sldId id="961" r:id="rId58"/>
    <p:sldId id="962" r:id="rId59"/>
    <p:sldId id="963" r:id="rId60"/>
    <p:sldId id="964" r:id="rId61"/>
    <p:sldId id="965" r:id="rId62"/>
    <p:sldId id="966" r:id="rId63"/>
    <p:sldId id="967" r:id="rId64"/>
    <p:sldId id="968" r:id="rId65"/>
    <p:sldId id="969" r:id="rId66"/>
    <p:sldId id="970" r:id="rId67"/>
    <p:sldId id="981" r:id="rId68"/>
    <p:sldId id="982" r:id="rId69"/>
    <p:sldId id="983" r:id="rId70"/>
    <p:sldId id="984" r:id="rId71"/>
    <p:sldId id="1070" r:id="rId72"/>
    <p:sldId id="1071" r:id="rId73"/>
    <p:sldId id="1072" r:id="rId74"/>
    <p:sldId id="1073" r:id="rId75"/>
    <p:sldId id="1074" r:id="rId76"/>
    <p:sldId id="1075" r:id="rId77"/>
    <p:sldId id="1076" r:id="rId78"/>
    <p:sldId id="849" r:id="rId79"/>
    <p:sldId id="1115" r:id="rId80"/>
    <p:sldId id="1108" r:id="rId81"/>
    <p:sldId id="1090" r:id="rId82"/>
    <p:sldId id="1091" r:id="rId83"/>
    <p:sldId id="1092" r:id="rId84"/>
    <p:sldId id="1093" r:id="rId85"/>
    <p:sldId id="1094" r:id="rId86"/>
    <p:sldId id="1095" r:id="rId87"/>
    <p:sldId id="1096" r:id="rId88"/>
    <p:sldId id="1097" r:id="rId89"/>
    <p:sldId id="1098" r:id="rId90"/>
    <p:sldId id="1099" r:id="rId91"/>
    <p:sldId id="1100" r:id="rId92"/>
    <p:sldId id="1101" r:id="rId93"/>
    <p:sldId id="1102" r:id="rId94"/>
    <p:sldId id="1103" r:id="rId95"/>
    <p:sldId id="1104" r:id="rId96"/>
    <p:sldId id="1105" r:id="rId97"/>
    <p:sldId id="1106" r:id="rId98"/>
    <p:sldId id="1107" r:id="rId99"/>
    <p:sldId id="1116" r:id="rId100"/>
    <p:sldId id="999" r:id="rId101"/>
    <p:sldId id="1000" r:id="rId102"/>
    <p:sldId id="1001" r:id="rId103"/>
    <p:sldId id="1002" r:id="rId104"/>
    <p:sldId id="1003" r:id="rId105"/>
    <p:sldId id="1004" r:id="rId106"/>
    <p:sldId id="1005" r:id="rId107"/>
    <p:sldId id="1006" r:id="rId108"/>
    <p:sldId id="1007" r:id="rId109"/>
    <p:sldId id="1008" r:id="rId110"/>
    <p:sldId id="1009" r:id="rId111"/>
    <p:sldId id="1010" r:id="rId112"/>
    <p:sldId id="1011" r:id="rId113"/>
    <p:sldId id="1012" r:id="rId114"/>
    <p:sldId id="1013" r:id="rId115"/>
    <p:sldId id="1014" r:id="rId116"/>
    <p:sldId id="1015" r:id="rId117"/>
    <p:sldId id="1016" r:id="rId118"/>
    <p:sldId id="1017" r:id="rId119"/>
    <p:sldId id="1018" r:id="rId120"/>
    <p:sldId id="1019" r:id="rId121"/>
    <p:sldId id="1020" r:id="rId122"/>
    <p:sldId id="1021" r:id="rId123"/>
    <p:sldId id="1022" r:id="rId124"/>
    <p:sldId id="1023" r:id="rId125"/>
    <p:sldId id="1024" r:id="rId126"/>
    <p:sldId id="1025" r:id="rId127"/>
    <p:sldId id="1117" r:id="rId128"/>
    <p:sldId id="603" r:id="rId129"/>
    <p:sldId id="1078" r:id="rId130"/>
    <p:sldId id="1079" r:id="rId131"/>
    <p:sldId id="1080" r:id="rId132"/>
    <p:sldId id="1081" r:id="rId133"/>
    <p:sldId id="1082" r:id="rId134"/>
    <p:sldId id="1083" r:id="rId135"/>
    <p:sldId id="1084" r:id="rId136"/>
    <p:sldId id="1085" r:id="rId137"/>
    <p:sldId id="1086" r:id="rId138"/>
    <p:sldId id="1118" r:id="rId139"/>
    <p:sldId id="1026" r:id="rId140"/>
    <p:sldId id="1119" r:id="rId141"/>
    <p:sldId id="606" r:id="rId142"/>
    <p:sldId id="996" r:id="rId143"/>
    <p:sldId id="997" r:id="rId144"/>
    <p:sldId id="1050" r:id="rId145"/>
    <p:sldId id="1051" r:id="rId146"/>
    <p:sldId id="1052" r:id="rId147"/>
    <p:sldId id="1053" r:id="rId148"/>
    <p:sldId id="1054" r:id="rId149"/>
    <p:sldId id="1055" r:id="rId150"/>
    <p:sldId id="1057" r:id="rId151"/>
    <p:sldId id="1058" r:id="rId152"/>
    <p:sldId id="1059" r:id="rId153"/>
    <p:sldId id="1060" r:id="rId154"/>
    <p:sldId id="1061" r:id="rId155"/>
    <p:sldId id="1062" r:id="rId156"/>
    <p:sldId id="1063" r:id="rId157"/>
    <p:sldId id="1064" r:id="rId158"/>
    <p:sldId id="1065" r:id="rId159"/>
    <p:sldId id="1066" r:id="rId160"/>
    <p:sldId id="1088" r:id="rId161"/>
    <p:sldId id="1067" r:id="rId162"/>
    <p:sldId id="1068" r:id="rId163"/>
    <p:sldId id="1087" r:id="rId164"/>
    <p:sldId id="1120" r:id="rId165"/>
    <p:sldId id="609" r:id="rId166"/>
    <p:sldId id="1027" r:id="rId167"/>
    <p:sldId id="1028" r:id="rId168"/>
    <p:sldId id="1029" r:id="rId169"/>
    <p:sldId id="1030" r:id="rId170"/>
    <p:sldId id="1031" r:id="rId171"/>
    <p:sldId id="1032" r:id="rId172"/>
    <p:sldId id="1033" r:id="rId173"/>
    <p:sldId id="1034" r:id="rId174"/>
    <p:sldId id="1035" r:id="rId175"/>
    <p:sldId id="1036" r:id="rId176"/>
    <p:sldId id="1037" r:id="rId177"/>
    <p:sldId id="1038" r:id="rId178"/>
    <p:sldId id="1039" r:id="rId179"/>
    <p:sldId id="1040" r:id="rId180"/>
    <p:sldId id="1041" r:id="rId181"/>
    <p:sldId id="1042" r:id="rId182"/>
    <p:sldId id="1043" r:id="rId183"/>
    <p:sldId id="1044" r:id="rId184"/>
    <p:sldId id="1045" r:id="rId185"/>
    <p:sldId id="1048" r:id="rId186"/>
    <p:sldId id="1049" r:id="rId187"/>
    <p:sldId id="1046" r:id="rId188"/>
    <p:sldId id="1047" r:id="rId189"/>
    <p:sldId id="1110" r:id="rId190"/>
    <p:sldId id="1109" r:id="rId191"/>
  </p:sldIdLst>
  <p:sldSz cx="9144000" cy="6858000" type="screen4x3"/>
  <p:notesSz cx="7315200" cy="9601200"/>
  <p:defaultTextStyle>
    <a:defPPr>
      <a:defRPr lang="en-US"/>
    </a:defPPr>
    <a:lvl1pPr algn="ctr" rtl="0" eaLnBrk="0" fontAlgn="base" hangingPunct="0">
      <a:lnSpc>
        <a:spcPct val="85000"/>
      </a:lnSpc>
      <a:spcBef>
        <a:spcPct val="0"/>
      </a:spcBef>
      <a:spcAft>
        <a:spcPct val="0"/>
      </a:spcAft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1pPr>
    <a:lvl2pPr marL="457200" algn="ctr" rtl="0" eaLnBrk="0" fontAlgn="base" hangingPunct="0">
      <a:lnSpc>
        <a:spcPct val="85000"/>
      </a:lnSpc>
      <a:spcBef>
        <a:spcPct val="0"/>
      </a:spcBef>
      <a:spcAft>
        <a:spcPct val="0"/>
      </a:spcAft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2pPr>
    <a:lvl3pPr marL="914400" algn="ctr" rtl="0" eaLnBrk="0" fontAlgn="base" hangingPunct="0">
      <a:lnSpc>
        <a:spcPct val="85000"/>
      </a:lnSpc>
      <a:spcBef>
        <a:spcPct val="0"/>
      </a:spcBef>
      <a:spcAft>
        <a:spcPct val="0"/>
      </a:spcAft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3pPr>
    <a:lvl4pPr marL="1371600" algn="ctr" rtl="0" eaLnBrk="0" fontAlgn="base" hangingPunct="0">
      <a:lnSpc>
        <a:spcPct val="85000"/>
      </a:lnSpc>
      <a:spcBef>
        <a:spcPct val="0"/>
      </a:spcBef>
      <a:spcAft>
        <a:spcPct val="0"/>
      </a:spcAft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4pPr>
    <a:lvl5pPr marL="1828800" algn="ctr" rtl="0" eaLnBrk="0" fontAlgn="base" hangingPunct="0">
      <a:lnSpc>
        <a:spcPct val="85000"/>
      </a:lnSpc>
      <a:spcBef>
        <a:spcPct val="0"/>
      </a:spcBef>
      <a:spcAft>
        <a:spcPct val="0"/>
      </a:spcAft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5pPr>
    <a:lvl6pPr marL="2286000" algn="l" defTabSz="914400" rtl="0" eaLnBrk="1" latinLnBrk="0" hangingPunct="1"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6pPr>
    <a:lvl7pPr marL="2743200" algn="l" defTabSz="914400" rtl="0" eaLnBrk="1" latinLnBrk="0" hangingPunct="1"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7pPr>
    <a:lvl8pPr marL="3200400" algn="l" defTabSz="914400" rtl="0" eaLnBrk="1" latinLnBrk="0" hangingPunct="1"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8pPr>
    <a:lvl9pPr marL="3657600" algn="l" defTabSz="914400" rtl="0" eaLnBrk="1" latinLnBrk="0" hangingPunct="1">
      <a:defRPr sz="2000" b="1" i="1" kern="1200">
        <a:solidFill>
          <a:schemeClr val="tx1"/>
        </a:solidFill>
        <a:latin typeface="Lucida Sans Unicod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0C0C0"/>
    <a:srgbClr val="4D4D4D"/>
    <a:srgbClr val="5F5F5F"/>
    <a:srgbClr val="9DABC5"/>
    <a:srgbClr val="000099"/>
    <a:srgbClr val="000000"/>
    <a:srgbClr val="E2E6EE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754" autoAdjust="0"/>
    <p:restoredTop sz="99824" autoAdjust="0"/>
  </p:normalViewPr>
  <p:slideViewPr>
    <p:cSldViewPr>
      <p:cViewPr>
        <p:scale>
          <a:sx n="50" d="100"/>
          <a:sy n="50" d="100"/>
        </p:scale>
        <p:origin x="-1698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19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notesMaster" Target="notesMasters/notesMaster1.xml"/><Relationship Id="rId197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93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viewProps" Target="viewProps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5" rIns="96647" bIns="48325" numCol="1" anchor="t" anchorCtr="0" compatLnSpc="1">
            <a:prstTxWarp prst="textNoShape">
              <a:avLst/>
            </a:prstTxWarp>
          </a:bodyPr>
          <a:lstStyle>
            <a:lvl1pPr algn="l" defTabSz="966788">
              <a:defRPr sz="1200" i="0"/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5" rIns="96647" bIns="48325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i="0"/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5" rIns="96647" bIns="48325" numCol="1" anchor="b" anchorCtr="0" compatLnSpc="1">
            <a:prstTxWarp prst="textNoShape">
              <a:avLst/>
            </a:prstTxWarp>
          </a:bodyPr>
          <a:lstStyle>
            <a:lvl1pPr algn="l" defTabSz="966788">
              <a:defRPr sz="1200" i="0"/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5" rIns="96647" bIns="48325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i="0"/>
            </a:lvl1pPr>
          </a:lstStyle>
          <a:p>
            <a:fld id="{65D2D1FC-387F-4DF2-8C61-E79A48EBEE7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t" anchorCtr="0" compatLnSpc="1">
            <a:prstTxWarp prst="textNoShape">
              <a:avLst/>
            </a:prstTxWarp>
          </a:bodyPr>
          <a:lstStyle>
            <a:lvl1pPr algn="l" defTabSz="950913" eaLnBrk="1" hangingPunct="1">
              <a:lnSpc>
                <a:spcPct val="100000"/>
              </a:lnSpc>
              <a:defRPr sz="1200" b="0" i="0"/>
            </a:lvl1pPr>
          </a:lstStyle>
          <a:p>
            <a:endParaRPr lang="en-US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t" anchorCtr="0" compatLnSpc="1">
            <a:prstTxWarp prst="textNoShape">
              <a:avLst/>
            </a:prstTxWarp>
          </a:bodyPr>
          <a:lstStyle>
            <a:lvl1pPr algn="r" defTabSz="950913" eaLnBrk="1" hangingPunct="1">
              <a:lnSpc>
                <a:spcPct val="100000"/>
              </a:lnSpc>
              <a:defRPr sz="1200" b="0" i="0"/>
            </a:lvl1pPr>
          </a:lstStyle>
          <a:p>
            <a:endParaRPr lang="en-US"/>
          </a:p>
        </p:txBody>
      </p:sp>
      <p:sp>
        <p:nvSpPr>
          <p:cNvPr id="1843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255713" y="719138"/>
            <a:ext cx="4803775" cy="3602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4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0250" y="4560888"/>
            <a:ext cx="58547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b" anchorCtr="0" compatLnSpc="1">
            <a:prstTxWarp prst="textNoShape">
              <a:avLst/>
            </a:prstTxWarp>
          </a:bodyPr>
          <a:lstStyle>
            <a:lvl1pPr algn="l" defTabSz="950913" eaLnBrk="1" hangingPunct="1">
              <a:lnSpc>
                <a:spcPct val="100000"/>
              </a:lnSpc>
              <a:defRPr sz="1200" b="0" i="0"/>
            </a:lvl1pPr>
          </a:lstStyle>
          <a:p>
            <a:endParaRPr lang="en-US"/>
          </a:p>
        </p:txBody>
      </p:sp>
      <p:sp>
        <p:nvSpPr>
          <p:cNvPr id="184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b" anchorCtr="0" compatLnSpc="1">
            <a:prstTxWarp prst="textNoShape">
              <a:avLst/>
            </a:prstTxWarp>
          </a:bodyPr>
          <a:lstStyle>
            <a:lvl1pPr algn="r" defTabSz="950913" eaLnBrk="1" hangingPunct="1">
              <a:lnSpc>
                <a:spcPct val="100000"/>
              </a:lnSpc>
              <a:defRPr sz="1200" b="0" i="0"/>
            </a:lvl1pPr>
          </a:lstStyle>
          <a:p>
            <a:fld id="{C88B7DC2-9A56-41F0-B7D5-ADFE0DD5B64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3E45B2-A281-4A4A-8027-9C48270CAD47}" type="slidenum">
              <a:rPr lang="en-US"/>
              <a:pPr/>
              <a:t>5</a:t>
            </a:fld>
            <a:endParaRPr lang="en-US"/>
          </a:p>
        </p:txBody>
      </p:sp>
      <p:sp>
        <p:nvSpPr>
          <p:cNvPr id="4669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39850" y="660400"/>
            <a:ext cx="4654550" cy="3490913"/>
          </a:xfrm>
          <a:solidFill>
            <a:srgbClr val="FFFFFF"/>
          </a:solidFill>
          <a:ln/>
        </p:spPr>
      </p:sp>
      <p:sp>
        <p:nvSpPr>
          <p:cNvPr id="466947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323975" y="4602163"/>
            <a:ext cx="4606925" cy="1211262"/>
          </a:xfrm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47C63B-3B03-47D5-BF9D-8CB7E021B409}" type="slidenum">
              <a:rPr lang="en-US"/>
              <a:pPr/>
              <a:t>85</a:t>
            </a:fld>
            <a:endParaRPr lang="en-US"/>
          </a:p>
        </p:txBody>
      </p:sp>
      <p:sp>
        <p:nvSpPr>
          <p:cNvPr id="1085442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85443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7894CC-42E3-4542-8414-9977780A9AFB}" type="slidenum">
              <a:rPr lang="en-US"/>
              <a:pPr/>
              <a:t>86</a:t>
            </a:fld>
            <a:endParaRPr lang="en-US"/>
          </a:p>
        </p:txBody>
      </p:sp>
      <p:sp>
        <p:nvSpPr>
          <p:cNvPr id="1087490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87491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BB8C63-9356-41DB-99AE-B6BE7435D66A}" type="slidenum">
              <a:rPr lang="en-US"/>
              <a:pPr/>
              <a:t>87</a:t>
            </a:fld>
            <a:endParaRPr lang="en-US"/>
          </a:p>
        </p:txBody>
      </p:sp>
      <p:sp>
        <p:nvSpPr>
          <p:cNvPr id="1089538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89539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EE6EC4-DFB2-4A12-BD75-B7BD83386259}" type="slidenum">
              <a:rPr lang="en-US"/>
              <a:pPr/>
              <a:t>88</a:t>
            </a:fld>
            <a:endParaRPr lang="en-US"/>
          </a:p>
        </p:txBody>
      </p:sp>
      <p:sp>
        <p:nvSpPr>
          <p:cNvPr id="1091586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91587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B157E6-BA45-47B2-80D3-43866CEBD32C}" type="slidenum">
              <a:rPr lang="en-US"/>
              <a:pPr/>
              <a:t>89</a:t>
            </a:fld>
            <a:endParaRPr lang="en-US"/>
          </a:p>
        </p:txBody>
      </p:sp>
      <p:sp>
        <p:nvSpPr>
          <p:cNvPr id="1093634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93635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70CE64-04C4-44B4-B386-35BD47C5D2C2}" type="slidenum">
              <a:rPr lang="en-US"/>
              <a:pPr/>
              <a:t>90</a:t>
            </a:fld>
            <a:endParaRPr lang="en-US"/>
          </a:p>
        </p:txBody>
      </p:sp>
      <p:sp>
        <p:nvSpPr>
          <p:cNvPr id="1095682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95683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15C2AA-52DA-44CB-B1B2-A42FEA2D67C0}" type="slidenum">
              <a:rPr lang="en-US"/>
              <a:pPr/>
              <a:t>91</a:t>
            </a:fld>
            <a:endParaRPr lang="en-US"/>
          </a:p>
        </p:txBody>
      </p:sp>
      <p:sp>
        <p:nvSpPr>
          <p:cNvPr id="1097730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97731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E14D44-4E4C-4641-B9D1-5B1F48A83594}" type="slidenum">
              <a:rPr lang="en-US"/>
              <a:pPr/>
              <a:t>92</a:t>
            </a:fld>
            <a:endParaRPr lang="en-US"/>
          </a:p>
        </p:txBody>
      </p:sp>
      <p:sp>
        <p:nvSpPr>
          <p:cNvPr id="1099778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99779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BDAAC2-4B6B-4B8D-95C7-E8AC293C2A41}" type="slidenum">
              <a:rPr lang="en-US"/>
              <a:pPr/>
              <a:t>93</a:t>
            </a:fld>
            <a:endParaRPr lang="en-US"/>
          </a:p>
        </p:txBody>
      </p:sp>
      <p:sp>
        <p:nvSpPr>
          <p:cNvPr id="1101826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01827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AACDA7-E9F4-4EEE-BC65-B60723267198}" type="slidenum">
              <a:rPr lang="en-US"/>
              <a:pPr/>
              <a:t>94</a:t>
            </a:fld>
            <a:endParaRPr lang="en-US"/>
          </a:p>
        </p:txBody>
      </p:sp>
      <p:sp>
        <p:nvSpPr>
          <p:cNvPr id="1103874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03875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56A925-4B90-4D1E-829B-7927897304C2}" type="slidenum">
              <a:rPr lang="en-US"/>
              <a:pPr/>
              <a:t>67</a:t>
            </a:fld>
            <a:endParaRPr lang="en-US"/>
          </a:p>
        </p:txBody>
      </p:sp>
      <p:sp>
        <p:nvSpPr>
          <p:cNvPr id="934914" name="Rectangle 8192"/>
          <p:cNvSpPr>
            <a:spLocks noGrp="1" noRot="1" noTextEdit="1"/>
          </p:cNvSpPr>
          <p:nvPr>
            <p:ph type="sldImg"/>
          </p:nvPr>
        </p:nvSpPr>
        <p:spPr>
          <a:noFill/>
          <a:ln cap="flat" algn="ctr">
            <a:headEnd type="none" w="med" len="med"/>
            <a:tailEnd type="none" w="med" len="med"/>
          </a:ln>
        </p:spPr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preliminary work using this approach wasn’t computationally feasible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next word buffer seemed like a better approach</a:t>
            </a: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9463C6AC-4238-416A-8F11-358470535278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67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5705F0-2099-45BC-BE7F-5884E0336985}" type="slidenum">
              <a:rPr lang="en-US"/>
              <a:pPr/>
              <a:t>95</a:t>
            </a:fld>
            <a:endParaRPr lang="en-US"/>
          </a:p>
        </p:txBody>
      </p:sp>
      <p:sp>
        <p:nvSpPr>
          <p:cNvPr id="1105922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05923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959B11-5165-4B05-9647-5ACB81FEF4D1}" type="slidenum">
              <a:rPr lang="en-US"/>
              <a:pPr/>
              <a:t>96</a:t>
            </a:fld>
            <a:endParaRPr lang="en-US"/>
          </a:p>
        </p:txBody>
      </p:sp>
      <p:sp>
        <p:nvSpPr>
          <p:cNvPr id="1107970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07971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599A8D-07D1-49DC-B730-E3C56524EA83}" type="slidenum">
              <a:rPr lang="en-US"/>
              <a:pPr/>
              <a:t>97</a:t>
            </a:fld>
            <a:endParaRPr lang="en-US"/>
          </a:p>
        </p:txBody>
      </p:sp>
      <p:sp>
        <p:nvSpPr>
          <p:cNvPr id="1110018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10019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45F0AD-7227-4D0F-8E6A-48C122041F48}" type="slidenum">
              <a:rPr lang="en-US"/>
              <a:pPr/>
              <a:t>98</a:t>
            </a:fld>
            <a:endParaRPr lang="en-US"/>
          </a:p>
        </p:txBody>
      </p:sp>
      <p:sp>
        <p:nvSpPr>
          <p:cNvPr id="111206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99D579-C1E9-44CB-BBF4-41F578789C0B}" type="slidenum">
              <a:rPr lang="en-US"/>
              <a:pPr/>
              <a:t>145</a:t>
            </a:fld>
            <a:endParaRPr lang="en-US"/>
          </a:p>
        </p:txBody>
      </p:sp>
      <p:sp>
        <p:nvSpPr>
          <p:cNvPr id="1011714" name="Rectangle 15360"/>
          <p:cNvSpPr>
            <a:spLocks noGrp="1" noRot="1" noTextEdit="1"/>
          </p:cNvSpPr>
          <p:nvPr>
            <p:ph type="sldImg"/>
          </p:nvPr>
        </p:nvSpPr>
        <p:spPr>
          <a:noFill/>
          <a:ln w="12700" cap="flat" algn="ctr">
            <a:headEnd type="none" w="med" len="med"/>
            <a:tailEnd type="none" w="med" len="med"/>
          </a:ln>
        </p:spPr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introduce all-feature transcriptions</a:t>
            </a:r>
          </a:p>
          <a:p>
            <a:pPr>
              <a:spcBef>
                <a:spcPct val="0"/>
              </a:spcBef>
            </a:pPr>
            <a:endParaRPr lang="en-US">
              <a:latin typeface="Calibri" pitchFamily="34" charset="0"/>
            </a:endParaRPr>
          </a:p>
          <a:p>
            <a:pPr>
              <a:spcBef>
                <a:spcPct val="0"/>
              </a:spcBef>
            </a:pPr>
            <a:endParaRPr lang="en-US">
              <a:latin typeface="Calibri" pitchFamily="34" charset="0"/>
            </a:endParaRP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A346FD2A-DB2C-4BBB-908C-A64D78F19AA4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145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E8CC-6CEB-47F1-9E8C-79B234C1DDED}" type="slidenum">
              <a:rPr lang="en-US"/>
              <a:pPr/>
              <a:t>146</a:t>
            </a:fld>
            <a:endParaRPr lang="en-US"/>
          </a:p>
        </p:txBody>
      </p:sp>
      <p:sp>
        <p:nvSpPr>
          <p:cNvPr id="1013762" name="Rectangle 16384"/>
          <p:cNvSpPr>
            <a:spLocks noGrp="1" noRot="1" noTextEdit="1"/>
          </p:cNvSpPr>
          <p:nvPr>
            <p:ph type="sldImg"/>
          </p:nvPr>
        </p:nvSpPr>
        <p:spPr>
          <a:noFill/>
          <a:ln w="12700" cap="flat" algn="ctr">
            <a:headEnd type="none" w="med" len="med"/>
            <a:tailEnd type="none" w="med" len="med"/>
          </a:ln>
        </p:spPr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so that we can use all-feature-type format</a:t>
            </a: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50B178A5-4D05-4D75-A685-E5675762F4C5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146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F43024-AAFC-40F3-B5B4-45AF07D1420B}" type="slidenum">
              <a:rPr lang="en-US"/>
              <a:pPr/>
              <a:t>148</a:t>
            </a:fld>
            <a:endParaRPr lang="en-US"/>
          </a:p>
        </p:txBody>
      </p:sp>
      <p:sp>
        <p:nvSpPr>
          <p:cNvPr id="1016834" name="Rectangle 17408"/>
          <p:cNvSpPr>
            <a:spLocks noGrp="1" noRot="1" noTextEdit="1"/>
          </p:cNvSpPr>
          <p:nvPr>
            <p:ph type="sldImg"/>
          </p:nvPr>
        </p:nvSpPr>
        <p:spPr>
          <a:noFill/>
          <a:ln w="12700" cap="flat" algn="ctr">
            <a:headEnd type="none" w="med" len="med"/>
            <a:tailEnd type="none" w="med" len="med"/>
          </a:ln>
        </p:spPr>
      </p:sp>
      <p:sp>
        <p:nvSpPr>
          <p:cNvPr id="13314" name="Rectangle 13313"/>
          <p:cNvSpPr>
            <a:spLocks noGrp="1"/>
          </p:cNvSpPr>
          <p:nvPr>
            <p:ph type="body" idx="1"/>
          </p:nvPr>
        </p:nvSpPr>
        <p:spPr>
          <a:noFill/>
          <a:ln cap="flat" algn="ctr"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original MLPs have consistently worse performance against our manual transcriptions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1-State showed drastic improvement against manual transcriptions, farther away from alignments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Hybrid showed slight improvement in manual transcriptions, slightly farther away from alignments</a:t>
            </a:r>
          </a:p>
          <a:p>
            <a:pPr>
              <a:spcBef>
                <a:spcPct val="0"/>
              </a:spcBef>
            </a:pPr>
            <a:endParaRPr lang="en-US">
              <a:latin typeface="Calibri" pitchFamily="34" charset="0"/>
            </a:endParaRP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performed worse on WER, we can still use them to improve accuracy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fisher w/ silence – canonical +3%, trans1 +5%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monofeat w/ silence – canonical +9%, trans1 +9%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hybrid w/ silence – canonical  +5.4%, trans +5%</a:t>
            </a:r>
          </a:p>
          <a:p>
            <a:pPr>
              <a:spcBef>
                <a:spcPct val="0"/>
              </a:spcBef>
            </a:pPr>
            <a:endParaRPr lang="en-US">
              <a:latin typeface="Calibri" pitchFamily="34" charset="0"/>
            </a:endParaRP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37184835-AC60-41F4-A8F2-4C1698735A05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148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7169CA-F0CC-4A8B-BA44-6D2CDA43707A}" type="slidenum">
              <a:rPr lang="en-US"/>
              <a:pPr/>
              <a:t>150</a:t>
            </a:fld>
            <a:endParaRPr lang="en-US"/>
          </a:p>
        </p:txBody>
      </p:sp>
      <p:sp>
        <p:nvSpPr>
          <p:cNvPr id="102195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21955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7E72F0-6089-455F-9192-9D4953032A72}" type="slidenum">
              <a:rPr lang="en-US"/>
              <a:pPr/>
              <a:t>151</a:t>
            </a:fld>
            <a:endParaRPr lang="en-US"/>
          </a:p>
        </p:txBody>
      </p:sp>
      <p:sp>
        <p:nvSpPr>
          <p:cNvPr id="102400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24003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5F229-256E-427C-BB8B-8944FF8F3CAD}" type="slidenum">
              <a:rPr lang="en-US"/>
              <a:pPr/>
              <a:t>152</a:t>
            </a:fld>
            <a:endParaRPr lang="en-US"/>
          </a:p>
        </p:txBody>
      </p:sp>
      <p:sp>
        <p:nvSpPr>
          <p:cNvPr id="102605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26051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28EFE4-7FEA-40A0-A120-630C094A4653}" type="slidenum">
              <a:rPr lang="en-US"/>
              <a:pPr/>
              <a:t>68</a:t>
            </a:fld>
            <a:endParaRPr lang="en-US"/>
          </a:p>
        </p:txBody>
      </p:sp>
      <p:sp>
        <p:nvSpPr>
          <p:cNvPr id="936962" name="Rectangle 9216"/>
          <p:cNvSpPr>
            <a:spLocks noGrp="1" noRot="1" noTextEdit="1"/>
          </p:cNvSpPr>
          <p:nvPr>
            <p:ph type="sldImg"/>
          </p:nvPr>
        </p:nvSpPr>
        <p:spPr>
          <a:noFill/>
          <a:ln cap="flat" algn="ctr">
            <a:headEnd type="none" w="med" len="med"/>
            <a:tailEnd type="none" w="med" len="med"/>
          </a:ln>
        </p:spPr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word variables cannot be observed since we don’t know which features are asynchronous</a:t>
            </a: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C1925DB8-3379-421E-95BC-B4EC5477585C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68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DFA19B-DAB4-4BD6-8C4E-D7AEB94A429A}" type="slidenum">
              <a:rPr lang="en-US"/>
              <a:pPr/>
              <a:t>153</a:t>
            </a:fld>
            <a:endParaRPr lang="en-US"/>
          </a:p>
        </p:txBody>
      </p:sp>
      <p:sp>
        <p:nvSpPr>
          <p:cNvPr id="102809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28099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473AFA-186F-476A-9277-6C397F4F744C}" type="slidenum">
              <a:rPr lang="en-US"/>
              <a:pPr/>
              <a:t>154</a:t>
            </a:fld>
            <a:endParaRPr lang="en-US"/>
          </a:p>
        </p:txBody>
      </p:sp>
      <p:sp>
        <p:nvSpPr>
          <p:cNvPr id="10301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30147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002C78-B208-4272-AA23-D6FE329608CA}" type="slidenum">
              <a:rPr lang="en-US"/>
              <a:pPr/>
              <a:t>155</a:t>
            </a:fld>
            <a:endParaRPr lang="en-US"/>
          </a:p>
        </p:txBody>
      </p:sp>
      <p:sp>
        <p:nvSpPr>
          <p:cNvPr id="103219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32195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AF553C-3E71-4179-8585-64F54EE7DD00}" type="slidenum">
              <a:rPr lang="en-US"/>
              <a:pPr/>
              <a:t>156</a:t>
            </a:fld>
            <a:endParaRPr lang="en-US"/>
          </a:p>
        </p:txBody>
      </p:sp>
      <p:sp>
        <p:nvSpPr>
          <p:cNvPr id="103424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34243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F5AF1B-E17E-4FAB-977B-8C06E5704D29}" type="slidenum">
              <a:rPr lang="en-US"/>
              <a:pPr/>
              <a:t>157</a:t>
            </a:fld>
            <a:endParaRPr lang="en-US"/>
          </a:p>
        </p:txBody>
      </p:sp>
      <p:sp>
        <p:nvSpPr>
          <p:cNvPr id="103629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36291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719882-D085-490C-8DF4-B039F769EC6F}" type="slidenum">
              <a:rPr lang="en-US"/>
              <a:pPr/>
              <a:t>158</a:t>
            </a:fld>
            <a:endParaRPr lang="en-US"/>
          </a:p>
        </p:txBody>
      </p:sp>
      <p:sp>
        <p:nvSpPr>
          <p:cNvPr id="10383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38339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F0728B-9077-414B-B727-ADC30239FDA2}" type="slidenum">
              <a:rPr lang="en-US"/>
              <a:pPr/>
              <a:t>161</a:t>
            </a:fld>
            <a:endParaRPr lang="en-US"/>
          </a:p>
        </p:txBody>
      </p:sp>
      <p:sp>
        <p:nvSpPr>
          <p:cNvPr id="104141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41411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ED0D9B-4426-456A-8C14-094645E24800}" type="slidenum">
              <a:rPr lang="en-US"/>
              <a:pPr/>
              <a:t>162</a:t>
            </a:fld>
            <a:endParaRPr lang="en-US"/>
          </a:p>
        </p:txBody>
      </p:sp>
      <p:sp>
        <p:nvSpPr>
          <p:cNvPr id="104345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443038" y="922338"/>
            <a:ext cx="4429125" cy="3322637"/>
          </a:xfrm>
          <a:solidFill>
            <a:srgbClr val="FFFFFF"/>
          </a:solidFill>
          <a:ln/>
        </p:spPr>
      </p:sp>
      <p:sp>
        <p:nvSpPr>
          <p:cNvPr id="1043459" name="Rectangle 3"/>
          <p:cNvSpPr txBox="1">
            <a:spLocks noChangeArrowheads="1"/>
          </p:cNvSpPr>
          <p:nvPr>
            <p:ph type="body" idx="1"/>
          </p:nvPr>
        </p:nvSpPr>
        <p:spPr>
          <a:xfrm>
            <a:off x="1131888" y="4567238"/>
            <a:ext cx="5057775" cy="3689350"/>
          </a:xfrm>
          <a:ln/>
        </p:spPr>
        <p:txBody>
          <a:bodyPr wrap="none" anchor="ctr"/>
          <a:lstStyle/>
          <a:p>
            <a:pPr defTabSz="449263"/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F351CE-C599-4FD1-A0BB-2AF6C654D424}" type="slidenum">
              <a:rPr lang="en-US"/>
              <a:pPr/>
              <a:t>173</a:t>
            </a:fld>
            <a:endParaRPr lang="en-US"/>
          </a:p>
        </p:txBody>
      </p:sp>
      <p:sp>
        <p:nvSpPr>
          <p:cNvPr id="99328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0B32B1-29BD-4A9A-8E81-DC39E0344BB4}" type="slidenum">
              <a:rPr lang="en-US"/>
              <a:pPr/>
              <a:t>69</a:t>
            </a:fld>
            <a:endParaRPr lang="en-US"/>
          </a:p>
        </p:txBody>
      </p:sp>
      <p:sp>
        <p:nvSpPr>
          <p:cNvPr id="939010" name="Rectangle 10240"/>
          <p:cNvSpPr>
            <a:spLocks noGrp="1" noRot="1" noTextEdit="1"/>
          </p:cNvSpPr>
          <p:nvPr>
            <p:ph type="sldImg"/>
          </p:nvPr>
        </p:nvSpPr>
        <p:spPr>
          <a:noFill/>
          <a:ln cap="flat" algn="ctr">
            <a:headEnd type="none" w="med" len="med"/>
            <a:tailEnd type="none" w="med" len="med"/>
          </a:ln>
        </p:spPr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original model for ONE feature</a:t>
            </a:r>
          </a:p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now we sync on subTwoWordState</a:t>
            </a: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F2B32E95-2FD1-473B-B3F9-3BA466F745EC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69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48261A-C741-40CF-832E-654346CC492E}" type="slidenum">
              <a:rPr lang="en-US"/>
              <a:pPr/>
              <a:t>70</a:t>
            </a:fld>
            <a:endParaRPr lang="en-US"/>
          </a:p>
        </p:txBody>
      </p:sp>
      <p:sp>
        <p:nvSpPr>
          <p:cNvPr id="941058" name="Rectangle 11264"/>
          <p:cNvSpPr>
            <a:spLocks noGrp="1" noRot="1" noTextEdit="1"/>
          </p:cNvSpPr>
          <p:nvPr>
            <p:ph type="sldImg"/>
          </p:nvPr>
        </p:nvSpPr>
        <p:spPr>
          <a:noFill/>
          <a:ln cap="flat" algn="ctr">
            <a:headEnd type="none" w="med" len="med"/>
            <a:tailEnd type="none" w="med" len="med"/>
          </a:ln>
        </p:spPr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pitchFamily="34" charset="0"/>
              </a:rPr>
              <a:t>100 utterances</a:t>
            </a:r>
          </a:p>
        </p:txBody>
      </p:sp>
      <p:sp>
        <p:nvSpPr>
          <p:cNvPr id="4" name="Shape 3"/>
          <p:cNvSpPr txBox="1">
            <a:spLocks noGrp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5070" tIns="47535" rIns="95070" bIns="47535" anchor="b"/>
          <a:lstStyle/>
          <a:p>
            <a:pPr algn="r" defTabSz="950913" eaLnBrk="1" hangingPunct="1">
              <a:lnSpc>
                <a:spcPct val="100000"/>
              </a:lnSpc>
            </a:pPr>
            <a:fld id="{82D09B97-E504-4FB9-8431-54C174F4CC09}" type="slidenum">
              <a:rPr lang="en-US" sz="1200" b="0" i="0">
                <a:latin typeface="Times New Roman" pitchFamily="18" charset="0"/>
              </a:rPr>
              <a:pPr algn="r" defTabSz="950913" eaLnBrk="1" hangingPunct="1">
                <a:lnSpc>
                  <a:spcPct val="100000"/>
                </a:lnSpc>
              </a:pPr>
              <a:t>70</a:t>
            </a:fld>
            <a:endParaRPr lang="en-US" sz="1200" b="0" i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99AC0E-A355-411C-A70A-37CA0C23C353}" type="slidenum">
              <a:rPr lang="en-US"/>
              <a:pPr/>
              <a:t>81</a:t>
            </a:fld>
            <a:endParaRPr lang="en-US"/>
          </a:p>
        </p:txBody>
      </p:sp>
      <p:sp>
        <p:nvSpPr>
          <p:cNvPr id="107725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solidFill>
            <a:srgbClr val="FFFFFF"/>
          </a:solidFill>
          <a:ln/>
        </p:spPr>
      </p:sp>
      <p:sp>
        <p:nvSpPr>
          <p:cNvPr id="1077251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1FC591-A038-4CE0-8690-783CE74C0B59}" type="slidenum">
              <a:rPr lang="en-US"/>
              <a:pPr/>
              <a:t>82</a:t>
            </a:fld>
            <a:endParaRPr lang="en-US"/>
          </a:p>
        </p:txBody>
      </p:sp>
      <p:sp>
        <p:nvSpPr>
          <p:cNvPr id="1079298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9299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433FF6-26E4-4985-9259-DBACCB2B08AD}" type="slidenum">
              <a:rPr lang="en-US"/>
              <a:pPr/>
              <a:t>83</a:t>
            </a:fld>
            <a:endParaRPr lang="en-US"/>
          </a:p>
        </p:txBody>
      </p:sp>
      <p:sp>
        <p:nvSpPr>
          <p:cNvPr id="1081346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81347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B78F6D-FE2C-4B78-898F-1D4EC1115047}" type="slidenum">
              <a:rPr lang="en-US"/>
              <a:pPr/>
              <a:t>84</a:t>
            </a:fld>
            <a:endParaRPr lang="en-US"/>
          </a:p>
        </p:txBody>
      </p:sp>
      <p:sp>
        <p:nvSpPr>
          <p:cNvPr id="1083394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83395" name="Rectangle 3"/>
          <p:cNvSpPr txBox="1">
            <a:spLocks noChangeArrowheads="1"/>
          </p:cNvSpPr>
          <p:nvPr>
            <p:ph type="body" idx="1"/>
          </p:nvPr>
        </p:nvSpPr>
        <p:spPr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422400"/>
            <a:ext cx="9144000" cy="471805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7963" y="3886200"/>
            <a:ext cx="8739187" cy="35718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07963" y="1905000"/>
            <a:ext cx="8739187" cy="449263"/>
          </a:xfrm>
        </p:spPr>
        <p:txBody>
          <a:bodyPr/>
          <a:lstStyle>
            <a:lvl1pPr algn="ctr">
              <a:defRPr sz="3100">
                <a:solidFill>
                  <a:srgbClr val="99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350" y="152400"/>
            <a:ext cx="2001838" cy="2559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152400"/>
            <a:ext cx="5857875" cy="2559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152400"/>
            <a:ext cx="7699375" cy="371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219200"/>
            <a:ext cx="7977188" cy="14922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152400"/>
            <a:ext cx="7699375" cy="371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3911600" cy="149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45000" y="1219200"/>
            <a:ext cx="3913188" cy="149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152400"/>
            <a:ext cx="7699375" cy="371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3911600" cy="149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445000" y="1219200"/>
            <a:ext cx="3913188" cy="14922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152400"/>
            <a:ext cx="7699375" cy="371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3911600" cy="149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445000" y="1219200"/>
            <a:ext cx="3913188" cy="66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445000" y="2041525"/>
            <a:ext cx="3913188" cy="66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152400"/>
            <a:ext cx="7699375" cy="371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3911600" cy="149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445000" y="1219200"/>
            <a:ext cx="3913188" cy="14922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46075" y="152400"/>
            <a:ext cx="8012113" cy="2559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3911600" cy="149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45000" y="1219200"/>
            <a:ext cx="3913188" cy="149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10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19200"/>
            <a:ext cx="7977188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3825" tIns="41913" rIns="83825" bIns="41913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152400"/>
            <a:ext cx="76993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57810" tIns="23124" rIns="57810" bIns="2312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</p:sldLayoutIdLst>
  <p:transition/>
  <p:timing>
    <p:tnLst>
      <p:par>
        <p:cTn id="1" dur="indefinite" restart="never" nodeType="tmRoot"/>
      </p:par>
    </p:tnLst>
  </p:timing>
  <p:txStyles>
    <p:titleStyle>
      <a:lvl1pPr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+mj-lt"/>
          <a:ea typeface="+mj-ea"/>
          <a:cs typeface="+mj-cs"/>
        </a:defRPr>
      </a:lvl1pPr>
      <a:lvl2pPr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2pPr>
      <a:lvl3pPr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3pPr>
      <a:lvl4pPr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4pPr>
      <a:lvl5pPr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5pPr>
      <a:lvl6pPr marL="457200"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6pPr>
      <a:lvl7pPr marL="914400"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7pPr>
      <a:lvl8pPr marL="1371600"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8pPr>
      <a:lvl9pPr marL="1828800" algn="l" defTabSz="83185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500">
          <a:solidFill>
            <a:srgbClr val="CC0000"/>
          </a:solidFill>
          <a:latin typeface="Lucida Sans Unicode" pitchFamily="34" charset="0"/>
        </a:defRPr>
      </a:lvl9pPr>
    </p:titleStyle>
    <p:bodyStyle>
      <a:lvl1pPr marL="260350" indent="-260350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14363" indent="-250825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2pPr>
      <a:lvl3pPr marL="876300" indent="-158750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136650" indent="-157163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4pPr>
      <a:lvl5pPr marL="1395413" indent="-155575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1852613" indent="-155575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309813" indent="-155575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2767013" indent="-155575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224213" indent="-155575" algn="l" defTabSz="8318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5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Microsoft_Office_Excel_Chart8.xls"/><Relationship Id="rId4" Type="http://schemas.openxmlformats.org/officeDocument/2006/relationships/oleObject" Target="../embeddings/Microsoft_Office_Excel_Chart7.xls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Microsoft_Office_Excel_Chart10.xls"/><Relationship Id="rId4" Type="http://schemas.openxmlformats.org/officeDocument/2006/relationships/oleObject" Target="../embeddings/Microsoft_Office_Excel_Chart9.xls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7.bin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9.bin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audio" Target="../media/audio2.wav"/><Relationship Id="rId7" Type="http://schemas.openxmlformats.org/officeDocument/2006/relationships/slideLayout" Target="../slideLayouts/slideLayout14.xml"/><Relationship Id="rId2" Type="http://schemas.openxmlformats.org/officeDocument/2006/relationships/audio" Target="../media/audio1.wav"/><Relationship Id="rId1" Type="http://schemas.openxmlformats.org/officeDocument/2006/relationships/vmlDrawing" Target="../drawings/vmlDrawing1.v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1.xls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2.xls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3.xls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4.xls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655638"/>
            <a:ext cx="8839200" cy="436562"/>
          </a:xfrm>
        </p:spPr>
        <p:txBody>
          <a:bodyPr/>
          <a:lstStyle/>
          <a:p>
            <a:pPr algn="l"/>
            <a:r>
              <a:rPr lang="en-US" sz="3000" b="1" dirty="0" err="1"/>
              <a:t>Articulatory</a:t>
            </a:r>
            <a:r>
              <a:rPr lang="en-US" sz="3000" b="1" dirty="0"/>
              <a:t> Feature-Based Speech Recognition</a:t>
            </a:r>
          </a:p>
        </p:txBody>
      </p:sp>
      <p:sp>
        <p:nvSpPr>
          <p:cNvPr id="290105" name="Line 313"/>
          <p:cNvSpPr>
            <a:spLocks noChangeShapeType="1"/>
          </p:cNvSpPr>
          <p:nvPr/>
        </p:nvSpPr>
        <p:spPr bwMode="auto">
          <a:xfrm flipH="1" flipV="1">
            <a:off x="3505200" y="2667000"/>
            <a:ext cx="2438400" cy="381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arrow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0106" name="Line 314"/>
          <p:cNvSpPr>
            <a:spLocks noChangeShapeType="1"/>
          </p:cNvSpPr>
          <p:nvPr/>
        </p:nvSpPr>
        <p:spPr bwMode="auto">
          <a:xfrm flipH="1">
            <a:off x="3505200" y="3124200"/>
            <a:ext cx="2895600" cy="76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arrow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0107" name="Line 315"/>
          <p:cNvSpPr>
            <a:spLocks noChangeShapeType="1"/>
          </p:cNvSpPr>
          <p:nvPr/>
        </p:nvSpPr>
        <p:spPr bwMode="auto">
          <a:xfrm flipH="1">
            <a:off x="3581400" y="3657600"/>
            <a:ext cx="3200400" cy="76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arrow" w="lg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90108" name="Group 316"/>
          <p:cNvGrpSpPr>
            <a:grpSpLocks/>
          </p:cNvGrpSpPr>
          <p:nvPr/>
        </p:nvGrpSpPr>
        <p:grpSpPr bwMode="auto">
          <a:xfrm>
            <a:off x="5791200" y="1600200"/>
            <a:ext cx="2057400" cy="2514600"/>
            <a:chOff x="1579" y="396"/>
            <a:chExt cx="3197" cy="3873"/>
          </a:xfrm>
        </p:grpSpPr>
        <p:sp>
          <p:nvSpPr>
            <p:cNvPr id="290109" name="Freeform 317"/>
            <p:cNvSpPr>
              <a:spLocks/>
            </p:cNvSpPr>
            <p:nvPr/>
          </p:nvSpPr>
          <p:spPr bwMode="auto">
            <a:xfrm>
              <a:off x="1579" y="396"/>
              <a:ext cx="3197" cy="3873"/>
            </a:xfrm>
            <a:custGeom>
              <a:avLst/>
              <a:gdLst/>
              <a:ahLst/>
              <a:cxnLst>
                <a:cxn ang="0">
                  <a:pos x="5" y="1812"/>
                </a:cxn>
                <a:cxn ang="0">
                  <a:pos x="165" y="1596"/>
                </a:cxn>
                <a:cxn ang="0">
                  <a:pos x="341" y="1380"/>
                </a:cxn>
                <a:cxn ang="0">
                  <a:pos x="437" y="1140"/>
                </a:cxn>
                <a:cxn ang="0">
                  <a:pos x="429" y="732"/>
                </a:cxn>
                <a:cxn ang="0">
                  <a:pos x="661" y="396"/>
                </a:cxn>
                <a:cxn ang="0">
                  <a:pos x="1205" y="108"/>
                </a:cxn>
                <a:cxn ang="0">
                  <a:pos x="2021" y="36"/>
                </a:cxn>
                <a:cxn ang="0">
                  <a:pos x="2741" y="324"/>
                </a:cxn>
                <a:cxn ang="0">
                  <a:pos x="3125" y="996"/>
                </a:cxn>
                <a:cxn ang="0">
                  <a:pos x="3173" y="1812"/>
                </a:cxn>
                <a:cxn ang="0">
                  <a:pos x="3069" y="2372"/>
                </a:cxn>
                <a:cxn ang="0">
                  <a:pos x="2789" y="2820"/>
                </a:cxn>
                <a:cxn ang="0">
                  <a:pos x="2693" y="3300"/>
                </a:cxn>
                <a:cxn ang="0">
                  <a:pos x="2717" y="3580"/>
                </a:cxn>
                <a:cxn ang="0">
                  <a:pos x="2773" y="3828"/>
                </a:cxn>
                <a:cxn ang="0">
                  <a:pos x="2629" y="3852"/>
                </a:cxn>
                <a:cxn ang="0">
                  <a:pos x="2213" y="3844"/>
                </a:cxn>
                <a:cxn ang="0">
                  <a:pos x="1901" y="3828"/>
                </a:cxn>
                <a:cxn ang="0">
                  <a:pos x="1873" y="3696"/>
                </a:cxn>
                <a:cxn ang="0">
                  <a:pos x="1865" y="3468"/>
                </a:cxn>
                <a:cxn ang="0">
                  <a:pos x="1829" y="2668"/>
                </a:cxn>
                <a:cxn ang="0">
                  <a:pos x="1789" y="2300"/>
                </a:cxn>
                <a:cxn ang="0">
                  <a:pos x="1637" y="1860"/>
                </a:cxn>
                <a:cxn ang="0">
                  <a:pos x="1501" y="1708"/>
                </a:cxn>
                <a:cxn ang="0">
                  <a:pos x="1405" y="1588"/>
                </a:cxn>
                <a:cxn ang="0">
                  <a:pos x="1277" y="1436"/>
                </a:cxn>
                <a:cxn ang="0">
                  <a:pos x="981" y="1380"/>
                </a:cxn>
                <a:cxn ang="0">
                  <a:pos x="797" y="1372"/>
                </a:cxn>
                <a:cxn ang="0">
                  <a:pos x="557" y="1428"/>
                </a:cxn>
                <a:cxn ang="0">
                  <a:pos x="293" y="1620"/>
                </a:cxn>
                <a:cxn ang="0">
                  <a:pos x="133" y="1868"/>
                </a:cxn>
                <a:cxn ang="0">
                  <a:pos x="5" y="1812"/>
                </a:cxn>
              </a:cxnLst>
              <a:rect l="0" t="0" r="r" b="b"/>
              <a:pathLst>
                <a:path w="3197" h="3873">
                  <a:moveTo>
                    <a:pt x="5" y="1812"/>
                  </a:moveTo>
                  <a:cubicBezTo>
                    <a:pt x="10" y="1767"/>
                    <a:pt x="109" y="1668"/>
                    <a:pt x="165" y="1596"/>
                  </a:cubicBezTo>
                  <a:cubicBezTo>
                    <a:pt x="221" y="1524"/>
                    <a:pt x="296" y="1456"/>
                    <a:pt x="341" y="1380"/>
                  </a:cubicBezTo>
                  <a:cubicBezTo>
                    <a:pt x="386" y="1304"/>
                    <a:pt x="422" y="1248"/>
                    <a:pt x="437" y="1140"/>
                  </a:cubicBezTo>
                  <a:cubicBezTo>
                    <a:pt x="452" y="1032"/>
                    <a:pt x="392" y="856"/>
                    <a:pt x="429" y="732"/>
                  </a:cubicBezTo>
                  <a:cubicBezTo>
                    <a:pt x="466" y="608"/>
                    <a:pt x="532" y="500"/>
                    <a:pt x="661" y="396"/>
                  </a:cubicBezTo>
                  <a:cubicBezTo>
                    <a:pt x="790" y="292"/>
                    <a:pt x="978" y="168"/>
                    <a:pt x="1205" y="108"/>
                  </a:cubicBezTo>
                  <a:cubicBezTo>
                    <a:pt x="1432" y="48"/>
                    <a:pt x="1765" y="0"/>
                    <a:pt x="2021" y="36"/>
                  </a:cubicBezTo>
                  <a:cubicBezTo>
                    <a:pt x="2277" y="72"/>
                    <a:pt x="2557" y="164"/>
                    <a:pt x="2741" y="324"/>
                  </a:cubicBezTo>
                  <a:cubicBezTo>
                    <a:pt x="2925" y="484"/>
                    <a:pt x="3053" y="748"/>
                    <a:pt x="3125" y="996"/>
                  </a:cubicBezTo>
                  <a:cubicBezTo>
                    <a:pt x="3197" y="1244"/>
                    <a:pt x="3182" y="1583"/>
                    <a:pt x="3173" y="1812"/>
                  </a:cubicBezTo>
                  <a:cubicBezTo>
                    <a:pt x="3164" y="2041"/>
                    <a:pt x="3133" y="2204"/>
                    <a:pt x="3069" y="2372"/>
                  </a:cubicBezTo>
                  <a:cubicBezTo>
                    <a:pt x="3005" y="2540"/>
                    <a:pt x="2852" y="2665"/>
                    <a:pt x="2789" y="2820"/>
                  </a:cubicBezTo>
                  <a:cubicBezTo>
                    <a:pt x="2726" y="2975"/>
                    <a:pt x="2705" y="3173"/>
                    <a:pt x="2693" y="3300"/>
                  </a:cubicBezTo>
                  <a:cubicBezTo>
                    <a:pt x="2681" y="3427"/>
                    <a:pt x="2704" y="3492"/>
                    <a:pt x="2717" y="3580"/>
                  </a:cubicBezTo>
                  <a:cubicBezTo>
                    <a:pt x="2730" y="3668"/>
                    <a:pt x="2788" y="3783"/>
                    <a:pt x="2773" y="3828"/>
                  </a:cubicBezTo>
                  <a:cubicBezTo>
                    <a:pt x="2758" y="3873"/>
                    <a:pt x="2722" y="3849"/>
                    <a:pt x="2629" y="3852"/>
                  </a:cubicBezTo>
                  <a:cubicBezTo>
                    <a:pt x="2536" y="3855"/>
                    <a:pt x="2334" y="3848"/>
                    <a:pt x="2213" y="3844"/>
                  </a:cubicBezTo>
                  <a:cubicBezTo>
                    <a:pt x="2092" y="3840"/>
                    <a:pt x="1958" y="3853"/>
                    <a:pt x="1901" y="3828"/>
                  </a:cubicBezTo>
                  <a:cubicBezTo>
                    <a:pt x="1844" y="3803"/>
                    <a:pt x="1879" y="3756"/>
                    <a:pt x="1873" y="3696"/>
                  </a:cubicBezTo>
                  <a:cubicBezTo>
                    <a:pt x="1867" y="3636"/>
                    <a:pt x="1872" y="3639"/>
                    <a:pt x="1865" y="3468"/>
                  </a:cubicBezTo>
                  <a:cubicBezTo>
                    <a:pt x="1858" y="3297"/>
                    <a:pt x="1842" y="2863"/>
                    <a:pt x="1829" y="2668"/>
                  </a:cubicBezTo>
                  <a:cubicBezTo>
                    <a:pt x="1816" y="2473"/>
                    <a:pt x="1821" y="2435"/>
                    <a:pt x="1789" y="2300"/>
                  </a:cubicBezTo>
                  <a:cubicBezTo>
                    <a:pt x="1757" y="2165"/>
                    <a:pt x="1685" y="1959"/>
                    <a:pt x="1637" y="1860"/>
                  </a:cubicBezTo>
                  <a:cubicBezTo>
                    <a:pt x="1589" y="1761"/>
                    <a:pt x="1540" y="1753"/>
                    <a:pt x="1501" y="1708"/>
                  </a:cubicBezTo>
                  <a:cubicBezTo>
                    <a:pt x="1462" y="1663"/>
                    <a:pt x="1442" y="1633"/>
                    <a:pt x="1405" y="1588"/>
                  </a:cubicBezTo>
                  <a:cubicBezTo>
                    <a:pt x="1368" y="1543"/>
                    <a:pt x="1348" y="1471"/>
                    <a:pt x="1277" y="1436"/>
                  </a:cubicBezTo>
                  <a:cubicBezTo>
                    <a:pt x="1206" y="1401"/>
                    <a:pt x="1061" y="1391"/>
                    <a:pt x="981" y="1380"/>
                  </a:cubicBezTo>
                  <a:cubicBezTo>
                    <a:pt x="901" y="1369"/>
                    <a:pt x="868" y="1364"/>
                    <a:pt x="797" y="1372"/>
                  </a:cubicBezTo>
                  <a:cubicBezTo>
                    <a:pt x="726" y="1380"/>
                    <a:pt x="641" y="1387"/>
                    <a:pt x="557" y="1428"/>
                  </a:cubicBezTo>
                  <a:cubicBezTo>
                    <a:pt x="473" y="1469"/>
                    <a:pt x="364" y="1547"/>
                    <a:pt x="293" y="1620"/>
                  </a:cubicBezTo>
                  <a:cubicBezTo>
                    <a:pt x="222" y="1693"/>
                    <a:pt x="181" y="1836"/>
                    <a:pt x="133" y="1868"/>
                  </a:cubicBezTo>
                  <a:cubicBezTo>
                    <a:pt x="85" y="1900"/>
                    <a:pt x="0" y="1857"/>
                    <a:pt x="5" y="1812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290110" name="Freeform 318"/>
            <p:cNvSpPr>
              <a:spLocks/>
            </p:cNvSpPr>
            <p:nvPr/>
          </p:nvSpPr>
          <p:spPr bwMode="auto">
            <a:xfrm>
              <a:off x="1808" y="2157"/>
              <a:ext cx="1429" cy="490"/>
            </a:xfrm>
            <a:custGeom>
              <a:avLst/>
              <a:gdLst/>
              <a:ahLst/>
              <a:cxnLst>
                <a:cxn ang="0">
                  <a:pos x="1400" y="323"/>
                </a:cxn>
                <a:cxn ang="0">
                  <a:pos x="1408" y="195"/>
                </a:cxn>
                <a:cxn ang="0">
                  <a:pos x="1272" y="27"/>
                </a:cxn>
                <a:cxn ang="0">
                  <a:pos x="1080" y="35"/>
                </a:cxn>
                <a:cxn ang="0">
                  <a:pos x="800" y="59"/>
                </a:cxn>
                <a:cxn ang="0">
                  <a:pos x="400" y="51"/>
                </a:cxn>
                <a:cxn ang="0">
                  <a:pos x="64" y="51"/>
                </a:cxn>
                <a:cxn ang="0">
                  <a:pos x="16" y="99"/>
                </a:cxn>
                <a:cxn ang="0">
                  <a:pos x="32" y="155"/>
                </a:cxn>
                <a:cxn ang="0">
                  <a:pos x="64" y="195"/>
                </a:cxn>
                <a:cxn ang="0">
                  <a:pos x="112" y="291"/>
                </a:cxn>
                <a:cxn ang="0">
                  <a:pos x="64" y="435"/>
                </a:cxn>
                <a:cxn ang="0">
                  <a:pos x="112" y="483"/>
                </a:cxn>
                <a:cxn ang="0">
                  <a:pos x="184" y="459"/>
                </a:cxn>
                <a:cxn ang="0">
                  <a:pos x="208" y="347"/>
                </a:cxn>
                <a:cxn ang="0">
                  <a:pos x="256" y="291"/>
                </a:cxn>
                <a:cxn ang="0">
                  <a:pos x="256" y="395"/>
                </a:cxn>
                <a:cxn ang="0">
                  <a:pos x="264" y="443"/>
                </a:cxn>
                <a:cxn ang="0">
                  <a:pos x="304" y="483"/>
                </a:cxn>
                <a:cxn ang="0">
                  <a:pos x="312" y="403"/>
                </a:cxn>
                <a:cxn ang="0">
                  <a:pos x="328" y="347"/>
                </a:cxn>
                <a:cxn ang="0">
                  <a:pos x="368" y="291"/>
                </a:cxn>
                <a:cxn ang="0">
                  <a:pos x="464" y="243"/>
                </a:cxn>
                <a:cxn ang="0">
                  <a:pos x="544" y="155"/>
                </a:cxn>
                <a:cxn ang="0">
                  <a:pos x="928" y="147"/>
                </a:cxn>
                <a:cxn ang="0">
                  <a:pos x="1248" y="171"/>
                </a:cxn>
                <a:cxn ang="0">
                  <a:pos x="1400" y="323"/>
                </a:cxn>
              </a:cxnLst>
              <a:rect l="0" t="0" r="r" b="b"/>
              <a:pathLst>
                <a:path w="1429" h="490">
                  <a:moveTo>
                    <a:pt x="1400" y="323"/>
                  </a:moveTo>
                  <a:cubicBezTo>
                    <a:pt x="1424" y="331"/>
                    <a:pt x="1429" y="244"/>
                    <a:pt x="1408" y="195"/>
                  </a:cubicBezTo>
                  <a:cubicBezTo>
                    <a:pt x="1387" y="146"/>
                    <a:pt x="1327" y="54"/>
                    <a:pt x="1272" y="27"/>
                  </a:cubicBezTo>
                  <a:cubicBezTo>
                    <a:pt x="1217" y="0"/>
                    <a:pt x="1159" y="30"/>
                    <a:pt x="1080" y="35"/>
                  </a:cubicBezTo>
                  <a:cubicBezTo>
                    <a:pt x="1001" y="40"/>
                    <a:pt x="913" y="56"/>
                    <a:pt x="800" y="59"/>
                  </a:cubicBezTo>
                  <a:cubicBezTo>
                    <a:pt x="687" y="62"/>
                    <a:pt x="523" y="52"/>
                    <a:pt x="400" y="51"/>
                  </a:cubicBezTo>
                  <a:cubicBezTo>
                    <a:pt x="277" y="50"/>
                    <a:pt x="128" y="43"/>
                    <a:pt x="64" y="51"/>
                  </a:cubicBezTo>
                  <a:cubicBezTo>
                    <a:pt x="0" y="59"/>
                    <a:pt x="21" y="82"/>
                    <a:pt x="16" y="99"/>
                  </a:cubicBezTo>
                  <a:cubicBezTo>
                    <a:pt x="11" y="116"/>
                    <a:pt x="24" y="139"/>
                    <a:pt x="32" y="155"/>
                  </a:cubicBezTo>
                  <a:cubicBezTo>
                    <a:pt x="40" y="171"/>
                    <a:pt x="51" y="172"/>
                    <a:pt x="64" y="195"/>
                  </a:cubicBezTo>
                  <a:cubicBezTo>
                    <a:pt x="77" y="218"/>
                    <a:pt x="112" y="251"/>
                    <a:pt x="112" y="291"/>
                  </a:cubicBezTo>
                  <a:cubicBezTo>
                    <a:pt x="112" y="331"/>
                    <a:pt x="64" y="403"/>
                    <a:pt x="64" y="435"/>
                  </a:cubicBezTo>
                  <a:cubicBezTo>
                    <a:pt x="64" y="467"/>
                    <a:pt x="92" y="479"/>
                    <a:pt x="112" y="483"/>
                  </a:cubicBezTo>
                  <a:cubicBezTo>
                    <a:pt x="132" y="487"/>
                    <a:pt x="168" y="482"/>
                    <a:pt x="184" y="459"/>
                  </a:cubicBezTo>
                  <a:cubicBezTo>
                    <a:pt x="200" y="436"/>
                    <a:pt x="196" y="375"/>
                    <a:pt x="208" y="347"/>
                  </a:cubicBezTo>
                  <a:cubicBezTo>
                    <a:pt x="220" y="319"/>
                    <a:pt x="248" y="283"/>
                    <a:pt x="256" y="291"/>
                  </a:cubicBezTo>
                  <a:cubicBezTo>
                    <a:pt x="264" y="299"/>
                    <a:pt x="255" y="370"/>
                    <a:pt x="256" y="395"/>
                  </a:cubicBezTo>
                  <a:cubicBezTo>
                    <a:pt x="257" y="420"/>
                    <a:pt x="256" y="428"/>
                    <a:pt x="264" y="443"/>
                  </a:cubicBezTo>
                  <a:cubicBezTo>
                    <a:pt x="272" y="458"/>
                    <a:pt x="296" y="490"/>
                    <a:pt x="304" y="483"/>
                  </a:cubicBezTo>
                  <a:cubicBezTo>
                    <a:pt x="312" y="476"/>
                    <a:pt x="308" y="426"/>
                    <a:pt x="312" y="403"/>
                  </a:cubicBezTo>
                  <a:cubicBezTo>
                    <a:pt x="316" y="380"/>
                    <a:pt x="319" y="366"/>
                    <a:pt x="328" y="347"/>
                  </a:cubicBezTo>
                  <a:cubicBezTo>
                    <a:pt x="337" y="328"/>
                    <a:pt x="345" y="308"/>
                    <a:pt x="368" y="291"/>
                  </a:cubicBezTo>
                  <a:cubicBezTo>
                    <a:pt x="391" y="274"/>
                    <a:pt x="435" y="266"/>
                    <a:pt x="464" y="243"/>
                  </a:cubicBezTo>
                  <a:cubicBezTo>
                    <a:pt x="493" y="220"/>
                    <a:pt x="467" y="171"/>
                    <a:pt x="544" y="155"/>
                  </a:cubicBezTo>
                  <a:cubicBezTo>
                    <a:pt x="621" y="139"/>
                    <a:pt x="811" y="144"/>
                    <a:pt x="928" y="147"/>
                  </a:cubicBezTo>
                  <a:cubicBezTo>
                    <a:pt x="1045" y="150"/>
                    <a:pt x="1169" y="142"/>
                    <a:pt x="1248" y="171"/>
                  </a:cubicBezTo>
                  <a:cubicBezTo>
                    <a:pt x="1327" y="200"/>
                    <a:pt x="1368" y="291"/>
                    <a:pt x="1400" y="323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290111" name="Freeform 319"/>
            <p:cNvSpPr>
              <a:spLocks/>
            </p:cNvSpPr>
            <p:nvPr/>
          </p:nvSpPr>
          <p:spPr bwMode="auto">
            <a:xfrm>
              <a:off x="3230" y="3239"/>
              <a:ext cx="179" cy="1005"/>
            </a:xfrm>
            <a:custGeom>
              <a:avLst/>
              <a:gdLst/>
              <a:ahLst/>
              <a:cxnLst>
                <a:cxn ang="0">
                  <a:pos x="174" y="945"/>
                </a:cxn>
                <a:cxn ang="0">
                  <a:pos x="162" y="701"/>
                </a:cxn>
                <a:cxn ang="0">
                  <a:pos x="150" y="365"/>
                </a:cxn>
                <a:cxn ang="0">
                  <a:pos x="130" y="121"/>
                </a:cxn>
                <a:cxn ang="0">
                  <a:pos x="114" y="13"/>
                </a:cxn>
                <a:cxn ang="0">
                  <a:pos x="54" y="41"/>
                </a:cxn>
                <a:cxn ang="0">
                  <a:pos x="22" y="109"/>
                </a:cxn>
                <a:cxn ang="0">
                  <a:pos x="6" y="225"/>
                </a:cxn>
                <a:cxn ang="0">
                  <a:pos x="58" y="345"/>
                </a:cxn>
                <a:cxn ang="0">
                  <a:pos x="82" y="485"/>
                </a:cxn>
                <a:cxn ang="0">
                  <a:pos x="82" y="697"/>
                </a:cxn>
                <a:cxn ang="0">
                  <a:pos x="62" y="957"/>
                </a:cxn>
                <a:cxn ang="0">
                  <a:pos x="130" y="985"/>
                </a:cxn>
                <a:cxn ang="0">
                  <a:pos x="174" y="945"/>
                </a:cxn>
              </a:cxnLst>
              <a:rect l="0" t="0" r="r" b="b"/>
              <a:pathLst>
                <a:path w="179" h="1005">
                  <a:moveTo>
                    <a:pt x="174" y="945"/>
                  </a:moveTo>
                  <a:cubicBezTo>
                    <a:pt x="179" y="898"/>
                    <a:pt x="166" y="798"/>
                    <a:pt x="162" y="701"/>
                  </a:cubicBezTo>
                  <a:cubicBezTo>
                    <a:pt x="158" y="604"/>
                    <a:pt x="155" y="462"/>
                    <a:pt x="150" y="365"/>
                  </a:cubicBezTo>
                  <a:cubicBezTo>
                    <a:pt x="145" y="268"/>
                    <a:pt x="136" y="180"/>
                    <a:pt x="130" y="121"/>
                  </a:cubicBezTo>
                  <a:cubicBezTo>
                    <a:pt x="124" y="62"/>
                    <a:pt x="127" y="26"/>
                    <a:pt x="114" y="13"/>
                  </a:cubicBezTo>
                  <a:cubicBezTo>
                    <a:pt x="101" y="0"/>
                    <a:pt x="69" y="25"/>
                    <a:pt x="54" y="41"/>
                  </a:cubicBezTo>
                  <a:cubicBezTo>
                    <a:pt x="39" y="57"/>
                    <a:pt x="30" y="78"/>
                    <a:pt x="22" y="109"/>
                  </a:cubicBezTo>
                  <a:cubicBezTo>
                    <a:pt x="14" y="140"/>
                    <a:pt x="0" y="186"/>
                    <a:pt x="6" y="225"/>
                  </a:cubicBezTo>
                  <a:cubicBezTo>
                    <a:pt x="12" y="264"/>
                    <a:pt x="45" y="302"/>
                    <a:pt x="58" y="345"/>
                  </a:cubicBezTo>
                  <a:cubicBezTo>
                    <a:pt x="71" y="388"/>
                    <a:pt x="78" y="426"/>
                    <a:pt x="82" y="485"/>
                  </a:cubicBezTo>
                  <a:cubicBezTo>
                    <a:pt x="86" y="544"/>
                    <a:pt x="85" y="618"/>
                    <a:pt x="82" y="697"/>
                  </a:cubicBezTo>
                  <a:cubicBezTo>
                    <a:pt x="79" y="776"/>
                    <a:pt x="54" y="909"/>
                    <a:pt x="62" y="957"/>
                  </a:cubicBezTo>
                  <a:cubicBezTo>
                    <a:pt x="70" y="1005"/>
                    <a:pt x="111" y="987"/>
                    <a:pt x="130" y="985"/>
                  </a:cubicBezTo>
                  <a:cubicBezTo>
                    <a:pt x="149" y="983"/>
                    <a:pt x="169" y="992"/>
                    <a:pt x="174" y="945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290112" name="Freeform 320"/>
            <p:cNvSpPr>
              <a:spLocks/>
            </p:cNvSpPr>
            <p:nvPr/>
          </p:nvSpPr>
          <p:spPr bwMode="auto">
            <a:xfrm>
              <a:off x="1900" y="2386"/>
              <a:ext cx="1337" cy="1853"/>
            </a:xfrm>
            <a:custGeom>
              <a:avLst/>
              <a:gdLst/>
              <a:ahLst/>
              <a:cxnLst>
                <a:cxn ang="0">
                  <a:pos x="1124" y="1838"/>
                </a:cxn>
                <a:cxn ang="0">
                  <a:pos x="1124" y="1790"/>
                </a:cxn>
                <a:cxn ang="0">
                  <a:pos x="1100" y="1687"/>
                </a:cxn>
                <a:cxn ang="0">
                  <a:pos x="1146" y="1600"/>
                </a:cxn>
                <a:cxn ang="0">
                  <a:pos x="1124" y="1502"/>
                </a:cxn>
                <a:cxn ang="0">
                  <a:pos x="1150" y="1406"/>
                </a:cxn>
                <a:cxn ang="0">
                  <a:pos x="1124" y="1262"/>
                </a:cxn>
                <a:cxn ang="0">
                  <a:pos x="1172" y="1070"/>
                </a:cxn>
                <a:cxn ang="0">
                  <a:pos x="1235" y="932"/>
                </a:cxn>
                <a:cxn ang="0">
                  <a:pos x="1316" y="830"/>
                </a:cxn>
                <a:cxn ang="0">
                  <a:pos x="1334" y="743"/>
                </a:cxn>
                <a:cxn ang="0">
                  <a:pos x="1298" y="770"/>
                </a:cxn>
                <a:cxn ang="0">
                  <a:pos x="1286" y="794"/>
                </a:cxn>
                <a:cxn ang="0">
                  <a:pos x="1262" y="833"/>
                </a:cxn>
                <a:cxn ang="0">
                  <a:pos x="1220" y="878"/>
                </a:cxn>
                <a:cxn ang="0">
                  <a:pos x="1169" y="902"/>
                </a:cxn>
                <a:cxn ang="0">
                  <a:pos x="1214" y="845"/>
                </a:cxn>
                <a:cxn ang="0">
                  <a:pos x="1241" y="809"/>
                </a:cxn>
                <a:cxn ang="0">
                  <a:pos x="1259" y="770"/>
                </a:cxn>
                <a:cxn ang="0">
                  <a:pos x="1292" y="698"/>
                </a:cxn>
                <a:cxn ang="0">
                  <a:pos x="1331" y="503"/>
                </a:cxn>
                <a:cxn ang="0">
                  <a:pos x="1268" y="206"/>
                </a:cxn>
                <a:cxn ang="0">
                  <a:pos x="1055" y="26"/>
                </a:cxn>
                <a:cxn ang="0">
                  <a:pos x="740" y="47"/>
                </a:cxn>
                <a:cxn ang="0">
                  <a:pos x="500" y="122"/>
                </a:cxn>
                <a:cxn ang="0">
                  <a:pos x="392" y="170"/>
                </a:cxn>
                <a:cxn ang="0">
                  <a:pos x="317" y="221"/>
                </a:cxn>
                <a:cxn ang="0">
                  <a:pos x="332" y="274"/>
                </a:cxn>
                <a:cxn ang="0">
                  <a:pos x="410" y="317"/>
                </a:cxn>
                <a:cxn ang="0">
                  <a:pos x="440" y="368"/>
                </a:cxn>
                <a:cxn ang="0">
                  <a:pos x="380" y="413"/>
                </a:cxn>
                <a:cxn ang="0">
                  <a:pos x="308" y="446"/>
                </a:cxn>
                <a:cxn ang="0">
                  <a:pos x="290" y="392"/>
                </a:cxn>
                <a:cxn ang="0">
                  <a:pos x="269" y="329"/>
                </a:cxn>
                <a:cxn ang="0">
                  <a:pos x="242" y="287"/>
                </a:cxn>
                <a:cxn ang="0">
                  <a:pos x="230" y="353"/>
                </a:cxn>
                <a:cxn ang="0">
                  <a:pos x="233" y="449"/>
                </a:cxn>
                <a:cxn ang="0">
                  <a:pos x="215" y="485"/>
                </a:cxn>
                <a:cxn ang="0">
                  <a:pos x="173" y="443"/>
                </a:cxn>
                <a:cxn ang="0">
                  <a:pos x="170" y="395"/>
                </a:cxn>
                <a:cxn ang="0">
                  <a:pos x="164" y="350"/>
                </a:cxn>
                <a:cxn ang="0">
                  <a:pos x="116" y="317"/>
                </a:cxn>
                <a:cxn ang="0">
                  <a:pos x="44" y="317"/>
                </a:cxn>
                <a:cxn ang="0">
                  <a:pos x="5" y="362"/>
                </a:cxn>
                <a:cxn ang="0">
                  <a:pos x="74" y="464"/>
                </a:cxn>
                <a:cxn ang="0">
                  <a:pos x="116" y="590"/>
                </a:cxn>
                <a:cxn ang="0">
                  <a:pos x="92" y="680"/>
                </a:cxn>
                <a:cxn ang="0">
                  <a:pos x="35" y="830"/>
                </a:cxn>
                <a:cxn ang="0">
                  <a:pos x="95" y="989"/>
                </a:cxn>
                <a:cxn ang="0">
                  <a:pos x="308" y="1022"/>
                </a:cxn>
                <a:cxn ang="0">
                  <a:pos x="833" y="995"/>
                </a:cxn>
                <a:cxn ang="0">
                  <a:pos x="974" y="1001"/>
                </a:cxn>
                <a:cxn ang="0">
                  <a:pos x="1028" y="1118"/>
                </a:cxn>
                <a:cxn ang="0">
                  <a:pos x="1054" y="1360"/>
                </a:cxn>
                <a:cxn ang="0">
                  <a:pos x="1028" y="1646"/>
                </a:cxn>
                <a:cxn ang="0">
                  <a:pos x="998" y="1793"/>
                </a:cxn>
                <a:cxn ang="0">
                  <a:pos x="996" y="1846"/>
                </a:cxn>
                <a:cxn ang="0">
                  <a:pos x="1076" y="1838"/>
                </a:cxn>
                <a:cxn ang="0">
                  <a:pos x="1124" y="1838"/>
                </a:cxn>
              </a:cxnLst>
              <a:rect l="0" t="0" r="r" b="b"/>
              <a:pathLst>
                <a:path w="1337" h="1853">
                  <a:moveTo>
                    <a:pt x="1124" y="1838"/>
                  </a:moveTo>
                  <a:cubicBezTo>
                    <a:pt x="1132" y="1830"/>
                    <a:pt x="1128" y="1815"/>
                    <a:pt x="1124" y="1790"/>
                  </a:cubicBezTo>
                  <a:cubicBezTo>
                    <a:pt x="1120" y="1765"/>
                    <a:pt x="1096" y="1719"/>
                    <a:pt x="1100" y="1687"/>
                  </a:cubicBezTo>
                  <a:cubicBezTo>
                    <a:pt x="1104" y="1655"/>
                    <a:pt x="1142" y="1631"/>
                    <a:pt x="1146" y="1600"/>
                  </a:cubicBezTo>
                  <a:cubicBezTo>
                    <a:pt x="1150" y="1569"/>
                    <a:pt x="1123" y="1534"/>
                    <a:pt x="1124" y="1502"/>
                  </a:cubicBezTo>
                  <a:cubicBezTo>
                    <a:pt x="1125" y="1470"/>
                    <a:pt x="1150" y="1446"/>
                    <a:pt x="1150" y="1406"/>
                  </a:cubicBezTo>
                  <a:cubicBezTo>
                    <a:pt x="1150" y="1366"/>
                    <a:pt x="1120" y="1318"/>
                    <a:pt x="1124" y="1262"/>
                  </a:cubicBezTo>
                  <a:cubicBezTo>
                    <a:pt x="1128" y="1206"/>
                    <a:pt x="1154" y="1125"/>
                    <a:pt x="1172" y="1070"/>
                  </a:cubicBezTo>
                  <a:cubicBezTo>
                    <a:pt x="1190" y="1015"/>
                    <a:pt x="1211" y="972"/>
                    <a:pt x="1235" y="932"/>
                  </a:cubicBezTo>
                  <a:cubicBezTo>
                    <a:pt x="1259" y="892"/>
                    <a:pt x="1300" y="862"/>
                    <a:pt x="1316" y="830"/>
                  </a:cubicBezTo>
                  <a:cubicBezTo>
                    <a:pt x="1332" y="798"/>
                    <a:pt x="1337" y="753"/>
                    <a:pt x="1334" y="743"/>
                  </a:cubicBezTo>
                  <a:cubicBezTo>
                    <a:pt x="1331" y="733"/>
                    <a:pt x="1306" y="761"/>
                    <a:pt x="1298" y="770"/>
                  </a:cubicBezTo>
                  <a:cubicBezTo>
                    <a:pt x="1290" y="779"/>
                    <a:pt x="1292" y="784"/>
                    <a:pt x="1286" y="794"/>
                  </a:cubicBezTo>
                  <a:cubicBezTo>
                    <a:pt x="1280" y="804"/>
                    <a:pt x="1273" y="819"/>
                    <a:pt x="1262" y="833"/>
                  </a:cubicBezTo>
                  <a:cubicBezTo>
                    <a:pt x="1251" y="847"/>
                    <a:pt x="1235" y="867"/>
                    <a:pt x="1220" y="878"/>
                  </a:cubicBezTo>
                  <a:cubicBezTo>
                    <a:pt x="1205" y="889"/>
                    <a:pt x="1170" y="907"/>
                    <a:pt x="1169" y="902"/>
                  </a:cubicBezTo>
                  <a:cubicBezTo>
                    <a:pt x="1168" y="897"/>
                    <a:pt x="1202" y="860"/>
                    <a:pt x="1214" y="845"/>
                  </a:cubicBezTo>
                  <a:cubicBezTo>
                    <a:pt x="1226" y="830"/>
                    <a:pt x="1234" y="821"/>
                    <a:pt x="1241" y="809"/>
                  </a:cubicBezTo>
                  <a:cubicBezTo>
                    <a:pt x="1248" y="797"/>
                    <a:pt x="1251" y="788"/>
                    <a:pt x="1259" y="770"/>
                  </a:cubicBezTo>
                  <a:cubicBezTo>
                    <a:pt x="1267" y="752"/>
                    <a:pt x="1280" y="742"/>
                    <a:pt x="1292" y="698"/>
                  </a:cubicBezTo>
                  <a:cubicBezTo>
                    <a:pt x="1304" y="654"/>
                    <a:pt x="1335" y="585"/>
                    <a:pt x="1331" y="503"/>
                  </a:cubicBezTo>
                  <a:cubicBezTo>
                    <a:pt x="1327" y="421"/>
                    <a:pt x="1314" y="285"/>
                    <a:pt x="1268" y="206"/>
                  </a:cubicBezTo>
                  <a:cubicBezTo>
                    <a:pt x="1222" y="127"/>
                    <a:pt x="1143" y="52"/>
                    <a:pt x="1055" y="26"/>
                  </a:cubicBezTo>
                  <a:cubicBezTo>
                    <a:pt x="967" y="0"/>
                    <a:pt x="832" y="31"/>
                    <a:pt x="740" y="47"/>
                  </a:cubicBezTo>
                  <a:cubicBezTo>
                    <a:pt x="648" y="63"/>
                    <a:pt x="558" y="102"/>
                    <a:pt x="500" y="122"/>
                  </a:cubicBezTo>
                  <a:cubicBezTo>
                    <a:pt x="442" y="142"/>
                    <a:pt x="422" y="154"/>
                    <a:pt x="392" y="170"/>
                  </a:cubicBezTo>
                  <a:cubicBezTo>
                    <a:pt x="362" y="186"/>
                    <a:pt x="327" y="204"/>
                    <a:pt x="317" y="221"/>
                  </a:cubicBezTo>
                  <a:cubicBezTo>
                    <a:pt x="307" y="238"/>
                    <a:pt x="317" y="258"/>
                    <a:pt x="332" y="274"/>
                  </a:cubicBezTo>
                  <a:cubicBezTo>
                    <a:pt x="347" y="290"/>
                    <a:pt x="392" y="301"/>
                    <a:pt x="410" y="317"/>
                  </a:cubicBezTo>
                  <a:cubicBezTo>
                    <a:pt x="428" y="333"/>
                    <a:pt x="445" y="352"/>
                    <a:pt x="440" y="368"/>
                  </a:cubicBezTo>
                  <a:cubicBezTo>
                    <a:pt x="435" y="384"/>
                    <a:pt x="402" y="400"/>
                    <a:pt x="380" y="413"/>
                  </a:cubicBezTo>
                  <a:cubicBezTo>
                    <a:pt x="358" y="426"/>
                    <a:pt x="323" y="450"/>
                    <a:pt x="308" y="446"/>
                  </a:cubicBezTo>
                  <a:cubicBezTo>
                    <a:pt x="293" y="442"/>
                    <a:pt x="296" y="411"/>
                    <a:pt x="290" y="392"/>
                  </a:cubicBezTo>
                  <a:cubicBezTo>
                    <a:pt x="284" y="373"/>
                    <a:pt x="277" y="346"/>
                    <a:pt x="269" y="329"/>
                  </a:cubicBezTo>
                  <a:cubicBezTo>
                    <a:pt x="261" y="312"/>
                    <a:pt x="248" y="283"/>
                    <a:pt x="242" y="287"/>
                  </a:cubicBezTo>
                  <a:cubicBezTo>
                    <a:pt x="236" y="291"/>
                    <a:pt x="232" y="326"/>
                    <a:pt x="230" y="353"/>
                  </a:cubicBezTo>
                  <a:cubicBezTo>
                    <a:pt x="228" y="380"/>
                    <a:pt x="236" y="427"/>
                    <a:pt x="233" y="449"/>
                  </a:cubicBezTo>
                  <a:cubicBezTo>
                    <a:pt x="230" y="471"/>
                    <a:pt x="225" y="486"/>
                    <a:pt x="215" y="485"/>
                  </a:cubicBezTo>
                  <a:cubicBezTo>
                    <a:pt x="205" y="484"/>
                    <a:pt x="180" y="458"/>
                    <a:pt x="173" y="443"/>
                  </a:cubicBezTo>
                  <a:cubicBezTo>
                    <a:pt x="166" y="428"/>
                    <a:pt x="171" y="410"/>
                    <a:pt x="170" y="395"/>
                  </a:cubicBezTo>
                  <a:cubicBezTo>
                    <a:pt x="169" y="380"/>
                    <a:pt x="173" y="363"/>
                    <a:pt x="164" y="350"/>
                  </a:cubicBezTo>
                  <a:cubicBezTo>
                    <a:pt x="155" y="337"/>
                    <a:pt x="136" y="323"/>
                    <a:pt x="116" y="317"/>
                  </a:cubicBezTo>
                  <a:cubicBezTo>
                    <a:pt x="96" y="311"/>
                    <a:pt x="62" y="310"/>
                    <a:pt x="44" y="317"/>
                  </a:cubicBezTo>
                  <a:cubicBezTo>
                    <a:pt x="26" y="324"/>
                    <a:pt x="0" y="338"/>
                    <a:pt x="5" y="362"/>
                  </a:cubicBezTo>
                  <a:cubicBezTo>
                    <a:pt x="10" y="386"/>
                    <a:pt x="56" y="426"/>
                    <a:pt x="74" y="464"/>
                  </a:cubicBezTo>
                  <a:cubicBezTo>
                    <a:pt x="92" y="502"/>
                    <a:pt x="113" y="554"/>
                    <a:pt x="116" y="590"/>
                  </a:cubicBezTo>
                  <a:cubicBezTo>
                    <a:pt x="119" y="626"/>
                    <a:pt x="106" y="640"/>
                    <a:pt x="92" y="680"/>
                  </a:cubicBezTo>
                  <a:cubicBezTo>
                    <a:pt x="78" y="720"/>
                    <a:pt x="35" y="779"/>
                    <a:pt x="35" y="830"/>
                  </a:cubicBezTo>
                  <a:cubicBezTo>
                    <a:pt x="35" y="881"/>
                    <a:pt x="50" y="957"/>
                    <a:pt x="95" y="989"/>
                  </a:cubicBezTo>
                  <a:cubicBezTo>
                    <a:pt x="140" y="1021"/>
                    <a:pt x="185" y="1021"/>
                    <a:pt x="308" y="1022"/>
                  </a:cubicBezTo>
                  <a:cubicBezTo>
                    <a:pt x="431" y="1023"/>
                    <a:pt x="722" y="998"/>
                    <a:pt x="833" y="995"/>
                  </a:cubicBezTo>
                  <a:cubicBezTo>
                    <a:pt x="944" y="992"/>
                    <a:pt x="942" y="981"/>
                    <a:pt x="974" y="1001"/>
                  </a:cubicBezTo>
                  <a:cubicBezTo>
                    <a:pt x="1006" y="1021"/>
                    <a:pt x="1015" y="1058"/>
                    <a:pt x="1028" y="1118"/>
                  </a:cubicBezTo>
                  <a:cubicBezTo>
                    <a:pt x="1041" y="1178"/>
                    <a:pt x="1054" y="1272"/>
                    <a:pt x="1054" y="1360"/>
                  </a:cubicBezTo>
                  <a:cubicBezTo>
                    <a:pt x="1054" y="1448"/>
                    <a:pt x="1037" y="1574"/>
                    <a:pt x="1028" y="1646"/>
                  </a:cubicBezTo>
                  <a:cubicBezTo>
                    <a:pt x="1019" y="1718"/>
                    <a:pt x="1003" y="1760"/>
                    <a:pt x="998" y="1793"/>
                  </a:cubicBezTo>
                  <a:cubicBezTo>
                    <a:pt x="993" y="1826"/>
                    <a:pt x="983" y="1839"/>
                    <a:pt x="996" y="1846"/>
                  </a:cubicBezTo>
                  <a:cubicBezTo>
                    <a:pt x="1009" y="1853"/>
                    <a:pt x="1055" y="1839"/>
                    <a:pt x="1076" y="1838"/>
                  </a:cubicBezTo>
                  <a:cubicBezTo>
                    <a:pt x="1097" y="1837"/>
                    <a:pt x="1116" y="1846"/>
                    <a:pt x="1124" y="1838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290113" name="Freeform 321"/>
            <p:cNvSpPr>
              <a:spLocks/>
            </p:cNvSpPr>
            <p:nvPr/>
          </p:nvSpPr>
          <p:spPr bwMode="auto">
            <a:xfrm>
              <a:off x="3048" y="3521"/>
              <a:ext cx="212" cy="63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96" y="7"/>
                </a:cxn>
                <a:cxn ang="0">
                  <a:pos x="212" y="19"/>
                </a:cxn>
              </a:cxnLst>
              <a:rect l="0" t="0" r="r" b="b"/>
              <a:pathLst>
                <a:path w="212" h="63">
                  <a:moveTo>
                    <a:pt x="0" y="63"/>
                  </a:moveTo>
                  <a:cubicBezTo>
                    <a:pt x="17" y="54"/>
                    <a:pt x="61" y="14"/>
                    <a:pt x="96" y="7"/>
                  </a:cubicBezTo>
                  <a:cubicBezTo>
                    <a:pt x="131" y="0"/>
                    <a:pt x="188" y="17"/>
                    <a:pt x="212" y="19"/>
                  </a:cubicBezTo>
                </a:path>
              </a:pathLst>
            </a:custGeom>
            <a:noFill/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290114" name="Freeform 322"/>
            <p:cNvSpPr>
              <a:spLocks/>
            </p:cNvSpPr>
            <p:nvPr/>
          </p:nvSpPr>
          <p:spPr bwMode="auto">
            <a:xfrm flipH="1" flipV="1">
              <a:off x="3040" y="3552"/>
              <a:ext cx="230" cy="48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96" y="7"/>
                </a:cxn>
                <a:cxn ang="0">
                  <a:pos x="212" y="19"/>
                </a:cxn>
              </a:cxnLst>
              <a:rect l="0" t="0" r="r" b="b"/>
              <a:pathLst>
                <a:path w="212" h="63">
                  <a:moveTo>
                    <a:pt x="0" y="63"/>
                  </a:moveTo>
                  <a:cubicBezTo>
                    <a:pt x="17" y="54"/>
                    <a:pt x="61" y="14"/>
                    <a:pt x="96" y="7"/>
                  </a:cubicBezTo>
                  <a:cubicBezTo>
                    <a:pt x="131" y="0"/>
                    <a:pt x="188" y="17"/>
                    <a:pt x="212" y="19"/>
                  </a:cubicBezTo>
                </a:path>
              </a:pathLst>
            </a:custGeom>
            <a:noFill/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290115" name="Group 323"/>
          <p:cNvGrpSpPr>
            <a:grpSpLocks/>
          </p:cNvGrpSpPr>
          <p:nvPr/>
        </p:nvGrpSpPr>
        <p:grpSpPr bwMode="auto">
          <a:xfrm>
            <a:off x="1219200" y="2392363"/>
            <a:ext cx="2209800" cy="1751012"/>
            <a:chOff x="2256" y="480"/>
            <a:chExt cx="3360" cy="3714"/>
          </a:xfrm>
        </p:grpSpPr>
        <p:grpSp>
          <p:nvGrpSpPr>
            <p:cNvPr id="290116" name="Group 324"/>
            <p:cNvGrpSpPr>
              <a:grpSpLocks/>
            </p:cNvGrpSpPr>
            <p:nvPr/>
          </p:nvGrpSpPr>
          <p:grpSpPr bwMode="auto">
            <a:xfrm>
              <a:off x="2784" y="1536"/>
              <a:ext cx="2160" cy="346"/>
              <a:chOff x="2784" y="1536"/>
              <a:chExt cx="2160" cy="346"/>
            </a:xfrm>
          </p:grpSpPr>
          <p:sp>
            <p:nvSpPr>
              <p:cNvPr id="290117" name="Text Box 325"/>
              <p:cNvSpPr txBox="1">
                <a:spLocks noChangeArrowheads="1"/>
              </p:cNvSpPr>
              <p:nvPr/>
            </p:nvSpPr>
            <p:spPr bwMode="auto">
              <a:xfrm>
                <a:off x="2784" y="1729"/>
                <a:ext cx="385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S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290118" name="Line 326"/>
              <p:cNvSpPr>
                <a:spLocks noChangeShapeType="1"/>
              </p:cNvSpPr>
              <p:nvPr/>
            </p:nvSpPr>
            <p:spPr bwMode="auto">
              <a:xfrm>
                <a:off x="2979" y="153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19" name="Oval 327"/>
              <p:cNvSpPr>
                <a:spLocks noChangeArrowheads="1"/>
              </p:cNvSpPr>
              <p:nvPr/>
            </p:nvSpPr>
            <p:spPr bwMode="auto">
              <a:xfrm>
                <a:off x="2864" y="1680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20" name="Text Box 328"/>
              <p:cNvSpPr txBox="1">
                <a:spLocks noChangeArrowheads="1"/>
              </p:cNvSpPr>
              <p:nvPr/>
            </p:nvSpPr>
            <p:spPr bwMode="auto">
              <a:xfrm>
                <a:off x="4559" y="1729"/>
                <a:ext cx="385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S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290121" name="Line 329"/>
              <p:cNvSpPr>
                <a:spLocks noChangeShapeType="1"/>
              </p:cNvSpPr>
              <p:nvPr/>
            </p:nvSpPr>
            <p:spPr bwMode="auto">
              <a:xfrm>
                <a:off x="4755" y="153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22" name="Oval 330"/>
              <p:cNvSpPr>
                <a:spLocks noChangeArrowheads="1"/>
              </p:cNvSpPr>
              <p:nvPr/>
            </p:nvSpPr>
            <p:spPr bwMode="auto">
              <a:xfrm>
                <a:off x="4640" y="1680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123" name="Group 331"/>
            <p:cNvGrpSpPr>
              <a:grpSpLocks/>
            </p:cNvGrpSpPr>
            <p:nvPr/>
          </p:nvGrpSpPr>
          <p:grpSpPr bwMode="auto">
            <a:xfrm>
              <a:off x="2257" y="480"/>
              <a:ext cx="3180" cy="240"/>
              <a:chOff x="2257" y="480"/>
              <a:chExt cx="3180" cy="240"/>
            </a:xfrm>
          </p:grpSpPr>
          <p:sp>
            <p:nvSpPr>
              <p:cNvPr id="290124" name="Oval 332"/>
              <p:cNvSpPr>
                <a:spLocks noChangeArrowheads="1"/>
              </p:cNvSpPr>
              <p:nvPr/>
            </p:nvSpPr>
            <p:spPr bwMode="auto">
              <a:xfrm>
                <a:off x="2758" y="480"/>
                <a:ext cx="432" cy="240"/>
              </a:xfrm>
              <a:prstGeom prst="ellips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25" name="Text Box 333"/>
              <p:cNvSpPr txBox="1">
                <a:spLocks noChangeArrowheads="1"/>
              </p:cNvSpPr>
              <p:nvPr/>
            </p:nvSpPr>
            <p:spPr bwMode="auto">
              <a:xfrm>
                <a:off x="2757" y="52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word</a:t>
                </a:r>
                <a:endParaRPr lang="en-US"/>
              </a:p>
            </p:txBody>
          </p:sp>
          <p:sp>
            <p:nvSpPr>
              <p:cNvPr id="290126" name="Oval 334"/>
              <p:cNvSpPr>
                <a:spLocks noChangeArrowheads="1"/>
              </p:cNvSpPr>
              <p:nvPr/>
            </p:nvSpPr>
            <p:spPr bwMode="auto">
              <a:xfrm>
                <a:off x="4534" y="480"/>
                <a:ext cx="432" cy="240"/>
              </a:xfrm>
              <a:prstGeom prst="ellips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27" name="Text Box 335"/>
              <p:cNvSpPr txBox="1">
                <a:spLocks noChangeArrowheads="1"/>
              </p:cNvSpPr>
              <p:nvPr/>
            </p:nvSpPr>
            <p:spPr bwMode="auto">
              <a:xfrm>
                <a:off x="4533" y="52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word</a:t>
                </a:r>
                <a:endParaRPr lang="en-US"/>
              </a:p>
            </p:txBody>
          </p:sp>
          <p:sp>
            <p:nvSpPr>
              <p:cNvPr id="290128" name="Line 336"/>
              <p:cNvSpPr>
                <a:spLocks noChangeAspect="1" noChangeShapeType="1"/>
              </p:cNvSpPr>
              <p:nvPr/>
            </p:nvSpPr>
            <p:spPr bwMode="auto">
              <a:xfrm>
                <a:off x="2257" y="576"/>
                <a:ext cx="507" cy="1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29" name="Line 337"/>
              <p:cNvSpPr>
                <a:spLocks noChangeShapeType="1"/>
              </p:cNvSpPr>
              <p:nvPr/>
            </p:nvSpPr>
            <p:spPr bwMode="auto">
              <a:xfrm>
                <a:off x="4957" y="576"/>
                <a:ext cx="480" cy="0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30" name="Line 338"/>
              <p:cNvSpPr>
                <a:spLocks noChangeShapeType="1"/>
              </p:cNvSpPr>
              <p:nvPr/>
            </p:nvSpPr>
            <p:spPr bwMode="auto">
              <a:xfrm>
                <a:off x="3184" y="576"/>
                <a:ext cx="1344" cy="0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131" name="Group 339"/>
            <p:cNvGrpSpPr>
              <a:grpSpLocks/>
            </p:cNvGrpSpPr>
            <p:nvPr/>
          </p:nvGrpSpPr>
          <p:grpSpPr bwMode="auto">
            <a:xfrm>
              <a:off x="2256" y="960"/>
              <a:ext cx="3216" cy="240"/>
              <a:chOff x="2256" y="960"/>
              <a:chExt cx="3216" cy="240"/>
            </a:xfrm>
          </p:grpSpPr>
          <p:sp>
            <p:nvSpPr>
              <p:cNvPr id="290132" name="Oval 340"/>
              <p:cNvSpPr>
                <a:spLocks noChangeArrowheads="1"/>
              </p:cNvSpPr>
              <p:nvPr/>
            </p:nvSpPr>
            <p:spPr bwMode="auto">
              <a:xfrm>
                <a:off x="2784" y="960"/>
                <a:ext cx="384" cy="240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33" name="Text Box 341"/>
              <p:cNvSpPr txBox="1">
                <a:spLocks noChangeArrowheads="1"/>
              </p:cNvSpPr>
              <p:nvPr/>
            </p:nvSpPr>
            <p:spPr bwMode="auto">
              <a:xfrm>
                <a:off x="2783" y="100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290134" name="Oval 342"/>
              <p:cNvSpPr>
                <a:spLocks noChangeArrowheads="1"/>
              </p:cNvSpPr>
              <p:nvPr/>
            </p:nvSpPr>
            <p:spPr bwMode="auto">
              <a:xfrm>
                <a:off x="4560" y="960"/>
                <a:ext cx="384" cy="240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35" name="Text Box 343"/>
              <p:cNvSpPr txBox="1">
                <a:spLocks noChangeArrowheads="1"/>
              </p:cNvSpPr>
              <p:nvPr/>
            </p:nvSpPr>
            <p:spPr bwMode="auto">
              <a:xfrm>
                <a:off x="4560" y="100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290136" name="Line 344"/>
              <p:cNvSpPr>
                <a:spLocks noChangeShapeType="1"/>
              </p:cNvSpPr>
              <p:nvPr/>
            </p:nvSpPr>
            <p:spPr bwMode="auto">
              <a:xfrm>
                <a:off x="2256" y="1056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37" name="Line 345"/>
              <p:cNvSpPr>
                <a:spLocks noChangeShapeType="1"/>
              </p:cNvSpPr>
              <p:nvPr/>
            </p:nvSpPr>
            <p:spPr bwMode="auto">
              <a:xfrm>
                <a:off x="4944" y="1056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38" name="Line 346"/>
              <p:cNvSpPr>
                <a:spLocks noChangeShapeType="1"/>
              </p:cNvSpPr>
              <p:nvPr/>
            </p:nvSpPr>
            <p:spPr bwMode="auto">
              <a:xfrm>
                <a:off x="3168" y="1056"/>
                <a:ext cx="1392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139" name="Group 347"/>
            <p:cNvGrpSpPr>
              <a:grpSpLocks/>
            </p:cNvGrpSpPr>
            <p:nvPr/>
          </p:nvGrpSpPr>
          <p:grpSpPr bwMode="auto">
            <a:xfrm>
              <a:off x="2256" y="2112"/>
              <a:ext cx="3216" cy="240"/>
              <a:chOff x="2256" y="2112"/>
              <a:chExt cx="3216" cy="240"/>
            </a:xfrm>
          </p:grpSpPr>
          <p:sp>
            <p:nvSpPr>
              <p:cNvPr id="290140" name="Oval 348"/>
              <p:cNvSpPr>
                <a:spLocks noChangeArrowheads="1"/>
              </p:cNvSpPr>
              <p:nvPr/>
            </p:nvSpPr>
            <p:spPr bwMode="auto">
              <a:xfrm>
                <a:off x="2784" y="211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41" name="Text Box 349"/>
              <p:cNvSpPr txBox="1">
                <a:spLocks noChangeArrowheads="1"/>
              </p:cNvSpPr>
              <p:nvPr/>
            </p:nvSpPr>
            <p:spPr bwMode="auto">
              <a:xfrm>
                <a:off x="2783" y="2159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F8B3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4F8B37"/>
                    </a:solidFill>
                  </a:rPr>
                  <a:t>2</a:t>
                </a:r>
                <a:endParaRPr lang="en-US"/>
              </a:p>
            </p:txBody>
          </p:sp>
          <p:sp>
            <p:nvSpPr>
              <p:cNvPr id="290142" name="Oval 350"/>
              <p:cNvSpPr>
                <a:spLocks noChangeArrowheads="1"/>
              </p:cNvSpPr>
              <p:nvPr/>
            </p:nvSpPr>
            <p:spPr bwMode="auto">
              <a:xfrm>
                <a:off x="4560" y="211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43" name="Text Box 351"/>
              <p:cNvSpPr txBox="1">
                <a:spLocks noChangeArrowheads="1"/>
              </p:cNvSpPr>
              <p:nvPr/>
            </p:nvSpPr>
            <p:spPr bwMode="auto">
              <a:xfrm>
                <a:off x="4560" y="2159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F8B3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4F8B37"/>
                    </a:solidFill>
                  </a:rPr>
                  <a:t>2</a:t>
                </a:r>
                <a:endParaRPr lang="en-US"/>
              </a:p>
            </p:txBody>
          </p:sp>
          <p:sp>
            <p:nvSpPr>
              <p:cNvPr id="290144" name="Line 352"/>
              <p:cNvSpPr>
                <a:spLocks noChangeShapeType="1"/>
              </p:cNvSpPr>
              <p:nvPr/>
            </p:nvSpPr>
            <p:spPr bwMode="auto">
              <a:xfrm>
                <a:off x="2256" y="22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45" name="Line 353"/>
              <p:cNvSpPr>
                <a:spLocks noChangeShapeType="1"/>
              </p:cNvSpPr>
              <p:nvPr/>
            </p:nvSpPr>
            <p:spPr bwMode="auto">
              <a:xfrm>
                <a:off x="4944" y="22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46" name="Line 354"/>
              <p:cNvSpPr>
                <a:spLocks noChangeShapeType="1"/>
              </p:cNvSpPr>
              <p:nvPr/>
            </p:nvSpPr>
            <p:spPr bwMode="auto">
              <a:xfrm>
                <a:off x="3168" y="2208"/>
                <a:ext cx="1392" cy="0"/>
              </a:xfrm>
              <a:prstGeom prst="lin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147" name="Group 355"/>
            <p:cNvGrpSpPr>
              <a:grpSpLocks/>
            </p:cNvGrpSpPr>
            <p:nvPr/>
          </p:nvGrpSpPr>
          <p:grpSpPr bwMode="auto">
            <a:xfrm>
              <a:off x="2256" y="3282"/>
              <a:ext cx="3216" cy="240"/>
              <a:chOff x="2256" y="3282"/>
              <a:chExt cx="3216" cy="240"/>
            </a:xfrm>
          </p:grpSpPr>
          <p:sp>
            <p:nvSpPr>
              <p:cNvPr id="290148" name="Oval 356"/>
              <p:cNvSpPr>
                <a:spLocks noChangeArrowheads="1"/>
              </p:cNvSpPr>
              <p:nvPr/>
            </p:nvSpPr>
            <p:spPr bwMode="auto">
              <a:xfrm>
                <a:off x="2787" y="328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49" name="Text Box 357"/>
              <p:cNvSpPr txBox="1">
                <a:spLocks noChangeArrowheads="1"/>
              </p:cNvSpPr>
              <p:nvPr/>
            </p:nvSpPr>
            <p:spPr bwMode="auto">
              <a:xfrm>
                <a:off x="2787" y="3329"/>
                <a:ext cx="383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C9960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C99607"/>
                    </a:solidFill>
                  </a:rPr>
                  <a:t>3</a:t>
                </a:r>
                <a:endParaRPr lang="en-US"/>
              </a:p>
            </p:txBody>
          </p:sp>
          <p:sp>
            <p:nvSpPr>
              <p:cNvPr id="290150" name="Oval 358"/>
              <p:cNvSpPr>
                <a:spLocks noChangeArrowheads="1"/>
              </p:cNvSpPr>
              <p:nvPr/>
            </p:nvSpPr>
            <p:spPr bwMode="auto">
              <a:xfrm>
                <a:off x="4563" y="328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51" name="Text Box 359"/>
              <p:cNvSpPr txBox="1">
                <a:spLocks noChangeArrowheads="1"/>
              </p:cNvSpPr>
              <p:nvPr/>
            </p:nvSpPr>
            <p:spPr bwMode="auto">
              <a:xfrm>
                <a:off x="4564" y="3329"/>
                <a:ext cx="383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C9960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C99607"/>
                    </a:solidFill>
                  </a:rPr>
                  <a:t>3</a:t>
                </a:r>
                <a:endParaRPr lang="en-US"/>
              </a:p>
            </p:txBody>
          </p:sp>
          <p:sp>
            <p:nvSpPr>
              <p:cNvPr id="290152" name="Line 360"/>
              <p:cNvSpPr>
                <a:spLocks noChangeShapeType="1"/>
              </p:cNvSpPr>
              <p:nvPr/>
            </p:nvSpPr>
            <p:spPr bwMode="auto">
              <a:xfrm>
                <a:off x="2256" y="34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53" name="Line 361"/>
              <p:cNvSpPr>
                <a:spLocks noChangeShapeType="1"/>
              </p:cNvSpPr>
              <p:nvPr/>
            </p:nvSpPr>
            <p:spPr bwMode="auto">
              <a:xfrm>
                <a:off x="4944" y="34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54" name="Line 362"/>
              <p:cNvSpPr>
                <a:spLocks noChangeShapeType="1"/>
              </p:cNvSpPr>
              <p:nvPr/>
            </p:nvSpPr>
            <p:spPr bwMode="auto">
              <a:xfrm>
                <a:off x="3168" y="3408"/>
                <a:ext cx="1392" cy="0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155" name="Group 363"/>
            <p:cNvGrpSpPr>
              <a:grpSpLocks/>
            </p:cNvGrpSpPr>
            <p:nvPr/>
          </p:nvGrpSpPr>
          <p:grpSpPr bwMode="auto">
            <a:xfrm>
              <a:off x="2729" y="696"/>
              <a:ext cx="2215" cy="850"/>
              <a:chOff x="2729" y="696"/>
              <a:chExt cx="2215" cy="850"/>
            </a:xfrm>
          </p:grpSpPr>
          <p:sp>
            <p:nvSpPr>
              <p:cNvPr id="290156" name="Freeform 364"/>
              <p:cNvSpPr>
                <a:spLocks/>
              </p:cNvSpPr>
              <p:nvPr/>
            </p:nvSpPr>
            <p:spPr bwMode="auto">
              <a:xfrm>
                <a:off x="2729" y="696"/>
                <a:ext cx="151" cy="696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46" y="142"/>
                  </a:cxn>
                  <a:cxn ang="0">
                    <a:pos x="1" y="351"/>
                  </a:cxn>
                  <a:cxn ang="0">
                    <a:pos x="38" y="523"/>
                  </a:cxn>
                  <a:cxn ang="0">
                    <a:pos x="151" y="696"/>
                  </a:cxn>
                </a:cxnLst>
                <a:rect l="0" t="0" r="r" b="b"/>
                <a:pathLst>
                  <a:path w="151" h="696">
                    <a:moveTo>
                      <a:pt x="120" y="0"/>
                    </a:moveTo>
                    <a:cubicBezTo>
                      <a:pt x="108" y="24"/>
                      <a:pt x="66" y="84"/>
                      <a:pt x="46" y="142"/>
                    </a:cubicBezTo>
                    <a:cubicBezTo>
                      <a:pt x="26" y="200"/>
                      <a:pt x="2" y="288"/>
                      <a:pt x="1" y="351"/>
                    </a:cubicBezTo>
                    <a:cubicBezTo>
                      <a:pt x="0" y="414"/>
                      <a:pt x="13" y="465"/>
                      <a:pt x="38" y="523"/>
                    </a:cubicBezTo>
                    <a:cubicBezTo>
                      <a:pt x="63" y="581"/>
                      <a:pt x="127" y="660"/>
                      <a:pt x="151" y="696"/>
                    </a:cubicBezTo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57" name="Oval 365"/>
              <p:cNvSpPr>
                <a:spLocks noChangeArrowheads="1"/>
              </p:cNvSpPr>
              <p:nvPr/>
            </p:nvSpPr>
            <p:spPr bwMode="auto">
              <a:xfrm>
                <a:off x="2864" y="1344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58" name="Text Box 366"/>
              <p:cNvSpPr txBox="1">
                <a:spLocks noChangeArrowheads="1"/>
              </p:cNvSpPr>
              <p:nvPr/>
            </p:nvSpPr>
            <p:spPr bwMode="auto">
              <a:xfrm>
                <a:off x="2785" y="1393"/>
                <a:ext cx="382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U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290159" name="Line 367"/>
              <p:cNvSpPr>
                <a:spLocks noChangeShapeType="1"/>
              </p:cNvSpPr>
              <p:nvPr/>
            </p:nvSpPr>
            <p:spPr bwMode="auto">
              <a:xfrm>
                <a:off x="2976" y="1200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60" name="Oval 368"/>
              <p:cNvSpPr>
                <a:spLocks noChangeArrowheads="1"/>
              </p:cNvSpPr>
              <p:nvPr/>
            </p:nvSpPr>
            <p:spPr bwMode="auto">
              <a:xfrm>
                <a:off x="4640" y="1344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61" name="Text Box 369"/>
              <p:cNvSpPr txBox="1">
                <a:spLocks noChangeArrowheads="1"/>
              </p:cNvSpPr>
              <p:nvPr/>
            </p:nvSpPr>
            <p:spPr bwMode="auto">
              <a:xfrm>
                <a:off x="4559" y="1393"/>
                <a:ext cx="385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U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290162" name="Line 370"/>
              <p:cNvSpPr>
                <a:spLocks noChangeShapeType="1"/>
              </p:cNvSpPr>
              <p:nvPr/>
            </p:nvSpPr>
            <p:spPr bwMode="auto">
              <a:xfrm>
                <a:off x="4752" y="1200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163" name="Freeform 371"/>
              <p:cNvSpPr>
                <a:spLocks/>
              </p:cNvSpPr>
              <p:nvPr/>
            </p:nvSpPr>
            <p:spPr bwMode="auto">
              <a:xfrm>
                <a:off x="4505" y="696"/>
                <a:ext cx="151" cy="696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46" y="142"/>
                  </a:cxn>
                  <a:cxn ang="0">
                    <a:pos x="1" y="351"/>
                  </a:cxn>
                  <a:cxn ang="0">
                    <a:pos x="38" y="523"/>
                  </a:cxn>
                  <a:cxn ang="0">
                    <a:pos x="151" y="696"/>
                  </a:cxn>
                </a:cxnLst>
                <a:rect l="0" t="0" r="r" b="b"/>
                <a:pathLst>
                  <a:path w="151" h="696">
                    <a:moveTo>
                      <a:pt x="120" y="0"/>
                    </a:moveTo>
                    <a:cubicBezTo>
                      <a:pt x="108" y="24"/>
                      <a:pt x="66" y="84"/>
                      <a:pt x="46" y="142"/>
                    </a:cubicBezTo>
                    <a:cubicBezTo>
                      <a:pt x="26" y="200"/>
                      <a:pt x="2" y="288"/>
                      <a:pt x="1" y="351"/>
                    </a:cubicBezTo>
                    <a:cubicBezTo>
                      <a:pt x="0" y="414"/>
                      <a:pt x="13" y="465"/>
                      <a:pt x="38" y="523"/>
                    </a:cubicBezTo>
                    <a:cubicBezTo>
                      <a:pt x="63" y="581"/>
                      <a:pt x="127" y="660"/>
                      <a:pt x="151" y="696"/>
                    </a:cubicBezTo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164" name="Group 372"/>
            <p:cNvGrpSpPr>
              <a:grpSpLocks/>
            </p:cNvGrpSpPr>
            <p:nvPr/>
          </p:nvGrpSpPr>
          <p:grpSpPr bwMode="auto">
            <a:xfrm>
              <a:off x="2543" y="667"/>
              <a:ext cx="2401" cy="2367"/>
              <a:chOff x="2543" y="667"/>
              <a:chExt cx="2401" cy="2367"/>
            </a:xfrm>
          </p:grpSpPr>
          <p:grpSp>
            <p:nvGrpSpPr>
              <p:cNvPr id="290165" name="Group 373"/>
              <p:cNvGrpSpPr>
                <a:grpSpLocks/>
              </p:cNvGrpSpPr>
              <p:nvPr/>
            </p:nvGrpSpPr>
            <p:grpSpPr bwMode="auto">
              <a:xfrm>
                <a:off x="2784" y="2688"/>
                <a:ext cx="2160" cy="346"/>
                <a:chOff x="2784" y="2688"/>
                <a:chExt cx="2160" cy="346"/>
              </a:xfrm>
            </p:grpSpPr>
            <p:sp>
              <p:nvSpPr>
                <p:cNvPr id="290166" name="Text Box 374"/>
                <p:cNvSpPr txBox="1">
                  <a:spLocks noChangeArrowheads="1"/>
                </p:cNvSpPr>
                <p:nvPr/>
              </p:nvSpPr>
              <p:spPr bwMode="auto">
                <a:xfrm>
                  <a:off x="2784" y="2881"/>
                  <a:ext cx="385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S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290167" name="Line 375"/>
                <p:cNvSpPr>
                  <a:spLocks noChangeShapeType="1"/>
                </p:cNvSpPr>
                <p:nvPr/>
              </p:nvSpPr>
              <p:spPr bwMode="auto">
                <a:xfrm>
                  <a:off x="2979" y="268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68" name="Oval 376"/>
                <p:cNvSpPr>
                  <a:spLocks noChangeArrowheads="1"/>
                </p:cNvSpPr>
                <p:nvPr/>
              </p:nvSpPr>
              <p:spPr bwMode="auto">
                <a:xfrm>
                  <a:off x="2864" y="2832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69" name="Text Box 377"/>
                <p:cNvSpPr txBox="1">
                  <a:spLocks noChangeArrowheads="1"/>
                </p:cNvSpPr>
                <p:nvPr/>
              </p:nvSpPr>
              <p:spPr bwMode="auto">
                <a:xfrm>
                  <a:off x="4559" y="2881"/>
                  <a:ext cx="385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S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290170" name="Line 378"/>
                <p:cNvSpPr>
                  <a:spLocks noChangeShapeType="1"/>
                </p:cNvSpPr>
                <p:nvPr/>
              </p:nvSpPr>
              <p:spPr bwMode="auto">
                <a:xfrm>
                  <a:off x="4755" y="268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71" name="Oval 379"/>
                <p:cNvSpPr>
                  <a:spLocks noChangeArrowheads="1"/>
                </p:cNvSpPr>
                <p:nvPr/>
              </p:nvSpPr>
              <p:spPr bwMode="auto">
                <a:xfrm>
                  <a:off x="4640" y="2832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90172" name="Group 380"/>
              <p:cNvGrpSpPr>
                <a:grpSpLocks/>
              </p:cNvGrpSpPr>
              <p:nvPr/>
            </p:nvGrpSpPr>
            <p:grpSpPr bwMode="auto">
              <a:xfrm>
                <a:off x="2543" y="667"/>
                <a:ext cx="2401" cy="2031"/>
                <a:chOff x="2543" y="667"/>
                <a:chExt cx="2401" cy="2031"/>
              </a:xfrm>
            </p:grpSpPr>
            <p:sp>
              <p:nvSpPr>
                <p:cNvPr id="290173" name="Line 381"/>
                <p:cNvSpPr>
                  <a:spLocks noChangeShapeType="1"/>
                </p:cNvSpPr>
                <p:nvPr/>
              </p:nvSpPr>
              <p:spPr bwMode="auto">
                <a:xfrm>
                  <a:off x="2976" y="2352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74" name="Line 382"/>
                <p:cNvSpPr>
                  <a:spLocks noChangeShapeType="1"/>
                </p:cNvSpPr>
                <p:nvPr/>
              </p:nvSpPr>
              <p:spPr bwMode="auto">
                <a:xfrm>
                  <a:off x="4752" y="2352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75" name="Freeform 383"/>
                <p:cNvSpPr>
                  <a:spLocks/>
                </p:cNvSpPr>
                <p:nvPr/>
              </p:nvSpPr>
              <p:spPr bwMode="auto">
                <a:xfrm>
                  <a:off x="2543" y="667"/>
                  <a:ext cx="329" cy="1891"/>
                </a:xfrm>
                <a:custGeom>
                  <a:avLst/>
                  <a:gdLst/>
                  <a:ahLst/>
                  <a:cxnLst>
                    <a:cxn ang="0">
                      <a:pos x="258" y="0"/>
                    </a:cxn>
                    <a:cxn ang="0">
                      <a:pos x="36" y="607"/>
                    </a:cxn>
                    <a:cxn ang="0">
                      <a:pos x="49" y="1295"/>
                    </a:cxn>
                    <a:cxn ang="0">
                      <a:pos x="329" y="1891"/>
                    </a:cxn>
                  </a:cxnLst>
                  <a:rect l="0" t="0" r="r" b="b"/>
                  <a:pathLst>
                    <a:path w="329" h="1891">
                      <a:moveTo>
                        <a:pt x="258" y="0"/>
                      </a:moveTo>
                      <a:cubicBezTo>
                        <a:pt x="223" y="101"/>
                        <a:pt x="70" y="391"/>
                        <a:pt x="36" y="607"/>
                      </a:cubicBezTo>
                      <a:cubicBezTo>
                        <a:pt x="1" y="823"/>
                        <a:pt x="0" y="1081"/>
                        <a:pt x="49" y="1295"/>
                      </a:cubicBezTo>
                      <a:cubicBezTo>
                        <a:pt x="98" y="1509"/>
                        <a:pt x="271" y="1767"/>
                        <a:pt x="329" y="1891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669900"/>
                  </a:solidFill>
                  <a:prstDash val="solid"/>
                  <a:round/>
                  <a:headEnd type="none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76" name="Oval 384"/>
                <p:cNvSpPr>
                  <a:spLocks noChangeArrowheads="1"/>
                </p:cNvSpPr>
                <p:nvPr/>
              </p:nvSpPr>
              <p:spPr bwMode="auto">
                <a:xfrm>
                  <a:off x="2864" y="2496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77" name="Text Box 385"/>
                <p:cNvSpPr txBox="1">
                  <a:spLocks noChangeArrowheads="1"/>
                </p:cNvSpPr>
                <p:nvPr/>
              </p:nvSpPr>
              <p:spPr bwMode="auto">
                <a:xfrm>
                  <a:off x="2784" y="2544"/>
                  <a:ext cx="384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U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290178" name="Oval 386"/>
                <p:cNvSpPr>
                  <a:spLocks noChangeArrowheads="1"/>
                </p:cNvSpPr>
                <p:nvPr/>
              </p:nvSpPr>
              <p:spPr bwMode="auto">
                <a:xfrm>
                  <a:off x="4640" y="2496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0179" name="Text Box 387"/>
                <p:cNvSpPr txBox="1">
                  <a:spLocks noChangeArrowheads="1"/>
                </p:cNvSpPr>
                <p:nvPr/>
              </p:nvSpPr>
              <p:spPr bwMode="auto">
                <a:xfrm>
                  <a:off x="4559" y="2548"/>
                  <a:ext cx="385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U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290180" name="Freeform 388"/>
                <p:cNvSpPr>
                  <a:spLocks/>
                </p:cNvSpPr>
                <p:nvPr/>
              </p:nvSpPr>
              <p:spPr bwMode="auto">
                <a:xfrm>
                  <a:off x="4319" y="667"/>
                  <a:ext cx="329" cy="1891"/>
                </a:xfrm>
                <a:custGeom>
                  <a:avLst/>
                  <a:gdLst/>
                  <a:ahLst/>
                  <a:cxnLst>
                    <a:cxn ang="0">
                      <a:pos x="258" y="0"/>
                    </a:cxn>
                    <a:cxn ang="0">
                      <a:pos x="36" y="607"/>
                    </a:cxn>
                    <a:cxn ang="0">
                      <a:pos x="49" y="1295"/>
                    </a:cxn>
                    <a:cxn ang="0">
                      <a:pos x="329" y="1891"/>
                    </a:cxn>
                  </a:cxnLst>
                  <a:rect l="0" t="0" r="r" b="b"/>
                  <a:pathLst>
                    <a:path w="329" h="1891">
                      <a:moveTo>
                        <a:pt x="258" y="0"/>
                      </a:moveTo>
                      <a:cubicBezTo>
                        <a:pt x="223" y="101"/>
                        <a:pt x="70" y="391"/>
                        <a:pt x="36" y="607"/>
                      </a:cubicBezTo>
                      <a:cubicBezTo>
                        <a:pt x="1" y="823"/>
                        <a:pt x="0" y="1081"/>
                        <a:pt x="49" y="1295"/>
                      </a:cubicBezTo>
                      <a:cubicBezTo>
                        <a:pt x="98" y="1509"/>
                        <a:pt x="271" y="1767"/>
                        <a:pt x="329" y="1891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669900"/>
                  </a:solidFill>
                  <a:prstDash val="solid"/>
                  <a:round/>
                  <a:headEnd type="none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90181" name="Group 389"/>
            <p:cNvGrpSpPr>
              <a:grpSpLocks/>
            </p:cNvGrpSpPr>
            <p:nvPr/>
          </p:nvGrpSpPr>
          <p:grpSpPr bwMode="auto">
            <a:xfrm>
              <a:off x="2344" y="643"/>
              <a:ext cx="2600" cy="3551"/>
              <a:chOff x="2344" y="643"/>
              <a:chExt cx="2600" cy="3551"/>
            </a:xfrm>
          </p:grpSpPr>
          <p:sp>
            <p:nvSpPr>
              <p:cNvPr id="290182" name="Text Box 390"/>
              <p:cNvSpPr txBox="1">
                <a:spLocks noChangeArrowheads="1"/>
              </p:cNvSpPr>
              <p:nvPr/>
            </p:nvSpPr>
            <p:spPr bwMode="auto">
              <a:xfrm>
                <a:off x="4559" y="3703"/>
                <a:ext cx="385" cy="144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C99607"/>
                    </a:solidFill>
                  </a:rPr>
                  <a:t>U</a:t>
                </a:r>
                <a:r>
                  <a:rPr lang="en-US" sz="100" b="0" i="0" baseline="30000">
                    <a:solidFill>
                      <a:srgbClr val="C99607"/>
                    </a:solidFill>
                  </a:rPr>
                  <a:t>3</a:t>
                </a:r>
                <a:endParaRPr lang="en-US"/>
              </a:p>
            </p:txBody>
          </p:sp>
          <p:grpSp>
            <p:nvGrpSpPr>
              <p:cNvPr id="290183" name="Group 391"/>
              <p:cNvGrpSpPr>
                <a:grpSpLocks/>
              </p:cNvGrpSpPr>
              <p:nvPr/>
            </p:nvGrpSpPr>
            <p:grpSpPr bwMode="auto">
              <a:xfrm>
                <a:off x="2344" y="643"/>
                <a:ext cx="2600" cy="3551"/>
                <a:chOff x="2344" y="643"/>
                <a:chExt cx="2600" cy="3551"/>
              </a:xfrm>
            </p:grpSpPr>
            <p:grpSp>
              <p:nvGrpSpPr>
                <p:cNvPr id="290184" name="Group 392"/>
                <p:cNvGrpSpPr>
                  <a:grpSpLocks/>
                </p:cNvGrpSpPr>
                <p:nvPr/>
              </p:nvGrpSpPr>
              <p:grpSpPr bwMode="auto">
                <a:xfrm>
                  <a:off x="2784" y="3848"/>
                  <a:ext cx="2160" cy="346"/>
                  <a:chOff x="2784" y="3848"/>
                  <a:chExt cx="2160" cy="346"/>
                </a:xfrm>
              </p:grpSpPr>
              <p:sp>
                <p:nvSpPr>
                  <p:cNvPr id="290185" name="Text Box 39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84" y="4041"/>
                    <a:ext cx="383" cy="145"/>
                  </a:xfrm>
                  <a:prstGeom prst="rect">
                    <a:avLst/>
                  </a:prstGeom>
                  <a:noFill/>
                  <a:ln w="28575">
                    <a:noFill/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r>
                      <a:rPr lang="en-US" sz="100" b="0" i="0">
                        <a:solidFill>
                          <a:srgbClr val="C99607"/>
                        </a:solidFill>
                      </a:rPr>
                      <a:t>S</a:t>
                    </a:r>
                    <a:r>
                      <a:rPr lang="en-US" sz="100" b="0" i="0" baseline="30000">
                        <a:solidFill>
                          <a:srgbClr val="C99607"/>
                        </a:solidFill>
                      </a:rPr>
                      <a:t>3</a:t>
                    </a:r>
                    <a:endParaRPr lang="en-US"/>
                  </a:p>
                </p:txBody>
              </p:sp>
              <p:sp>
                <p:nvSpPr>
                  <p:cNvPr id="290186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2979" y="3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87" name="Oval 395"/>
                  <p:cNvSpPr>
                    <a:spLocks noChangeArrowheads="1"/>
                  </p:cNvSpPr>
                  <p:nvPr/>
                </p:nvSpPr>
                <p:spPr bwMode="auto">
                  <a:xfrm>
                    <a:off x="2864" y="3992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88" name="Text Box 39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61" y="4041"/>
                    <a:ext cx="383" cy="145"/>
                  </a:xfrm>
                  <a:prstGeom prst="rect">
                    <a:avLst/>
                  </a:prstGeom>
                  <a:noFill/>
                  <a:ln w="28575">
                    <a:noFill/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r>
                      <a:rPr lang="en-US" sz="100" b="0" i="0">
                        <a:solidFill>
                          <a:srgbClr val="C99607"/>
                        </a:solidFill>
                      </a:rPr>
                      <a:t>S</a:t>
                    </a:r>
                    <a:r>
                      <a:rPr lang="en-US" sz="100" b="0" i="0" baseline="30000">
                        <a:solidFill>
                          <a:srgbClr val="C99607"/>
                        </a:solidFill>
                      </a:rPr>
                      <a:t>3</a:t>
                    </a:r>
                    <a:endParaRPr lang="en-US"/>
                  </a:p>
                </p:txBody>
              </p:sp>
              <p:sp>
                <p:nvSpPr>
                  <p:cNvPr id="290189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4755" y="3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90" name="Oval 398"/>
                  <p:cNvSpPr>
                    <a:spLocks noChangeArrowheads="1"/>
                  </p:cNvSpPr>
                  <p:nvPr/>
                </p:nvSpPr>
                <p:spPr bwMode="auto">
                  <a:xfrm>
                    <a:off x="4640" y="3992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0191" name="Group 399"/>
                <p:cNvGrpSpPr>
                  <a:grpSpLocks/>
                </p:cNvGrpSpPr>
                <p:nvPr/>
              </p:nvGrpSpPr>
              <p:grpSpPr bwMode="auto">
                <a:xfrm>
                  <a:off x="2344" y="643"/>
                  <a:ext cx="2515" cy="3215"/>
                  <a:chOff x="2344" y="643"/>
                  <a:chExt cx="2515" cy="3215"/>
                </a:xfrm>
              </p:grpSpPr>
              <p:sp>
                <p:nvSpPr>
                  <p:cNvPr id="290192" name="Freeform 400"/>
                  <p:cNvSpPr>
                    <a:spLocks/>
                  </p:cNvSpPr>
                  <p:nvPr/>
                </p:nvSpPr>
                <p:spPr bwMode="auto">
                  <a:xfrm>
                    <a:off x="2344" y="643"/>
                    <a:ext cx="536" cy="3053"/>
                  </a:xfrm>
                  <a:custGeom>
                    <a:avLst/>
                    <a:gdLst/>
                    <a:ahLst/>
                    <a:cxnLst>
                      <a:cxn ang="0">
                        <a:pos x="423" y="0"/>
                      </a:cxn>
                      <a:cxn ang="0">
                        <a:pos x="131" y="711"/>
                      </a:cxn>
                      <a:cxn ang="0">
                        <a:pos x="12" y="1496"/>
                      </a:cxn>
                      <a:cxn ang="0">
                        <a:pos x="206" y="2364"/>
                      </a:cxn>
                      <a:cxn ang="0">
                        <a:pos x="536" y="3053"/>
                      </a:cxn>
                    </a:cxnLst>
                    <a:rect l="0" t="0" r="r" b="b"/>
                    <a:pathLst>
                      <a:path w="536" h="3053">
                        <a:moveTo>
                          <a:pt x="423" y="0"/>
                        </a:moveTo>
                        <a:cubicBezTo>
                          <a:pt x="376" y="118"/>
                          <a:pt x="200" y="462"/>
                          <a:pt x="131" y="711"/>
                        </a:cubicBezTo>
                        <a:cubicBezTo>
                          <a:pt x="62" y="960"/>
                          <a:pt x="0" y="1221"/>
                          <a:pt x="12" y="1496"/>
                        </a:cubicBezTo>
                        <a:cubicBezTo>
                          <a:pt x="24" y="1771"/>
                          <a:pt x="119" y="2105"/>
                          <a:pt x="206" y="2364"/>
                        </a:cubicBezTo>
                        <a:cubicBezTo>
                          <a:pt x="293" y="2623"/>
                          <a:pt x="467" y="2909"/>
                          <a:pt x="536" y="3053"/>
                        </a:cubicBezTo>
                      </a:path>
                    </a:pathLst>
                  </a:custGeom>
                  <a:noFill/>
                  <a:ln w="19050" cap="flat" cmpd="sng">
                    <a:solidFill>
                      <a:srgbClr val="E2A908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93" name="Oval 401"/>
                  <p:cNvSpPr>
                    <a:spLocks noChangeArrowheads="1"/>
                  </p:cNvSpPr>
                  <p:nvPr/>
                </p:nvSpPr>
                <p:spPr bwMode="auto">
                  <a:xfrm>
                    <a:off x="2864" y="3656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94" name="Text Box 40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84" y="3703"/>
                    <a:ext cx="383" cy="145"/>
                  </a:xfrm>
                  <a:prstGeom prst="rect">
                    <a:avLst/>
                  </a:prstGeom>
                  <a:noFill/>
                  <a:ln w="28575">
                    <a:noFill/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r>
                      <a:rPr lang="en-US" sz="100" b="0" i="0">
                        <a:solidFill>
                          <a:srgbClr val="C99607"/>
                        </a:solidFill>
                      </a:rPr>
                      <a:t>U</a:t>
                    </a:r>
                    <a:r>
                      <a:rPr lang="en-US" sz="100" b="0" i="0" baseline="30000">
                        <a:solidFill>
                          <a:srgbClr val="C99607"/>
                        </a:solidFill>
                      </a:rPr>
                      <a:t>3</a:t>
                    </a:r>
                    <a:endParaRPr lang="en-US"/>
                  </a:p>
                </p:txBody>
              </p:sp>
              <p:sp>
                <p:nvSpPr>
                  <p:cNvPr id="290195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2976" y="351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96" name="Oval 404"/>
                  <p:cNvSpPr>
                    <a:spLocks noChangeArrowheads="1"/>
                  </p:cNvSpPr>
                  <p:nvPr/>
                </p:nvSpPr>
                <p:spPr bwMode="auto">
                  <a:xfrm>
                    <a:off x="4640" y="3656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97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1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0198" name="Freeform 406"/>
                  <p:cNvSpPr>
                    <a:spLocks/>
                  </p:cNvSpPr>
                  <p:nvPr/>
                </p:nvSpPr>
                <p:spPr bwMode="auto">
                  <a:xfrm>
                    <a:off x="4120" y="643"/>
                    <a:ext cx="536" cy="3053"/>
                  </a:xfrm>
                  <a:custGeom>
                    <a:avLst/>
                    <a:gdLst/>
                    <a:ahLst/>
                    <a:cxnLst>
                      <a:cxn ang="0">
                        <a:pos x="423" y="0"/>
                      </a:cxn>
                      <a:cxn ang="0">
                        <a:pos x="131" y="711"/>
                      </a:cxn>
                      <a:cxn ang="0">
                        <a:pos x="12" y="1496"/>
                      </a:cxn>
                      <a:cxn ang="0">
                        <a:pos x="206" y="2364"/>
                      </a:cxn>
                      <a:cxn ang="0">
                        <a:pos x="536" y="3053"/>
                      </a:cxn>
                    </a:cxnLst>
                    <a:rect l="0" t="0" r="r" b="b"/>
                    <a:pathLst>
                      <a:path w="536" h="3053">
                        <a:moveTo>
                          <a:pt x="423" y="0"/>
                        </a:moveTo>
                        <a:cubicBezTo>
                          <a:pt x="376" y="118"/>
                          <a:pt x="200" y="462"/>
                          <a:pt x="131" y="711"/>
                        </a:cubicBezTo>
                        <a:cubicBezTo>
                          <a:pt x="62" y="960"/>
                          <a:pt x="0" y="1221"/>
                          <a:pt x="12" y="1496"/>
                        </a:cubicBezTo>
                        <a:cubicBezTo>
                          <a:pt x="24" y="1771"/>
                          <a:pt x="119" y="2105"/>
                          <a:pt x="206" y="2364"/>
                        </a:cubicBezTo>
                        <a:cubicBezTo>
                          <a:pt x="293" y="2623"/>
                          <a:pt x="467" y="2909"/>
                          <a:pt x="536" y="3053"/>
                        </a:cubicBezTo>
                      </a:path>
                    </a:pathLst>
                  </a:custGeom>
                  <a:noFill/>
                  <a:ln w="19050" cap="flat" cmpd="sng">
                    <a:solidFill>
                      <a:srgbClr val="E2A908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90199" name="Group 407"/>
            <p:cNvGrpSpPr>
              <a:grpSpLocks/>
            </p:cNvGrpSpPr>
            <p:nvPr/>
          </p:nvGrpSpPr>
          <p:grpSpPr bwMode="auto">
            <a:xfrm>
              <a:off x="3100" y="1152"/>
              <a:ext cx="740" cy="2160"/>
              <a:chOff x="3100" y="1152"/>
              <a:chExt cx="740" cy="2160"/>
            </a:xfrm>
          </p:grpSpPr>
          <p:sp>
            <p:nvSpPr>
              <p:cNvPr id="290200" name="Oval 408"/>
              <p:cNvSpPr>
                <a:spLocks noChangeArrowheads="1"/>
              </p:cNvSpPr>
              <p:nvPr/>
            </p:nvSpPr>
            <p:spPr bwMode="auto">
              <a:xfrm>
                <a:off x="3360" y="1584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01" name="Text Box 409"/>
              <p:cNvSpPr txBox="1">
                <a:spLocks noChangeArrowheads="1"/>
              </p:cNvSpPr>
              <p:nvPr/>
            </p:nvSpPr>
            <p:spPr bwMode="auto">
              <a:xfrm>
                <a:off x="3360" y="1634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5F5F5F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5F5F5F"/>
                    </a:solidFill>
                  </a:rPr>
                  <a:t>1,2</a:t>
                </a:r>
                <a:endParaRPr lang="en-US"/>
              </a:p>
            </p:txBody>
          </p:sp>
          <p:sp>
            <p:nvSpPr>
              <p:cNvPr id="290202" name="Line 410"/>
              <p:cNvSpPr>
                <a:spLocks noChangeAspect="1" noChangeShapeType="1"/>
              </p:cNvSpPr>
              <p:nvPr/>
            </p:nvSpPr>
            <p:spPr bwMode="auto">
              <a:xfrm>
                <a:off x="3120" y="1152"/>
                <a:ext cx="319" cy="455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03" name="Line 411"/>
              <p:cNvSpPr>
                <a:spLocks noChangeAspect="1" noChangeShapeType="1"/>
              </p:cNvSpPr>
              <p:nvPr/>
            </p:nvSpPr>
            <p:spPr bwMode="auto">
              <a:xfrm flipV="1">
                <a:off x="3100" y="1785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04" name="Line 412"/>
              <p:cNvSpPr>
                <a:spLocks noChangeAspect="1" noChangeShapeType="1"/>
              </p:cNvSpPr>
              <p:nvPr/>
            </p:nvSpPr>
            <p:spPr bwMode="auto">
              <a:xfrm>
                <a:off x="3120" y="2316"/>
                <a:ext cx="319" cy="455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05" name="Line 413"/>
              <p:cNvSpPr>
                <a:spLocks noChangeAspect="1" noChangeShapeType="1"/>
              </p:cNvSpPr>
              <p:nvPr/>
            </p:nvSpPr>
            <p:spPr bwMode="auto">
              <a:xfrm flipV="1">
                <a:off x="3100" y="2949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06" name="Oval 414"/>
              <p:cNvSpPr>
                <a:spLocks noChangeArrowheads="1"/>
              </p:cNvSpPr>
              <p:nvPr/>
            </p:nvSpPr>
            <p:spPr bwMode="auto">
              <a:xfrm>
                <a:off x="3360" y="2736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07" name="Text Box 415"/>
              <p:cNvSpPr txBox="1">
                <a:spLocks noChangeArrowheads="1"/>
              </p:cNvSpPr>
              <p:nvPr/>
            </p:nvSpPr>
            <p:spPr bwMode="auto">
              <a:xfrm>
                <a:off x="3360" y="2783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4D4D4D"/>
                    </a:solidFill>
                  </a:rPr>
                  <a:t>2,3</a:t>
                </a:r>
                <a:endParaRPr lang="en-US"/>
              </a:p>
            </p:txBody>
          </p:sp>
        </p:grpSp>
        <p:grpSp>
          <p:nvGrpSpPr>
            <p:cNvPr id="290208" name="Group 416"/>
            <p:cNvGrpSpPr>
              <a:grpSpLocks/>
            </p:cNvGrpSpPr>
            <p:nvPr/>
          </p:nvGrpSpPr>
          <p:grpSpPr bwMode="auto">
            <a:xfrm>
              <a:off x="4876" y="1152"/>
              <a:ext cx="740" cy="2160"/>
              <a:chOff x="4876" y="1152"/>
              <a:chExt cx="740" cy="2160"/>
            </a:xfrm>
          </p:grpSpPr>
          <p:sp>
            <p:nvSpPr>
              <p:cNvPr id="290209" name="Line 417"/>
              <p:cNvSpPr>
                <a:spLocks noChangeAspect="1" noChangeShapeType="1"/>
              </p:cNvSpPr>
              <p:nvPr/>
            </p:nvSpPr>
            <p:spPr bwMode="auto">
              <a:xfrm>
                <a:off x="4896" y="1152"/>
                <a:ext cx="319" cy="455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10" name="Line 418"/>
              <p:cNvSpPr>
                <a:spLocks noChangeAspect="1" noChangeShapeType="1"/>
              </p:cNvSpPr>
              <p:nvPr/>
            </p:nvSpPr>
            <p:spPr bwMode="auto">
              <a:xfrm flipV="1">
                <a:off x="4876" y="1785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11" name="Line 419"/>
              <p:cNvSpPr>
                <a:spLocks noChangeAspect="1" noChangeShapeType="1"/>
              </p:cNvSpPr>
              <p:nvPr/>
            </p:nvSpPr>
            <p:spPr bwMode="auto">
              <a:xfrm>
                <a:off x="4896" y="2316"/>
                <a:ext cx="319" cy="455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12" name="Line 420"/>
              <p:cNvSpPr>
                <a:spLocks noChangeAspect="1" noChangeShapeType="1"/>
              </p:cNvSpPr>
              <p:nvPr/>
            </p:nvSpPr>
            <p:spPr bwMode="auto">
              <a:xfrm flipV="1">
                <a:off x="4876" y="2949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13" name="Oval 421"/>
              <p:cNvSpPr>
                <a:spLocks noChangeArrowheads="1"/>
              </p:cNvSpPr>
              <p:nvPr/>
            </p:nvSpPr>
            <p:spPr bwMode="auto">
              <a:xfrm>
                <a:off x="5136" y="1584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14" name="Text Box 422"/>
              <p:cNvSpPr txBox="1">
                <a:spLocks noChangeArrowheads="1"/>
              </p:cNvSpPr>
              <p:nvPr/>
            </p:nvSpPr>
            <p:spPr bwMode="auto">
              <a:xfrm>
                <a:off x="5136" y="1634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4D4D4D"/>
                    </a:solidFill>
                  </a:rPr>
                  <a:t>1,2</a:t>
                </a:r>
                <a:endParaRPr lang="en-US"/>
              </a:p>
            </p:txBody>
          </p:sp>
          <p:sp>
            <p:nvSpPr>
              <p:cNvPr id="290215" name="Oval 423"/>
              <p:cNvSpPr>
                <a:spLocks noChangeArrowheads="1"/>
              </p:cNvSpPr>
              <p:nvPr/>
            </p:nvSpPr>
            <p:spPr bwMode="auto">
              <a:xfrm>
                <a:off x="5136" y="2736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216" name="Text Box 424"/>
              <p:cNvSpPr txBox="1">
                <a:spLocks noChangeArrowheads="1"/>
              </p:cNvSpPr>
              <p:nvPr/>
            </p:nvSpPr>
            <p:spPr bwMode="auto">
              <a:xfrm>
                <a:off x="5136" y="2783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4D4D4D"/>
                    </a:solidFill>
                  </a:rPr>
                  <a:t>2,3</a:t>
                </a:r>
                <a:endParaRPr lang="en-US"/>
              </a:p>
            </p:txBody>
          </p:sp>
        </p:grpSp>
      </p:grpSp>
      <p:sp>
        <p:nvSpPr>
          <p:cNvPr id="290217" name="Rectangle 425"/>
          <p:cNvSpPr>
            <a:spLocks noChangeArrowheads="1"/>
          </p:cNvSpPr>
          <p:nvPr/>
        </p:nvSpPr>
        <p:spPr bwMode="auto">
          <a:xfrm>
            <a:off x="228600" y="4572000"/>
            <a:ext cx="868680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defTabSz="831850"/>
            <a:r>
              <a:rPr lang="en-US" sz="2600" b="0" i="0">
                <a:solidFill>
                  <a:srgbClr val="990000"/>
                </a:solidFill>
              </a:rPr>
              <a:t>JHU WS06 Final team presentation</a:t>
            </a:r>
            <a:br>
              <a:rPr lang="en-US" sz="2600" b="0" i="0">
                <a:solidFill>
                  <a:srgbClr val="990000"/>
                </a:solidFill>
              </a:rPr>
            </a:br>
            <a:r>
              <a:rPr lang="en-US" sz="1400" b="0" i="0">
                <a:solidFill>
                  <a:srgbClr val="990000"/>
                </a:solidFill>
              </a:rPr>
              <a:t/>
            </a:r>
            <a:br>
              <a:rPr lang="en-US" sz="1400" b="0" i="0">
                <a:solidFill>
                  <a:srgbClr val="990000"/>
                </a:solidFill>
              </a:rPr>
            </a:br>
            <a:r>
              <a:rPr lang="en-US" sz="2400" b="0" i="0">
                <a:solidFill>
                  <a:srgbClr val="990000"/>
                </a:solidFill>
              </a:rPr>
              <a:t>August 17, 2006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17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</a:t>
            </a:r>
            <a:r>
              <a:rPr lang="en-US">
                <a:solidFill>
                  <a:schemeClr val="tx2"/>
                </a:solidFill>
              </a:rPr>
              <a:t>Dynamic Bayesian networks</a:t>
            </a:r>
            <a:r>
              <a:rPr lang="en-US">
                <a:solidFill>
                  <a:schemeClr val="bg2"/>
                </a:solidFill>
              </a:rPr>
              <a:t>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7977188" cy="26860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Hybrid models</a:t>
            </a:r>
          </a:p>
          <a:p>
            <a:pPr algn="ctr">
              <a:buFont typeface="Wingdings" pitchFamily="2" charset="2"/>
              <a:buNone/>
            </a:pPr>
            <a:endParaRPr lang="en-US" sz="3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presenters:  Simon King,                    Steve Dawson-Haggerty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introduction</a:t>
            </a:r>
          </a:p>
        </p:txBody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3649663"/>
          </a:xfrm>
        </p:spPr>
        <p:txBody>
          <a:bodyPr/>
          <a:lstStyle/>
          <a:p>
            <a:r>
              <a:rPr lang="en-GB"/>
              <a:t>Motivation</a:t>
            </a:r>
          </a:p>
          <a:p>
            <a:pPr lvl="1"/>
            <a:r>
              <a:rPr lang="en-GB"/>
              <a:t>Want to use feature-based representation</a:t>
            </a:r>
          </a:p>
          <a:p>
            <a:pPr lvl="1"/>
            <a:r>
              <a:rPr lang="en-GB"/>
              <a:t>In previous work, we have successfully recovered feature values from continuous speech using neural networks (MLPs)</a:t>
            </a:r>
          </a:p>
          <a:p>
            <a:pPr lvl="1"/>
            <a:endParaRPr lang="en-GB"/>
          </a:p>
          <a:p>
            <a:r>
              <a:rPr lang="en-GB"/>
              <a:t>MLPs alone are just frame-by-frame classifiers</a:t>
            </a:r>
          </a:p>
          <a:p>
            <a:pPr lvl="1"/>
            <a:r>
              <a:rPr lang="en-GB"/>
              <a:t>Need some “back end” model to decode their output into words </a:t>
            </a:r>
          </a:p>
          <a:p>
            <a:pPr lvl="1"/>
            <a:endParaRPr lang="en-GB"/>
          </a:p>
          <a:p>
            <a:r>
              <a:rPr lang="en-GB"/>
              <a:t>Ways to use such classifiers</a:t>
            </a:r>
          </a:p>
          <a:p>
            <a:pPr lvl="1"/>
            <a:r>
              <a:rPr lang="en-GB"/>
              <a:t>Hybrid models</a:t>
            </a:r>
          </a:p>
          <a:p>
            <a:pPr lvl="1"/>
            <a:r>
              <a:rPr lang="en-GB"/>
              <a:t>Tandem observations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GB"/>
              <a:t>Hybrid models: introduction</a:t>
            </a:r>
          </a:p>
        </p:txBody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7977188" cy="2682875"/>
          </a:xfrm>
        </p:spPr>
        <p:txBody>
          <a:bodyPr/>
          <a:lstStyle/>
          <a:p>
            <a:pPr marL="342900" indent="-342900" defTabSz="914400">
              <a:lnSpc>
                <a:spcPct val="80000"/>
              </a:lnSpc>
            </a:pPr>
            <a:r>
              <a:rPr lang="en-GB"/>
              <a:t>Conventional HMMs generate observations via a likelihood p(O|state) or p(O|class) using a mixture of Gaussians </a:t>
            </a:r>
          </a:p>
          <a:p>
            <a:pPr marL="342900" indent="-342900" defTabSz="914400">
              <a:lnSpc>
                <a:spcPct val="80000"/>
              </a:lnSpc>
            </a:pPr>
            <a:endParaRPr lang="en-GB"/>
          </a:p>
          <a:p>
            <a:pPr marL="342900" indent="-342900" defTabSz="914400">
              <a:lnSpc>
                <a:spcPct val="80000"/>
              </a:lnSpc>
            </a:pPr>
            <a:r>
              <a:rPr lang="en-GB"/>
              <a:t>Hybrid models use another classifier (typically an MLP) to obtain the posterior P(class|O)</a:t>
            </a:r>
          </a:p>
          <a:p>
            <a:pPr marL="342900" indent="-342900" defTabSz="914400">
              <a:lnSpc>
                <a:spcPct val="80000"/>
              </a:lnSpc>
            </a:pPr>
            <a:endParaRPr lang="en-GB"/>
          </a:p>
          <a:p>
            <a:pPr marL="742950" lvl="1" indent="-285750" defTabSz="914400">
              <a:lnSpc>
                <a:spcPct val="80000"/>
              </a:lnSpc>
            </a:pPr>
            <a:r>
              <a:rPr lang="en-GB"/>
              <a:t>Dividing by the prior gives the likelihood, which can be used directly in the HMM: no Gaussians required</a:t>
            </a:r>
          </a:p>
          <a:p>
            <a:pPr marL="342900" indent="-342900" defTabSz="914400">
              <a:lnSpc>
                <a:spcPct val="80000"/>
              </a:lnSpc>
              <a:buFont typeface="Wingdings" pitchFamily="2" charset="2"/>
              <a:buNone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GB"/>
              <a:t>Hybrid models: introduction</a:t>
            </a:r>
          </a:p>
        </p:txBody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7977188" cy="4181475"/>
          </a:xfrm>
        </p:spPr>
        <p:txBody>
          <a:bodyPr/>
          <a:lstStyle/>
          <a:p>
            <a:pPr marL="342900" indent="-342900" defTabSz="914400">
              <a:lnSpc>
                <a:spcPct val="80000"/>
              </a:lnSpc>
              <a:buFont typeface="Wingdings" pitchFamily="2" charset="2"/>
              <a:buNone/>
            </a:pPr>
            <a:endParaRPr lang="en-GB"/>
          </a:p>
          <a:p>
            <a:pPr marL="342900" indent="-342900" defTabSz="914400">
              <a:lnSpc>
                <a:spcPct val="80000"/>
              </a:lnSpc>
            </a:pPr>
            <a:r>
              <a:rPr lang="en-GB"/>
              <a:t>Advantages of hybrid models include:</a:t>
            </a:r>
          </a:p>
          <a:p>
            <a:pPr marL="342900" indent="-342900" defTabSz="914400">
              <a:lnSpc>
                <a:spcPct val="80000"/>
              </a:lnSpc>
            </a:pPr>
            <a:endParaRPr lang="en-GB"/>
          </a:p>
          <a:p>
            <a:pPr marL="742950" lvl="1" indent="-285750" defTabSz="914400">
              <a:lnSpc>
                <a:spcPct val="80000"/>
              </a:lnSpc>
            </a:pPr>
            <a:r>
              <a:rPr lang="en-GB" sz="2000"/>
              <a:t>Can easily train the classifier discriminatively</a:t>
            </a:r>
          </a:p>
          <a:p>
            <a:pPr marL="742950" lvl="1" indent="-285750" defTabSz="914400">
              <a:lnSpc>
                <a:spcPct val="80000"/>
              </a:lnSpc>
            </a:pPr>
            <a:endParaRPr lang="en-GB" sz="2000"/>
          </a:p>
          <a:p>
            <a:pPr marL="742950" lvl="1" indent="-285750" defTabSz="914400">
              <a:lnSpc>
                <a:spcPct val="80000"/>
              </a:lnSpc>
            </a:pPr>
            <a:r>
              <a:rPr lang="en-GB" sz="2000"/>
              <a:t>Once trained, MLPs will compute P(class|O) relatively fast</a:t>
            </a:r>
          </a:p>
          <a:p>
            <a:pPr marL="742950" lvl="1" indent="-285750" defTabSz="914400">
              <a:lnSpc>
                <a:spcPct val="80000"/>
              </a:lnSpc>
            </a:pPr>
            <a:endParaRPr lang="en-GB" sz="2000"/>
          </a:p>
          <a:p>
            <a:pPr marL="742950" lvl="1" indent="-285750" defTabSz="914400">
              <a:lnSpc>
                <a:spcPct val="80000"/>
              </a:lnSpc>
            </a:pPr>
            <a:r>
              <a:rPr lang="en-GB" sz="2000"/>
              <a:t>MLPs can use a long window of acoustic input frames </a:t>
            </a:r>
          </a:p>
          <a:p>
            <a:pPr marL="742950" lvl="1" indent="-285750" defTabSz="914400">
              <a:lnSpc>
                <a:spcPct val="80000"/>
              </a:lnSpc>
            </a:pPr>
            <a:endParaRPr lang="en-GB" sz="2000"/>
          </a:p>
          <a:p>
            <a:pPr marL="742950" lvl="1" indent="-285750" defTabSz="914400">
              <a:lnSpc>
                <a:spcPct val="80000"/>
              </a:lnSpc>
            </a:pPr>
            <a:r>
              <a:rPr lang="en-GB" sz="2000"/>
              <a:t>MLPs don’t require input feature distribution to have diagonal covariance (e.g. can use filterbank outputs from computational auditory scene analysis front-ends)</a:t>
            </a:r>
          </a:p>
          <a:p>
            <a:pPr marL="742950" lvl="1" indent="-285750" defTabSz="914400">
              <a:lnSpc>
                <a:spcPct val="80000"/>
              </a:lnSpc>
            </a:pP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493125" cy="371475"/>
          </a:xfrm>
        </p:spPr>
        <p:txBody>
          <a:bodyPr/>
          <a:lstStyle/>
          <a:p>
            <a:pPr defTabSz="914400"/>
            <a:r>
              <a:rPr lang="en-GB"/>
              <a:t>Hybrid models: standard method</a:t>
            </a:r>
          </a:p>
        </p:txBody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09600"/>
            <a:ext cx="8382000" cy="1512888"/>
          </a:xfrm>
        </p:spPr>
        <p:txBody>
          <a:bodyPr/>
          <a:lstStyle/>
          <a:p>
            <a:pPr marL="342900" indent="-342900" defTabSz="914400"/>
            <a:r>
              <a:rPr lang="en-GB"/>
              <a:t>Standard phone-based hybrid</a:t>
            </a:r>
          </a:p>
          <a:p>
            <a:pPr marL="742950" lvl="1" indent="-285750" defTabSz="914400"/>
            <a:r>
              <a:rPr lang="en-GB"/>
              <a:t>Train an MLP to classify phonemes, frame by frame</a:t>
            </a:r>
          </a:p>
          <a:p>
            <a:pPr marL="742950" lvl="1" indent="-285750" defTabSz="914400"/>
            <a:r>
              <a:rPr lang="en-GB"/>
              <a:t>Decode the MLP output using simple HMMs for smoothing (transition probabilities easily derived from phone duration statistics – don’t even need to train them)</a:t>
            </a:r>
          </a:p>
        </p:txBody>
      </p:sp>
      <p:sp>
        <p:nvSpPr>
          <p:cNvPr id="960516" name="Rectangle 4"/>
          <p:cNvSpPr>
            <a:spLocks noChangeArrowheads="1"/>
          </p:cNvSpPr>
          <p:nvPr/>
        </p:nvSpPr>
        <p:spPr bwMode="auto">
          <a:xfrm>
            <a:off x="403225" y="3382963"/>
            <a:ext cx="7977188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b="0" i="0"/>
              <a:t>Feature-based hybrid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sz="1800" b="0" i="0"/>
              <a:t>Use ANNs to classify </a:t>
            </a:r>
            <a:r>
              <a:rPr lang="en-GB" sz="1800" b="0"/>
              <a:t>articulatory features</a:t>
            </a:r>
            <a:r>
              <a:rPr lang="en-GB" sz="1800" b="0" i="0"/>
              <a:t> instead of phones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sz="1800" b="0" i="0"/>
              <a:t>8 MLPs, classifying pl1, dg1, etc frame-by-frame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endParaRPr lang="en-GB" sz="1800" b="0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endParaRPr lang="en-GB" sz="1800" b="0" i="0"/>
          </a:p>
          <a:p>
            <a:pPr marL="742950" lvl="1" indent="-2857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GB" sz="2400" b="0" i="0"/>
              <a:t>One of the motivations for using features is that </a:t>
            </a:r>
            <a:r>
              <a:rPr lang="en-GB" sz="2400" b="0">
                <a:solidFill>
                  <a:schemeClr val="tx2"/>
                </a:solidFill>
              </a:rPr>
              <a:t>it should be easier to build a multi-lingual / cross-language system this way</a:t>
            </a:r>
          </a:p>
        </p:txBody>
      </p:sp>
      <p:sp>
        <p:nvSpPr>
          <p:cNvPr id="960517" name="Rectangle 5"/>
          <p:cNvSpPr>
            <a:spLocks noChangeArrowheads="1"/>
          </p:cNvSpPr>
          <p:nvPr/>
        </p:nvSpPr>
        <p:spPr bwMode="auto">
          <a:xfrm>
            <a:off x="331788" y="2752725"/>
            <a:ext cx="84931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GB" sz="2500" b="0" i="0">
                <a:solidFill>
                  <a:srgbClr val="CC0000"/>
                </a:solidFill>
              </a:rPr>
              <a:t>Hybrid models: our 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0516" grpId="0" build="allAtOnce"/>
      <p:bldP spid="960517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493125" cy="371475"/>
          </a:xfrm>
        </p:spPr>
        <p:txBody>
          <a:bodyPr/>
          <a:lstStyle/>
          <a:p>
            <a:pPr defTabSz="914400"/>
            <a:r>
              <a:rPr lang="en-US"/>
              <a:t>Hybrid models: using feature-classifying MLPs</a:t>
            </a:r>
          </a:p>
        </p:txBody>
      </p:sp>
      <p:sp>
        <p:nvSpPr>
          <p:cNvPr id="961539" name="Oval 3"/>
          <p:cNvSpPr>
            <a:spLocks noChangeAspect="1" noChangeArrowheads="1"/>
          </p:cNvSpPr>
          <p:nvPr/>
        </p:nvSpPr>
        <p:spPr bwMode="auto">
          <a:xfrm>
            <a:off x="6035675" y="18907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40" name="Line 4"/>
          <p:cNvSpPr>
            <a:spLocks noChangeShapeType="1"/>
          </p:cNvSpPr>
          <p:nvPr/>
        </p:nvSpPr>
        <p:spPr bwMode="auto">
          <a:xfrm flipH="1">
            <a:off x="5213350" y="2174875"/>
            <a:ext cx="860425" cy="777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41" name="Text Box 5"/>
          <p:cNvSpPr txBox="1">
            <a:spLocks noChangeArrowheads="1"/>
          </p:cNvSpPr>
          <p:nvPr/>
        </p:nvSpPr>
        <p:spPr bwMode="auto">
          <a:xfrm>
            <a:off x="6553200" y="1973263"/>
            <a:ext cx="12954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61542" name="Rectangle 6"/>
          <p:cNvSpPr>
            <a:spLocks noChangeArrowheads="1"/>
          </p:cNvSpPr>
          <p:nvPr/>
        </p:nvSpPr>
        <p:spPr bwMode="auto">
          <a:xfrm>
            <a:off x="641350" y="1038225"/>
            <a:ext cx="665162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1800" b="0" i="0">
                <a:solidFill>
                  <a:schemeClr val="folHlink"/>
                </a:solidFill>
              </a:rPr>
              <a:t>p(dg1 | phoneState) = Non-deterministic CPT (learned)</a:t>
            </a:r>
          </a:p>
        </p:txBody>
      </p:sp>
      <p:sp>
        <p:nvSpPr>
          <p:cNvPr id="961543" name="Line 7"/>
          <p:cNvSpPr>
            <a:spLocks noChangeShapeType="1"/>
          </p:cNvSpPr>
          <p:nvPr/>
        </p:nvSpPr>
        <p:spPr bwMode="auto">
          <a:xfrm flipH="1">
            <a:off x="5746750" y="2235200"/>
            <a:ext cx="425450" cy="704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44" name="Line 8"/>
          <p:cNvSpPr>
            <a:spLocks noChangeShapeType="1"/>
          </p:cNvSpPr>
          <p:nvPr/>
        </p:nvSpPr>
        <p:spPr bwMode="auto">
          <a:xfrm>
            <a:off x="6289675" y="2219325"/>
            <a:ext cx="415925" cy="752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45" name="Oval 9"/>
          <p:cNvSpPr>
            <a:spLocks noChangeAspect="1" noChangeArrowheads="1"/>
          </p:cNvSpPr>
          <p:nvPr/>
        </p:nvSpPr>
        <p:spPr bwMode="auto">
          <a:xfrm>
            <a:off x="4953000" y="29575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46" name="Oval 10"/>
          <p:cNvSpPr>
            <a:spLocks noChangeAspect="1" noChangeArrowheads="1"/>
          </p:cNvSpPr>
          <p:nvPr/>
        </p:nvSpPr>
        <p:spPr bwMode="auto">
          <a:xfrm>
            <a:off x="5522913" y="2957513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47" name="Oval 11"/>
          <p:cNvSpPr>
            <a:spLocks noChangeAspect="1" noChangeArrowheads="1"/>
          </p:cNvSpPr>
          <p:nvPr/>
        </p:nvSpPr>
        <p:spPr bwMode="auto">
          <a:xfrm>
            <a:off x="6629400" y="29718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48" name="Text Box 12"/>
          <p:cNvSpPr txBox="1">
            <a:spLocks noChangeArrowheads="1"/>
          </p:cNvSpPr>
          <p:nvPr/>
        </p:nvSpPr>
        <p:spPr bwMode="auto">
          <a:xfrm>
            <a:off x="4410075" y="3187700"/>
            <a:ext cx="6858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dg1</a:t>
            </a:r>
          </a:p>
        </p:txBody>
      </p:sp>
      <p:sp>
        <p:nvSpPr>
          <p:cNvPr id="961549" name="Text Box 13"/>
          <p:cNvSpPr txBox="1">
            <a:spLocks noChangeArrowheads="1"/>
          </p:cNvSpPr>
          <p:nvPr/>
        </p:nvSpPr>
        <p:spPr bwMode="auto">
          <a:xfrm>
            <a:off x="5740400" y="3190875"/>
            <a:ext cx="533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61550" name="Text Box 14"/>
          <p:cNvSpPr txBox="1">
            <a:spLocks noChangeArrowheads="1"/>
          </p:cNvSpPr>
          <p:nvPr/>
        </p:nvSpPr>
        <p:spPr bwMode="auto">
          <a:xfrm>
            <a:off x="6816725" y="3209925"/>
            <a:ext cx="4572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rd</a:t>
            </a:r>
          </a:p>
        </p:txBody>
      </p:sp>
      <p:sp>
        <p:nvSpPr>
          <p:cNvPr id="961551" name="Oval 15" descr="Dark upward diagonal"/>
          <p:cNvSpPr>
            <a:spLocks noChangeAspect="1" noChangeArrowheads="1"/>
          </p:cNvSpPr>
          <p:nvPr/>
        </p:nvSpPr>
        <p:spPr bwMode="auto">
          <a:xfrm>
            <a:off x="4948238" y="3756025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52" name="Line 16"/>
          <p:cNvSpPr>
            <a:spLocks noChangeShapeType="1"/>
          </p:cNvSpPr>
          <p:nvPr/>
        </p:nvSpPr>
        <p:spPr bwMode="auto">
          <a:xfrm>
            <a:off x="5126038" y="331628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53" name="Oval 17" descr="Dark upward diagonal"/>
          <p:cNvSpPr>
            <a:spLocks noChangeAspect="1" noChangeArrowheads="1"/>
          </p:cNvSpPr>
          <p:nvPr/>
        </p:nvSpPr>
        <p:spPr bwMode="auto">
          <a:xfrm>
            <a:off x="5519738" y="37592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54" name="Line 18"/>
          <p:cNvSpPr>
            <a:spLocks noChangeShapeType="1"/>
          </p:cNvSpPr>
          <p:nvPr/>
        </p:nvSpPr>
        <p:spPr bwMode="auto">
          <a:xfrm>
            <a:off x="5700713" y="330993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55" name="Oval 19" descr="Dark upward diagonal"/>
          <p:cNvSpPr>
            <a:spLocks noChangeAspect="1" noChangeArrowheads="1"/>
          </p:cNvSpPr>
          <p:nvPr/>
        </p:nvSpPr>
        <p:spPr bwMode="auto">
          <a:xfrm>
            <a:off x="6642100" y="3752850"/>
            <a:ext cx="344488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1556" name="Line 20"/>
          <p:cNvSpPr>
            <a:spLocks noChangeShapeType="1"/>
          </p:cNvSpPr>
          <p:nvPr/>
        </p:nvSpPr>
        <p:spPr bwMode="auto">
          <a:xfrm>
            <a:off x="6805613" y="3314700"/>
            <a:ext cx="0" cy="422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57" name="Rectangle 21"/>
          <p:cNvSpPr>
            <a:spLocks noChangeArrowheads="1"/>
          </p:cNvSpPr>
          <p:nvPr/>
        </p:nvSpPr>
        <p:spPr bwMode="auto">
          <a:xfrm>
            <a:off x="885825" y="5146675"/>
            <a:ext cx="73787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1800" b="0" i="0">
                <a:solidFill>
                  <a:schemeClr val="folHlink"/>
                </a:solidFill>
              </a:rPr>
              <a:t>MLPs provide “virtual evidence” here</a:t>
            </a:r>
          </a:p>
        </p:txBody>
      </p:sp>
      <p:sp>
        <p:nvSpPr>
          <p:cNvPr id="961558" name="Text Box 22"/>
          <p:cNvSpPr txBox="1">
            <a:spLocks noChangeArrowheads="1"/>
          </p:cNvSpPr>
          <p:nvPr/>
        </p:nvSpPr>
        <p:spPr bwMode="auto">
          <a:xfrm>
            <a:off x="5783263" y="2935288"/>
            <a:ext cx="9144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sp>
        <p:nvSpPr>
          <p:cNvPr id="961559" name="Line 23"/>
          <p:cNvSpPr>
            <a:spLocks noChangeShapeType="1"/>
          </p:cNvSpPr>
          <p:nvPr/>
        </p:nvSpPr>
        <p:spPr bwMode="auto">
          <a:xfrm flipV="1">
            <a:off x="2035175" y="3617913"/>
            <a:ext cx="2851150" cy="1446212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60" name="Line 24"/>
          <p:cNvSpPr>
            <a:spLocks noChangeShapeType="1"/>
          </p:cNvSpPr>
          <p:nvPr/>
        </p:nvSpPr>
        <p:spPr bwMode="auto">
          <a:xfrm>
            <a:off x="2044700" y="1376363"/>
            <a:ext cx="3373438" cy="120015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1561" name="Text Box 25"/>
          <p:cNvSpPr txBox="1">
            <a:spLocks noChangeArrowheads="1"/>
          </p:cNvSpPr>
          <p:nvPr/>
        </p:nvSpPr>
        <p:spPr bwMode="auto">
          <a:xfrm>
            <a:off x="7499350" y="4246563"/>
            <a:ext cx="1103313" cy="57150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solidFill>
                  <a:schemeClr val="folHlink"/>
                </a:solidFill>
                <a:latin typeface="Helvetica" pitchFamily="34" charset="0"/>
              </a:rPr>
              <a:t>dummy variable</a:t>
            </a:r>
          </a:p>
        </p:txBody>
      </p:sp>
      <p:sp>
        <p:nvSpPr>
          <p:cNvPr id="961562" name="Line 26"/>
          <p:cNvSpPr>
            <a:spLocks noChangeShapeType="1"/>
          </p:cNvSpPr>
          <p:nvPr/>
        </p:nvSpPr>
        <p:spPr bwMode="auto">
          <a:xfrm flipH="1" flipV="1">
            <a:off x="7029450" y="4090988"/>
            <a:ext cx="423863" cy="352425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1542" grpId="0"/>
      <p:bldP spid="961557" grpId="0"/>
      <p:bldP spid="961559" grpId="0" animBg="1"/>
      <p:bldP spid="961560" grpId="0" animBg="1"/>
      <p:bldP spid="961561" grpId="0"/>
      <p:bldP spid="96156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training the MLPs</a:t>
            </a:r>
          </a:p>
        </p:txBody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4481513"/>
          </a:xfrm>
        </p:spPr>
        <p:txBody>
          <a:bodyPr/>
          <a:lstStyle/>
          <a:p>
            <a:r>
              <a:rPr lang="en-GB"/>
              <a:t>We use MLPs to classify speech into AFs, frame-by-frame</a:t>
            </a:r>
          </a:p>
          <a:p>
            <a:pPr lvl="1"/>
            <a:r>
              <a:rPr lang="en-GB" sz="2000"/>
              <a:t>Must obtain targets for training</a:t>
            </a:r>
          </a:p>
          <a:p>
            <a:pPr lvl="1"/>
            <a:r>
              <a:rPr lang="en-GB" sz="2000"/>
              <a:t>These are derived from phone labels</a:t>
            </a:r>
          </a:p>
          <a:p>
            <a:pPr lvl="2"/>
            <a:r>
              <a:rPr lang="en-GB" sz="2000"/>
              <a:t>obtained by forced alignment using the SRI recogniser</a:t>
            </a:r>
          </a:p>
          <a:p>
            <a:pPr lvl="2"/>
            <a:r>
              <a:rPr lang="en-GB" sz="2000"/>
              <a:t>this is less than ideal, but embedded training might help (results later)</a:t>
            </a:r>
          </a:p>
          <a:p>
            <a:pPr lvl="2"/>
            <a:endParaRPr lang="en-GB" sz="2000"/>
          </a:p>
          <a:p>
            <a:r>
              <a:rPr lang="en-GB"/>
              <a:t>MLPs were trained by Joe Frankel (Edinburgh/ICSI) &amp; Mathew Magimai (ICSI)</a:t>
            </a:r>
          </a:p>
          <a:p>
            <a:pPr lvl="2"/>
            <a:r>
              <a:rPr lang="en-GB" sz="2000"/>
              <a:t>Standard feedforward MLPs</a:t>
            </a:r>
          </a:p>
          <a:p>
            <a:pPr lvl="2"/>
            <a:r>
              <a:rPr lang="en-GB" sz="2000"/>
              <a:t>Trained using Quicknet</a:t>
            </a:r>
          </a:p>
          <a:p>
            <a:pPr lvl="2"/>
            <a:r>
              <a:rPr lang="en-GB" sz="2000"/>
              <a:t>Input to nets is a 9-frame window of PLPs (with VTLN and per-speaker mean and variance normalisation)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training the MLPs</a:t>
            </a:r>
          </a:p>
        </p:txBody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3473450"/>
          </a:xfrm>
        </p:spPr>
        <p:txBody>
          <a:bodyPr/>
          <a:lstStyle/>
          <a:p>
            <a:r>
              <a:rPr lang="en-GB"/>
              <a:t>Two versions of MLPs were initially trained</a:t>
            </a:r>
          </a:p>
          <a:p>
            <a:pPr lvl="1"/>
            <a:r>
              <a:rPr lang="en-GB" sz="2000"/>
              <a:t>Fisher</a:t>
            </a:r>
          </a:p>
          <a:p>
            <a:pPr lvl="2"/>
            <a:r>
              <a:rPr lang="en-GB" sz="2000"/>
              <a:t>Trained on all of Fisher but not on any data from Switchboard 1</a:t>
            </a:r>
          </a:p>
          <a:p>
            <a:pPr lvl="1"/>
            <a:r>
              <a:rPr lang="en-GB" sz="2000"/>
              <a:t>SVitchboard</a:t>
            </a:r>
          </a:p>
          <a:p>
            <a:pPr lvl="2"/>
            <a:r>
              <a:rPr lang="en-GB" sz="2000"/>
              <a:t>Trained only on the training set of SVB</a:t>
            </a:r>
          </a:p>
          <a:p>
            <a:endParaRPr lang="en-GB"/>
          </a:p>
          <a:p>
            <a:endParaRPr lang="en-GB"/>
          </a:p>
          <a:p>
            <a:r>
              <a:rPr lang="en-GB"/>
              <a:t>The Fisher nets performed better, so were used in all hybrid experiments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MLP details</a:t>
            </a:r>
          </a:p>
        </p:txBody>
      </p:sp>
      <p:sp>
        <p:nvSpPr>
          <p:cNvPr id="964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8763" y="635000"/>
            <a:ext cx="8410575" cy="7239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/>
              <a:t>MLP architecture is:</a:t>
            </a:r>
          </a:p>
          <a:p>
            <a:pPr>
              <a:buFont typeface="Wingdings" pitchFamily="2" charset="2"/>
              <a:buNone/>
            </a:pPr>
            <a:r>
              <a:rPr lang="en-GB"/>
              <a:t>             input units  x  hidden units  x  output units</a:t>
            </a:r>
          </a:p>
        </p:txBody>
      </p:sp>
      <p:graphicFrame>
        <p:nvGraphicFramePr>
          <p:cNvPr id="964612" name="Group 4"/>
          <p:cNvGraphicFramePr>
            <a:graphicFrameLocks noGrp="1"/>
          </p:cNvGraphicFramePr>
          <p:nvPr>
            <p:ph sz="half" idx="2"/>
          </p:nvPr>
        </p:nvGraphicFramePr>
        <p:xfrm>
          <a:off x="2030413" y="1987550"/>
          <a:ext cx="5400675" cy="3924300"/>
        </p:xfrm>
        <a:graphic>
          <a:graphicData uri="http://schemas.openxmlformats.org/drawingml/2006/table">
            <a:tbl>
              <a:tblPr/>
              <a:tblGrid>
                <a:gridCol w="2701925"/>
                <a:gridCol w="2698750"/>
              </a:tblGrid>
              <a:tr h="6715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Feature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MLP architecture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glo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1400 x 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dg1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1600 x 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nas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1200 x 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1900 x 10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rou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1200 x 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vow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2400 x 23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fro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1700 x 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351 x 1800 x 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MLP overall accuracies</a:t>
            </a:r>
          </a:p>
        </p:txBody>
      </p:sp>
      <p:sp>
        <p:nvSpPr>
          <p:cNvPr id="965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3570288" cy="4756150"/>
          </a:xfrm>
        </p:spPr>
        <p:txBody>
          <a:bodyPr/>
          <a:lstStyle/>
          <a:p>
            <a:r>
              <a:rPr lang="en-GB"/>
              <a:t>Frame-level accuracies</a:t>
            </a:r>
          </a:p>
          <a:p>
            <a:endParaRPr lang="en-GB"/>
          </a:p>
          <a:p>
            <a:r>
              <a:rPr lang="en-GB"/>
              <a:t>MLPs trained on Fisher</a:t>
            </a:r>
          </a:p>
          <a:p>
            <a:endParaRPr lang="en-GB"/>
          </a:p>
          <a:p>
            <a:r>
              <a:rPr lang="en-GB"/>
              <a:t>Accuracy computed with respect to SVB test set</a:t>
            </a:r>
          </a:p>
          <a:p>
            <a:pPr lvl="1"/>
            <a:r>
              <a:rPr lang="en-GB" sz="2000"/>
              <a:t>Silence frames excluded from this calculation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More detailed analysis coming up later…</a:t>
            </a:r>
          </a:p>
        </p:txBody>
      </p:sp>
      <p:graphicFrame>
        <p:nvGraphicFramePr>
          <p:cNvPr id="965636" name="Group 4"/>
          <p:cNvGraphicFramePr>
            <a:graphicFrameLocks noGrp="1"/>
          </p:cNvGraphicFramePr>
          <p:nvPr>
            <p:ph sz="half" idx="2"/>
          </p:nvPr>
        </p:nvGraphicFramePr>
        <p:xfrm>
          <a:off x="4445000" y="1219200"/>
          <a:ext cx="3913188" cy="4611688"/>
        </p:xfrm>
        <a:graphic>
          <a:graphicData uri="http://schemas.openxmlformats.org/drawingml/2006/table">
            <a:tbl>
              <a:tblPr/>
              <a:tblGrid>
                <a:gridCol w="1957388"/>
                <a:gridCol w="1955800"/>
              </a:tblGrid>
              <a:tr h="852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Feature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Accuracy (%)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glo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85.3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dg1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73.6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nas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92.7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72.6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rou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84.7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vow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fro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69.2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68.0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6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656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371475"/>
          </a:xfrm>
        </p:spPr>
        <p:txBody>
          <a:bodyPr/>
          <a:lstStyle/>
          <a:p>
            <a:pPr defTabSz="914400"/>
            <a:r>
              <a:rPr lang="en-US"/>
              <a:t>Bayesian networks (BNs)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30288"/>
            <a:ext cx="8839200" cy="2246312"/>
          </a:xfrm>
        </p:spPr>
        <p:txBody>
          <a:bodyPr/>
          <a:lstStyle/>
          <a:p>
            <a:pPr marL="285750" indent="-285750" defTabSz="914400"/>
            <a:r>
              <a:rPr lang="en-US"/>
              <a:t>Directed acyclic graph (DAG) with one-to-one correspondence between nodes and variables 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, 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, ... , </a:t>
            </a:r>
            <a:r>
              <a:rPr lang="en-US" i="1"/>
              <a:t>X</a:t>
            </a:r>
            <a:r>
              <a:rPr lang="en-US" baseline="-25000"/>
              <a:t>N</a:t>
            </a:r>
          </a:p>
          <a:p>
            <a:pPr marL="285750" indent="-285750" defTabSz="914400"/>
            <a:endParaRPr lang="en-US"/>
          </a:p>
          <a:p>
            <a:pPr marL="285750" indent="-285750" defTabSz="914400"/>
            <a:r>
              <a:rPr lang="en-US"/>
              <a:t>Node </a:t>
            </a:r>
            <a:r>
              <a:rPr lang="en-US" i="1"/>
              <a:t>X</a:t>
            </a:r>
            <a:r>
              <a:rPr lang="en-US" baseline="-25000"/>
              <a:t>i</a:t>
            </a:r>
            <a:r>
              <a:rPr lang="en-US"/>
              <a:t> with parents </a:t>
            </a:r>
            <a:r>
              <a:rPr lang="en-US" i="1"/>
              <a:t>pa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i</a:t>
            </a:r>
            <a:r>
              <a:rPr lang="en-US"/>
              <a:t>) has a “local” probability function </a:t>
            </a:r>
            <a:r>
              <a:rPr lang="en-US" i="1"/>
              <a:t>p</a:t>
            </a:r>
            <a:r>
              <a:rPr lang="en-US" i="1" baseline="-25000"/>
              <a:t>Xi</a:t>
            </a:r>
            <a:r>
              <a:rPr lang="en-US" baseline="-25000"/>
              <a:t>|</a:t>
            </a:r>
            <a:r>
              <a:rPr lang="en-US" i="1" baseline="-25000"/>
              <a:t>pa</a:t>
            </a:r>
            <a:r>
              <a:rPr lang="en-US" baseline="-25000"/>
              <a:t>(</a:t>
            </a:r>
            <a:r>
              <a:rPr lang="en-US" i="1" baseline="-25000"/>
              <a:t>Xi</a:t>
            </a:r>
            <a:r>
              <a:rPr lang="en-US" baseline="-25000"/>
              <a:t>)</a:t>
            </a:r>
          </a:p>
          <a:p>
            <a:pPr marL="285750" indent="-285750" defTabSz="914400"/>
            <a:endParaRPr lang="en-US" baseline="-25000"/>
          </a:p>
          <a:p>
            <a:pPr marL="285750" indent="-285750" defTabSz="914400"/>
            <a:r>
              <a:rPr lang="en-US"/>
              <a:t>Joint probability = product of local probabilities:               </a:t>
            </a:r>
            <a:r>
              <a:rPr lang="en-US" i="1"/>
              <a:t>p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i</a:t>
            </a:r>
            <a:r>
              <a:rPr lang="en-US"/>
              <a:t>,...,</a:t>
            </a:r>
            <a:r>
              <a:rPr lang="en-US" i="1"/>
              <a:t>x</a:t>
            </a:r>
            <a:r>
              <a:rPr lang="en-US" baseline="-25000"/>
              <a:t>N</a:t>
            </a:r>
            <a:r>
              <a:rPr lang="en-US"/>
              <a:t>) = </a:t>
            </a:r>
            <a:r>
              <a:rPr lang="en-US">
                <a:sym typeface="Symbol" pitchFamily="18" charset="2"/>
              </a:rPr>
              <a:t> </a:t>
            </a:r>
            <a:r>
              <a:rPr lang="en-US" i="1">
                <a:sym typeface="Symbol" pitchFamily="18" charset="2"/>
              </a:rPr>
              <a:t>p</a:t>
            </a:r>
            <a:r>
              <a:rPr lang="en-US">
                <a:sym typeface="Symbol" pitchFamily="18" charset="2"/>
              </a:rPr>
              <a:t>(</a:t>
            </a:r>
            <a:r>
              <a:rPr lang="en-US" i="1">
                <a:sym typeface="Symbol" pitchFamily="18" charset="2"/>
              </a:rPr>
              <a:t>x</a:t>
            </a:r>
            <a:r>
              <a:rPr lang="en-US" baseline="-25000">
                <a:sym typeface="Symbol" pitchFamily="18" charset="2"/>
              </a:rPr>
              <a:t>i</a:t>
            </a:r>
            <a:r>
              <a:rPr lang="en-US">
                <a:sym typeface="Symbol" pitchFamily="18" charset="2"/>
              </a:rPr>
              <a:t>|</a:t>
            </a:r>
            <a:r>
              <a:rPr lang="en-US" i="1">
                <a:sym typeface="Symbol" pitchFamily="18" charset="2"/>
              </a:rPr>
              <a:t>pa</a:t>
            </a:r>
            <a:r>
              <a:rPr lang="en-US">
                <a:sym typeface="Symbol" pitchFamily="18" charset="2"/>
              </a:rPr>
              <a:t>(</a:t>
            </a:r>
            <a:r>
              <a:rPr lang="en-US" i="1">
                <a:sym typeface="Symbol" pitchFamily="18" charset="2"/>
              </a:rPr>
              <a:t>x</a:t>
            </a:r>
            <a:r>
              <a:rPr lang="en-US" baseline="-25000">
                <a:sym typeface="Symbol" pitchFamily="18" charset="2"/>
              </a:rPr>
              <a:t>i</a:t>
            </a:r>
            <a:r>
              <a:rPr lang="en-US">
                <a:sym typeface="Symbol" pitchFamily="18" charset="2"/>
              </a:rPr>
              <a:t>))</a:t>
            </a:r>
          </a:p>
        </p:txBody>
      </p:sp>
      <p:grpSp>
        <p:nvGrpSpPr>
          <p:cNvPr id="714756" name="Group 4"/>
          <p:cNvGrpSpPr>
            <a:grpSpLocks/>
          </p:cNvGrpSpPr>
          <p:nvPr/>
        </p:nvGrpSpPr>
        <p:grpSpPr bwMode="auto">
          <a:xfrm>
            <a:off x="630238" y="4029075"/>
            <a:ext cx="2260600" cy="1485900"/>
            <a:chOff x="403" y="1824"/>
            <a:chExt cx="1565" cy="1027"/>
          </a:xfrm>
        </p:grpSpPr>
        <p:sp>
          <p:nvSpPr>
            <p:cNvPr id="714757" name="Oval 5"/>
            <p:cNvSpPr>
              <a:spLocks noChangeAspect="1" noChangeArrowheads="1"/>
            </p:cNvSpPr>
            <p:nvPr/>
          </p:nvSpPr>
          <p:spPr bwMode="auto">
            <a:xfrm>
              <a:off x="1039" y="1827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4758" name="Text Box 6"/>
            <p:cNvSpPr txBox="1">
              <a:spLocks noChangeAspect="1" noChangeArrowheads="1"/>
            </p:cNvSpPr>
            <p:nvPr/>
          </p:nvSpPr>
          <p:spPr bwMode="auto">
            <a:xfrm>
              <a:off x="1111" y="1900"/>
              <a:ext cx="240" cy="16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chemeClr val="accent2"/>
                  </a:solidFill>
                </a:rPr>
                <a:t>B</a:t>
              </a:r>
              <a:endParaRPr lang="en-US" sz="1500">
                <a:solidFill>
                  <a:schemeClr val="accent2"/>
                </a:solidFill>
              </a:endParaRPr>
            </a:p>
          </p:txBody>
        </p:sp>
        <p:sp>
          <p:nvSpPr>
            <p:cNvPr id="714759" name="Oval 7"/>
            <p:cNvSpPr>
              <a:spLocks noChangeAspect="1" noChangeArrowheads="1"/>
            </p:cNvSpPr>
            <p:nvPr/>
          </p:nvSpPr>
          <p:spPr bwMode="auto">
            <a:xfrm>
              <a:off x="1045" y="2538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4760" name="Text Box 8"/>
            <p:cNvSpPr txBox="1">
              <a:spLocks noChangeAspect="1" noChangeArrowheads="1"/>
            </p:cNvSpPr>
            <p:nvPr/>
          </p:nvSpPr>
          <p:spPr bwMode="auto">
            <a:xfrm>
              <a:off x="1007" y="2613"/>
              <a:ext cx="338" cy="16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/>
                <a:t>   </a:t>
              </a:r>
              <a:r>
                <a:rPr lang="en-US" sz="1500" i="0">
                  <a:solidFill>
                    <a:srgbClr val="9900CC"/>
                  </a:solidFill>
                </a:rPr>
                <a:t>D</a:t>
              </a:r>
              <a:endParaRPr lang="en-US" sz="1500">
                <a:solidFill>
                  <a:srgbClr val="9900CC"/>
                </a:solidFill>
              </a:endParaRPr>
            </a:p>
          </p:txBody>
        </p:sp>
        <p:sp>
          <p:nvSpPr>
            <p:cNvPr id="714761" name="Line 9"/>
            <p:cNvSpPr>
              <a:spLocks noChangeAspect="1" noChangeShapeType="1"/>
            </p:cNvSpPr>
            <p:nvPr/>
          </p:nvSpPr>
          <p:spPr bwMode="auto">
            <a:xfrm>
              <a:off x="1200" y="2137"/>
              <a:ext cx="0" cy="40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4762" name="Line 10"/>
            <p:cNvSpPr>
              <a:spLocks noChangeAspect="1" noChangeShapeType="1"/>
            </p:cNvSpPr>
            <p:nvPr/>
          </p:nvSpPr>
          <p:spPr bwMode="auto">
            <a:xfrm>
              <a:off x="720" y="1982"/>
              <a:ext cx="3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4763" name="Line 11"/>
            <p:cNvSpPr>
              <a:spLocks noChangeShapeType="1"/>
            </p:cNvSpPr>
            <p:nvPr/>
          </p:nvSpPr>
          <p:spPr bwMode="auto">
            <a:xfrm>
              <a:off x="1344" y="2035"/>
              <a:ext cx="336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4764" name="Line 12"/>
            <p:cNvSpPr>
              <a:spLocks noChangeShapeType="1"/>
            </p:cNvSpPr>
            <p:nvPr/>
          </p:nvSpPr>
          <p:spPr bwMode="auto">
            <a:xfrm flipH="1">
              <a:off x="1344" y="2304"/>
              <a:ext cx="355" cy="3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4765" name="Oval 13"/>
            <p:cNvSpPr>
              <a:spLocks noChangeAspect="1" noChangeArrowheads="1"/>
            </p:cNvSpPr>
            <p:nvPr/>
          </p:nvSpPr>
          <p:spPr bwMode="auto">
            <a:xfrm>
              <a:off x="403" y="1824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4766" name="Text Box 14"/>
            <p:cNvSpPr txBox="1">
              <a:spLocks noChangeAspect="1" noChangeArrowheads="1"/>
            </p:cNvSpPr>
            <p:nvPr/>
          </p:nvSpPr>
          <p:spPr bwMode="auto">
            <a:xfrm>
              <a:off x="472" y="1894"/>
              <a:ext cx="240" cy="16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chemeClr val="tx2"/>
                  </a:solidFill>
                </a:rPr>
                <a:t>A</a:t>
              </a:r>
              <a:endParaRPr lang="en-US" sz="1500">
                <a:solidFill>
                  <a:schemeClr val="tx2"/>
                </a:solidFill>
              </a:endParaRPr>
            </a:p>
          </p:txBody>
        </p:sp>
        <p:sp>
          <p:nvSpPr>
            <p:cNvPr id="714767" name="Oval 15"/>
            <p:cNvSpPr>
              <a:spLocks noChangeAspect="1" noChangeArrowheads="1"/>
            </p:cNvSpPr>
            <p:nvPr/>
          </p:nvSpPr>
          <p:spPr bwMode="auto">
            <a:xfrm>
              <a:off x="1651" y="2058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4768" name="Text Box 16"/>
            <p:cNvSpPr txBox="1">
              <a:spLocks noChangeAspect="1" noChangeArrowheads="1"/>
            </p:cNvSpPr>
            <p:nvPr/>
          </p:nvSpPr>
          <p:spPr bwMode="auto">
            <a:xfrm>
              <a:off x="1728" y="2130"/>
              <a:ext cx="240" cy="16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rgbClr val="669900"/>
                  </a:solidFill>
                </a:rPr>
                <a:t>C</a:t>
              </a:r>
              <a:endParaRPr lang="en-US" sz="1500">
                <a:solidFill>
                  <a:srgbClr val="669900"/>
                </a:solidFill>
              </a:endParaRPr>
            </a:p>
          </p:txBody>
        </p:sp>
      </p:grpSp>
      <p:sp>
        <p:nvSpPr>
          <p:cNvPr id="714769" name="Text Box 17"/>
          <p:cNvSpPr txBox="1">
            <a:spLocks noChangeArrowheads="1"/>
          </p:cNvSpPr>
          <p:nvPr/>
        </p:nvSpPr>
        <p:spPr bwMode="auto">
          <a:xfrm>
            <a:off x="3654425" y="4376738"/>
            <a:ext cx="555625" cy="37465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58273" tIns="24974" rIns="58273" bIns="24974">
            <a:spAutoFit/>
          </a:bodyPr>
          <a:lstStyle/>
          <a:p>
            <a:pPr defTabSz="831850">
              <a:spcBef>
                <a:spcPct val="50000"/>
              </a:spcBef>
            </a:pPr>
            <a:r>
              <a:rPr lang="en-US" sz="2500" i="0">
                <a:sym typeface="Symbol" pitchFamily="18" charset="2"/>
              </a:rPr>
              <a:t></a:t>
            </a:r>
            <a:endParaRPr lang="en-US" sz="2500" i="0"/>
          </a:p>
        </p:txBody>
      </p:sp>
      <p:sp>
        <p:nvSpPr>
          <p:cNvPr id="714770" name="Text Box 18"/>
          <p:cNvSpPr txBox="1">
            <a:spLocks noChangeArrowheads="1"/>
          </p:cNvSpPr>
          <p:nvPr/>
        </p:nvSpPr>
        <p:spPr bwMode="auto">
          <a:xfrm>
            <a:off x="4278313" y="4438650"/>
            <a:ext cx="4484687" cy="284163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58273" tIns="24974" rIns="58273" bIns="24974">
            <a:spAutoFit/>
          </a:bodyPr>
          <a:lstStyle/>
          <a:p>
            <a:pPr algn="l" defTabSz="831850">
              <a:spcBef>
                <a:spcPct val="50000"/>
              </a:spcBef>
            </a:pPr>
            <a:r>
              <a:rPr lang="en-US" sz="1800" b="0"/>
              <a:t>p</a:t>
            </a:r>
            <a:r>
              <a:rPr lang="en-US" sz="1800" b="0" i="0"/>
              <a:t>(</a:t>
            </a:r>
            <a:r>
              <a:rPr lang="en-US" sz="1800" b="0" i="0">
                <a:solidFill>
                  <a:schemeClr val="tx2"/>
                </a:solidFill>
              </a:rPr>
              <a:t>a</a:t>
            </a:r>
            <a:r>
              <a:rPr lang="en-US" sz="1800" b="0" i="0"/>
              <a:t>,</a:t>
            </a:r>
            <a:r>
              <a:rPr lang="en-US" sz="1800" b="0" i="0">
                <a:solidFill>
                  <a:schemeClr val="accent2"/>
                </a:solidFill>
              </a:rPr>
              <a:t>b</a:t>
            </a:r>
            <a:r>
              <a:rPr lang="en-US" sz="1800" b="0" i="0"/>
              <a:t>,</a:t>
            </a:r>
            <a:r>
              <a:rPr lang="en-US" sz="1800" b="0" i="0">
                <a:solidFill>
                  <a:srgbClr val="669900"/>
                </a:solidFill>
              </a:rPr>
              <a:t>c</a:t>
            </a:r>
            <a:r>
              <a:rPr lang="en-US" sz="1800" b="0" i="0"/>
              <a:t>,</a:t>
            </a:r>
            <a:r>
              <a:rPr lang="en-US" sz="1800" b="0" i="0">
                <a:solidFill>
                  <a:srgbClr val="9900CC"/>
                </a:solidFill>
              </a:rPr>
              <a:t>d</a:t>
            </a:r>
            <a:r>
              <a:rPr lang="en-US" sz="1800" b="0" i="0"/>
              <a:t>) = </a:t>
            </a:r>
            <a:r>
              <a:rPr lang="en-US" sz="1800" b="0">
                <a:solidFill>
                  <a:schemeClr val="tx2"/>
                </a:solidFill>
              </a:rPr>
              <a:t>p</a:t>
            </a:r>
            <a:r>
              <a:rPr lang="en-US" sz="1800" b="0" i="0">
                <a:solidFill>
                  <a:schemeClr val="tx2"/>
                </a:solidFill>
              </a:rPr>
              <a:t>(a)</a:t>
            </a:r>
            <a:r>
              <a:rPr lang="en-US" sz="1800" b="0" i="0"/>
              <a:t> </a:t>
            </a:r>
            <a:r>
              <a:rPr lang="en-US" sz="1800" b="0">
                <a:solidFill>
                  <a:schemeClr val="accent2"/>
                </a:solidFill>
              </a:rPr>
              <a:t>p</a:t>
            </a:r>
            <a:r>
              <a:rPr lang="en-US" sz="1800" b="0" i="0">
                <a:solidFill>
                  <a:schemeClr val="accent2"/>
                </a:solidFill>
              </a:rPr>
              <a:t>(b|a)</a:t>
            </a:r>
            <a:r>
              <a:rPr lang="en-US" sz="1800" b="0" i="0"/>
              <a:t> </a:t>
            </a:r>
            <a:r>
              <a:rPr lang="en-US" sz="1800" b="0">
                <a:solidFill>
                  <a:srgbClr val="339933"/>
                </a:solidFill>
              </a:rPr>
              <a:t>p</a:t>
            </a:r>
            <a:r>
              <a:rPr lang="en-US" sz="1800" b="0" i="0">
                <a:solidFill>
                  <a:srgbClr val="339933"/>
                </a:solidFill>
              </a:rPr>
              <a:t>(c|b)</a:t>
            </a:r>
            <a:r>
              <a:rPr lang="en-US" sz="1800" b="0" i="0"/>
              <a:t> </a:t>
            </a:r>
            <a:r>
              <a:rPr lang="en-US" sz="1800" b="0">
                <a:solidFill>
                  <a:srgbClr val="9900CC"/>
                </a:solidFill>
              </a:rPr>
              <a:t>p</a:t>
            </a:r>
            <a:r>
              <a:rPr lang="en-US" sz="1800" b="0" i="0">
                <a:solidFill>
                  <a:srgbClr val="9900CC"/>
                </a:solidFill>
              </a:rPr>
              <a:t>(d|b,c)</a:t>
            </a:r>
          </a:p>
        </p:txBody>
      </p:sp>
      <p:sp>
        <p:nvSpPr>
          <p:cNvPr id="714771" name="Text Box 19"/>
          <p:cNvSpPr txBox="1">
            <a:spLocks noChangeArrowheads="1"/>
          </p:cNvSpPr>
          <p:nvPr/>
        </p:nvSpPr>
        <p:spPr bwMode="auto">
          <a:xfrm>
            <a:off x="533400" y="4516438"/>
            <a:ext cx="693738" cy="284162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58273" tIns="24974" rIns="58273" bIns="24974">
            <a:spAutoFit/>
          </a:bodyPr>
          <a:lstStyle/>
          <a:p>
            <a:pPr defTabSz="831850">
              <a:spcBef>
                <a:spcPct val="50000"/>
              </a:spcBef>
            </a:pPr>
            <a:r>
              <a:rPr lang="en-US" sz="1800" b="0">
                <a:solidFill>
                  <a:schemeClr val="tx2"/>
                </a:solidFill>
              </a:rPr>
              <a:t>p</a:t>
            </a:r>
            <a:r>
              <a:rPr lang="en-US" sz="1800" b="0" i="0">
                <a:solidFill>
                  <a:schemeClr val="tx2"/>
                </a:solidFill>
              </a:rPr>
              <a:t>(a)</a:t>
            </a:r>
          </a:p>
        </p:txBody>
      </p:sp>
      <p:sp>
        <p:nvSpPr>
          <p:cNvPr id="714772" name="Text Box 20"/>
          <p:cNvSpPr txBox="1">
            <a:spLocks noChangeArrowheads="1"/>
          </p:cNvSpPr>
          <p:nvPr/>
        </p:nvSpPr>
        <p:spPr bwMode="auto">
          <a:xfrm>
            <a:off x="2006600" y="3960813"/>
            <a:ext cx="831850" cy="284162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58273" tIns="24974" rIns="58273" bIns="24974">
            <a:spAutoFit/>
          </a:bodyPr>
          <a:lstStyle/>
          <a:p>
            <a:pPr defTabSz="831850">
              <a:spcBef>
                <a:spcPct val="50000"/>
              </a:spcBef>
            </a:pPr>
            <a:r>
              <a:rPr lang="en-US" sz="1800" b="0">
                <a:solidFill>
                  <a:schemeClr val="accent2"/>
                </a:solidFill>
              </a:rPr>
              <a:t>p</a:t>
            </a:r>
            <a:r>
              <a:rPr lang="en-US" sz="1800" b="0" i="0">
                <a:solidFill>
                  <a:schemeClr val="accent2"/>
                </a:solidFill>
              </a:rPr>
              <a:t>(b|a)</a:t>
            </a:r>
          </a:p>
        </p:txBody>
      </p:sp>
      <p:sp>
        <p:nvSpPr>
          <p:cNvPr id="714773" name="Text Box 21"/>
          <p:cNvSpPr txBox="1">
            <a:spLocks noChangeArrowheads="1"/>
          </p:cNvSpPr>
          <p:nvPr/>
        </p:nvSpPr>
        <p:spPr bwMode="auto">
          <a:xfrm>
            <a:off x="2890838" y="4498975"/>
            <a:ext cx="785812" cy="284163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58273" tIns="24974" rIns="58273" bIns="24974">
            <a:spAutoFit/>
          </a:bodyPr>
          <a:lstStyle/>
          <a:p>
            <a:pPr defTabSz="831850">
              <a:spcBef>
                <a:spcPct val="50000"/>
              </a:spcBef>
            </a:pPr>
            <a:r>
              <a:rPr lang="en-US" sz="1800" b="0">
                <a:solidFill>
                  <a:srgbClr val="669900"/>
                </a:solidFill>
              </a:rPr>
              <a:t>p</a:t>
            </a:r>
            <a:r>
              <a:rPr lang="en-US" sz="1800" b="0" i="0">
                <a:solidFill>
                  <a:srgbClr val="669900"/>
                </a:solidFill>
              </a:rPr>
              <a:t>(c|b)</a:t>
            </a:r>
          </a:p>
        </p:txBody>
      </p:sp>
      <p:sp>
        <p:nvSpPr>
          <p:cNvPr id="714774" name="Text Box 22"/>
          <p:cNvSpPr txBox="1">
            <a:spLocks noChangeArrowheads="1"/>
          </p:cNvSpPr>
          <p:nvPr/>
        </p:nvSpPr>
        <p:spPr bwMode="auto">
          <a:xfrm>
            <a:off x="1989138" y="5278438"/>
            <a:ext cx="1001712" cy="284162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58273" tIns="24974" rIns="58273" bIns="24974">
            <a:spAutoFit/>
          </a:bodyPr>
          <a:lstStyle/>
          <a:p>
            <a:pPr defTabSz="831850">
              <a:spcBef>
                <a:spcPct val="50000"/>
              </a:spcBef>
            </a:pPr>
            <a:r>
              <a:rPr lang="en-US" sz="1800" b="0">
                <a:solidFill>
                  <a:srgbClr val="9900CC"/>
                </a:solidFill>
              </a:rPr>
              <a:t>p</a:t>
            </a:r>
            <a:r>
              <a:rPr lang="en-US" sz="1800" b="0" i="0">
                <a:solidFill>
                  <a:srgbClr val="9900CC"/>
                </a:solidFill>
              </a:rPr>
              <a:t>(d|b,c)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experiments</a:t>
            </a:r>
          </a:p>
        </p:txBody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3840163"/>
          </a:xfrm>
        </p:spPr>
        <p:txBody>
          <a:bodyPr/>
          <a:lstStyle/>
          <a:p>
            <a:r>
              <a:rPr lang="en-GB"/>
              <a:t>Using MLPs trained on Fisher using original phone-derived targets</a:t>
            </a:r>
          </a:p>
          <a:p>
            <a:pPr>
              <a:buFont typeface="Wingdings" pitchFamily="2" charset="2"/>
              <a:buNone/>
            </a:pPr>
            <a:r>
              <a:rPr lang="en-GB"/>
              <a:t>              vs.</a:t>
            </a:r>
          </a:p>
          <a:p>
            <a:r>
              <a:rPr lang="en-GB"/>
              <a:t>Using MLPs retrained on SVB data, which has been aligned using one of our models</a:t>
            </a:r>
          </a:p>
          <a:p>
            <a:endParaRPr lang="en-GB"/>
          </a:p>
          <a:p>
            <a:pPr>
              <a:buFont typeface="Wingdings" pitchFamily="2" charset="2"/>
              <a:buNone/>
            </a:pPr>
            <a:endParaRPr lang="en-GB"/>
          </a:p>
          <a:p>
            <a:r>
              <a:rPr lang="en-GB"/>
              <a:t>Hybrid model</a:t>
            </a:r>
          </a:p>
          <a:p>
            <a:pPr>
              <a:buFont typeface="Wingdings" pitchFamily="2" charset="2"/>
              <a:buNone/>
            </a:pPr>
            <a:r>
              <a:rPr lang="en-GB"/>
              <a:t>             vs</a:t>
            </a:r>
          </a:p>
          <a:p>
            <a:r>
              <a:rPr lang="en-GB"/>
              <a:t>Hybrid model plus PLP observation</a:t>
            </a:r>
          </a:p>
          <a:p>
            <a:pPr>
              <a:buFont typeface="Wingdings" pitchFamily="2" charset="2"/>
              <a:buNone/>
            </a:pP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96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96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96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96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96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96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experiments – basic model</a:t>
            </a:r>
          </a:p>
        </p:txBody>
      </p:sp>
      <p:sp>
        <p:nvSpPr>
          <p:cNvPr id="967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3375" y="877888"/>
            <a:ext cx="3911600" cy="5486400"/>
          </a:xfrm>
        </p:spPr>
        <p:txBody>
          <a:bodyPr/>
          <a:lstStyle/>
          <a:p>
            <a:r>
              <a:rPr lang="en-GB" sz="2000"/>
              <a:t>Basic model is trained on activations from original MLPs (Fisher-trained)</a:t>
            </a:r>
          </a:p>
          <a:p>
            <a:pPr lvl="1"/>
            <a:r>
              <a:rPr lang="en-GB" sz="2000"/>
              <a:t>The only parameters in this DBN are the conditional probability tables (CPTS) describing how each feature depends on phone state</a:t>
            </a:r>
          </a:p>
          <a:p>
            <a:r>
              <a:rPr lang="en-GB" sz="2000"/>
              <a:t>Embedded training</a:t>
            </a:r>
          </a:p>
          <a:p>
            <a:pPr lvl="1"/>
            <a:r>
              <a:rPr lang="en-GB" sz="2000"/>
              <a:t>Use the model to realign the SVB data (500 word task)</a:t>
            </a:r>
          </a:p>
          <a:p>
            <a:pPr lvl="1"/>
            <a:r>
              <a:rPr lang="en-GB" sz="2000"/>
              <a:t>Starting from the Fisher-trained nets, retrain on these new targets</a:t>
            </a:r>
          </a:p>
          <a:p>
            <a:pPr lvl="1"/>
            <a:r>
              <a:rPr lang="en-GB" sz="2000"/>
              <a:t>Retrain the DBN on the new net activations</a:t>
            </a:r>
          </a:p>
        </p:txBody>
      </p:sp>
      <p:sp>
        <p:nvSpPr>
          <p:cNvPr id="967684" name="Oval 4"/>
          <p:cNvSpPr>
            <a:spLocks noChangeAspect="1" noChangeArrowheads="1"/>
          </p:cNvSpPr>
          <p:nvPr/>
        </p:nvSpPr>
        <p:spPr bwMode="auto">
          <a:xfrm>
            <a:off x="6543675" y="11160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685" name="Line 5"/>
          <p:cNvSpPr>
            <a:spLocks noChangeShapeType="1"/>
          </p:cNvSpPr>
          <p:nvPr/>
        </p:nvSpPr>
        <p:spPr bwMode="auto">
          <a:xfrm flipH="1">
            <a:off x="5721350" y="1400175"/>
            <a:ext cx="860425" cy="777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7686" name="Text Box 6"/>
          <p:cNvSpPr txBox="1">
            <a:spLocks noChangeArrowheads="1"/>
          </p:cNvSpPr>
          <p:nvPr/>
        </p:nvSpPr>
        <p:spPr bwMode="auto">
          <a:xfrm>
            <a:off x="7073900" y="1198563"/>
            <a:ext cx="12954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67687" name="Line 7"/>
          <p:cNvSpPr>
            <a:spLocks noChangeShapeType="1"/>
          </p:cNvSpPr>
          <p:nvPr/>
        </p:nvSpPr>
        <p:spPr bwMode="auto">
          <a:xfrm flipH="1">
            <a:off x="6254750" y="1460500"/>
            <a:ext cx="425450" cy="704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7688" name="Line 8"/>
          <p:cNvSpPr>
            <a:spLocks noChangeShapeType="1"/>
          </p:cNvSpPr>
          <p:nvPr/>
        </p:nvSpPr>
        <p:spPr bwMode="auto">
          <a:xfrm>
            <a:off x="6797675" y="1444625"/>
            <a:ext cx="415925" cy="752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7689" name="Oval 9"/>
          <p:cNvSpPr>
            <a:spLocks noChangeAspect="1" noChangeArrowheads="1"/>
          </p:cNvSpPr>
          <p:nvPr/>
        </p:nvSpPr>
        <p:spPr bwMode="auto">
          <a:xfrm>
            <a:off x="5461000" y="21828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690" name="Oval 10"/>
          <p:cNvSpPr>
            <a:spLocks noChangeAspect="1" noChangeArrowheads="1"/>
          </p:cNvSpPr>
          <p:nvPr/>
        </p:nvSpPr>
        <p:spPr bwMode="auto">
          <a:xfrm>
            <a:off x="6030913" y="2182813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691" name="Oval 11"/>
          <p:cNvSpPr>
            <a:spLocks noChangeAspect="1" noChangeArrowheads="1"/>
          </p:cNvSpPr>
          <p:nvPr/>
        </p:nvSpPr>
        <p:spPr bwMode="auto">
          <a:xfrm>
            <a:off x="7137400" y="21971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692" name="Text Box 12"/>
          <p:cNvSpPr txBox="1">
            <a:spLocks noChangeArrowheads="1"/>
          </p:cNvSpPr>
          <p:nvPr/>
        </p:nvSpPr>
        <p:spPr bwMode="auto">
          <a:xfrm>
            <a:off x="4918075" y="2413000"/>
            <a:ext cx="6858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dg1</a:t>
            </a:r>
          </a:p>
        </p:txBody>
      </p:sp>
      <p:sp>
        <p:nvSpPr>
          <p:cNvPr id="967693" name="Text Box 13"/>
          <p:cNvSpPr txBox="1">
            <a:spLocks noChangeArrowheads="1"/>
          </p:cNvSpPr>
          <p:nvPr/>
        </p:nvSpPr>
        <p:spPr bwMode="auto">
          <a:xfrm>
            <a:off x="6248400" y="2416175"/>
            <a:ext cx="533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67694" name="Text Box 14"/>
          <p:cNvSpPr txBox="1">
            <a:spLocks noChangeArrowheads="1"/>
          </p:cNvSpPr>
          <p:nvPr/>
        </p:nvSpPr>
        <p:spPr bwMode="auto">
          <a:xfrm>
            <a:off x="7324725" y="2435225"/>
            <a:ext cx="4572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rd</a:t>
            </a:r>
          </a:p>
        </p:txBody>
      </p:sp>
      <p:sp>
        <p:nvSpPr>
          <p:cNvPr id="967695" name="Oval 15" descr="Dark upward diagonal"/>
          <p:cNvSpPr>
            <a:spLocks noChangeAspect="1" noChangeArrowheads="1"/>
          </p:cNvSpPr>
          <p:nvPr/>
        </p:nvSpPr>
        <p:spPr bwMode="auto">
          <a:xfrm>
            <a:off x="5456238" y="2981325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696" name="Line 16"/>
          <p:cNvSpPr>
            <a:spLocks noChangeShapeType="1"/>
          </p:cNvSpPr>
          <p:nvPr/>
        </p:nvSpPr>
        <p:spPr bwMode="auto">
          <a:xfrm>
            <a:off x="5634038" y="254158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7697" name="Oval 17" descr="Dark upward diagonal"/>
          <p:cNvSpPr>
            <a:spLocks noChangeAspect="1" noChangeArrowheads="1"/>
          </p:cNvSpPr>
          <p:nvPr/>
        </p:nvSpPr>
        <p:spPr bwMode="auto">
          <a:xfrm>
            <a:off x="6027738" y="29845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698" name="Line 18"/>
          <p:cNvSpPr>
            <a:spLocks noChangeShapeType="1"/>
          </p:cNvSpPr>
          <p:nvPr/>
        </p:nvSpPr>
        <p:spPr bwMode="auto">
          <a:xfrm>
            <a:off x="6208713" y="253523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7699" name="Oval 19" descr="Dark upward diagonal"/>
          <p:cNvSpPr>
            <a:spLocks noChangeAspect="1" noChangeArrowheads="1"/>
          </p:cNvSpPr>
          <p:nvPr/>
        </p:nvSpPr>
        <p:spPr bwMode="auto">
          <a:xfrm>
            <a:off x="7150100" y="2978150"/>
            <a:ext cx="344488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67700" name="Line 20"/>
          <p:cNvSpPr>
            <a:spLocks noChangeShapeType="1"/>
          </p:cNvSpPr>
          <p:nvPr/>
        </p:nvSpPr>
        <p:spPr bwMode="auto">
          <a:xfrm>
            <a:off x="7313613" y="2540000"/>
            <a:ext cx="0" cy="422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67701" name="Text Box 21"/>
          <p:cNvSpPr txBox="1">
            <a:spLocks noChangeArrowheads="1"/>
          </p:cNvSpPr>
          <p:nvPr/>
        </p:nvSpPr>
        <p:spPr bwMode="auto">
          <a:xfrm>
            <a:off x="6291263" y="2160588"/>
            <a:ext cx="9144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graphicFrame>
        <p:nvGraphicFramePr>
          <p:cNvPr id="967702" name="Group 22"/>
          <p:cNvGraphicFramePr>
            <a:graphicFrameLocks noGrp="1"/>
          </p:cNvGraphicFramePr>
          <p:nvPr>
            <p:ph idx="4294967295"/>
          </p:nvPr>
        </p:nvGraphicFramePr>
        <p:xfrm>
          <a:off x="4340225" y="3619500"/>
          <a:ext cx="4233863" cy="2614613"/>
        </p:xfrm>
        <a:graphic>
          <a:graphicData uri="http://schemas.openxmlformats.org/drawingml/2006/table">
            <a:tbl>
              <a:tblPr/>
              <a:tblGrid>
                <a:gridCol w="1411288"/>
                <a:gridCol w="1411287"/>
                <a:gridCol w="1411288"/>
              </a:tblGrid>
              <a:tr h="87153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Small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Hybrid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26.0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30.1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Hybrid, embedded training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23.1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24.3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7683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500 word results</a:t>
            </a:r>
          </a:p>
        </p:txBody>
      </p:sp>
      <p:graphicFrame>
        <p:nvGraphicFramePr>
          <p:cNvPr id="968707" name="Group 3"/>
          <p:cNvGraphicFramePr>
            <a:graphicFrameLocks noGrp="1"/>
          </p:cNvGraphicFramePr>
          <p:nvPr>
            <p:ph sz="half" idx="2"/>
          </p:nvPr>
        </p:nvGraphicFramePr>
        <p:xfrm>
          <a:off x="2136775" y="1571625"/>
          <a:ext cx="4598988" cy="2036763"/>
        </p:xfrm>
        <a:graphic>
          <a:graphicData uri="http://schemas.openxmlformats.org/drawingml/2006/table">
            <a:tbl>
              <a:tblPr/>
              <a:tblGrid>
                <a:gridCol w="2301875"/>
                <a:gridCol w="2297113"/>
              </a:tblGrid>
              <a:tr h="65405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endParaRPr kumimoji="0" lang="en-GB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Small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3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hybrid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66.6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hybrid, embedded training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62.6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adding in PLPs</a:t>
            </a:r>
          </a:p>
        </p:txBody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3225800"/>
          </a:xfrm>
        </p:spPr>
        <p:txBody>
          <a:bodyPr/>
          <a:lstStyle/>
          <a:p>
            <a:r>
              <a:rPr lang="en-GB"/>
              <a:t>To improve accuracy, we combined the “pure” hybrid model with a standard monophone model</a:t>
            </a:r>
          </a:p>
          <a:p>
            <a:endParaRPr lang="en-GB"/>
          </a:p>
          <a:p>
            <a:pPr lvl="1"/>
            <a:r>
              <a:rPr lang="en-GB" sz="2000"/>
              <a:t>Can/must weight contribution of PLPs</a:t>
            </a:r>
          </a:p>
          <a:p>
            <a:pPr lvl="1"/>
            <a:r>
              <a:rPr lang="en-GB" sz="2000"/>
              <a:t>Used a global weight on each of the 8 virtual evidences, and a fixed weight on PLPs of 1.0</a:t>
            </a:r>
          </a:p>
          <a:p>
            <a:pPr lvl="1"/>
            <a:r>
              <a:rPr lang="en-GB" sz="2000"/>
              <a:t>Weight tuning worked best if done both during training and decoding</a:t>
            </a:r>
          </a:p>
          <a:p>
            <a:pPr lvl="2"/>
            <a:r>
              <a:rPr lang="en-GB" sz="1800"/>
              <a:t>Computationally expensive: must train and cross-validate many different systems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493125" cy="371475"/>
          </a:xfrm>
        </p:spPr>
        <p:txBody>
          <a:bodyPr/>
          <a:lstStyle/>
          <a:p>
            <a:pPr defTabSz="914400"/>
            <a:r>
              <a:rPr lang="en-US"/>
              <a:t>Hybrid models: adding PLPs</a:t>
            </a:r>
          </a:p>
        </p:txBody>
      </p:sp>
      <p:sp>
        <p:nvSpPr>
          <p:cNvPr id="970755" name="Oval 3"/>
          <p:cNvSpPr>
            <a:spLocks noChangeAspect="1" noChangeArrowheads="1"/>
          </p:cNvSpPr>
          <p:nvPr/>
        </p:nvSpPr>
        <p:spPr bwMode="auto">
          <a:xfrm>
            <a:off x="6035675" y="18907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56" name="Line 4"/>
          <p:cNvSpPr>
            <a:spLocks noChangeShapeType="1"/>
          </p:cNvSpPr>
          <p:nvPr/>
        </p:nvSpPr>
        <p:spPr bwMode="auto">
          <a:xfrm flipH="1">
            <a:off x="5213350" y="2174875"/>
            <a:ext cx="860425" cy="777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57" name="Text Box 5"/>
          <p:cNvSpPr txBox="1">
            <a:spLocks noChangeArrowheads="1"/>
          </p:cNvSpPr>
          <p:nvPr/>
        </p:nvSpPr>
        <p:spPr bwMode="auto">
          <a:xfrm>
            <a:off x="6553200" y="1973263"/>
            <a:ext cx="12954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70758" name="Rectangle 6"/>
          <p:cNvSpPr>
            <a:spLocks noChangeArrowheads="1"/>
          </p:cNvSpPr>
          <p:nvPr/>
        </p:nvSpPr>
        <p:spPr bwMode="auto">
          <a:xfrm>
            <a:off x="641350" y="1038225"/>
            <a:ext cx="665162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1800" b="0" i="0">
                <a:solidFill>
                  <a:schemeClr val="folHlink"/>
                </a:solidFill>
              </a:rPr>
              <a:t>p(dg1 | phoneState) = Non-deterministic CPT (learned)</a:t>
            </a:r>
          </a:p>
        </p:txBody>
      </p:sp>
      <p:sp>
        <p:nvSpPr>
          <p:cNvPr id="970759" name="Line 7"/>
          <p:cNvSpPr>
            <a:spLocks noChangeShapeType="1"/>
          </p:cNvSpPr>
          <p:nvPr/>
        </p:nvSpPr>
        <p:spPr bwMode="auto">
          <a:xfrm flipH="1">
            <a:off x="5746750" y="2235200"/>
            <a:ext cx="425450" cy="704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60" name="Line 8"/>
          <p:cNvSpPr>
            <a:spLocks noChangeShapeType="1"/>
          </p:cNvSpPr>
          <p:nvPr/>
        </p:nvSpPr>
        <p:spPr bwMode="auto">
          <a:xfrm>
            <a:off x="6289675" y="2219325"/>
            <a:ext cx="415925" cy="752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61" name="Oval 9"/>
          <p:cNvSpPr>
            <a:spLocks noChangeAspect="1" noChangeArrowheads="1"/>
          </p:cNvSpPr>
          <p:nvPr/>
        </p:nvSpPr>
        <p:spPr bwMode="auto">
          <a:xfrm>
            <a:off x="4953000" y="29575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62" name="Oval 10"/>
          <p:cNvSpPr>
            <a:spLocks noChangeAspect="1" noChangeArrowheads="1"/>
          </p:cNvSpPr>
          <p:nvPr/>
        </p:nvSpPr>
        <p:spPr bwMode="auto">
          <a:xfrm>
            <a:off x="5522913" y="2957513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63" name="Oval 11"/>
          <p:cNvSpPr>
            <a:spLocks noChangeAspect="1" noChangeArrowheads="1"/>
          </p:cNvSpPr>
          <p:nvPr/>
        </p:nvSpPr>
        <p:spPr bwMode="auto">
          <a:xfrm>
            <a:off x="6629400" y="29718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64" name="Text Box 12"/>
          <p:cNvSpPr txBox="1">
            <a:spLocks noChangeArrowheads="1"/>
          </p:cNvSpPr>
          <p:nvPr/>
        </p:nvSpPr>
        <p:spPr bwMode="auto">
          <a:xfrm>
            <a:off x="4410075" y="3187700"/>
            <a:ext cx="6858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dg1</a:t>
            </a:r>
          </a:p>
        </p:txBody>
      </p:sp>
      <p:sp>
        <p:nvSpPr>
          <p:cNvPr id="970765" name="Text Box 13"/>
          <p:cNvSpPr txBox="1">
            <a:spLocks noChangeArrowheads="1"/>
          </p:cNvSpPr>
          <p:nvPr/>
        </p:nvSpPr>
        <p:spPr bwMode="auto">
          <a:xfrm>
            <a:off x="5740400" y="3190875"/>
            <a:ext cx="533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70766" name="Text Box 14"/>
          <p:cNvSpPr txBox="1">
            <a:spLocks noChangeArrowheads="1"/>
          </p:cNvSpPr>
          <p:nvPr/>
        </p:nvSpPr>
        <p:spPr bwMode="auto">
          <a:xfrm>
            <a:off x="6816725" y="3209925"/>
            <a:ext cx="4572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rd</a:t>
            </a:r>
          </a:p>
        </p:txBody>
      </p:sp>
      <p:sp>
        <p:nvSpPr>
          <p:cNvPr id="970767" name="Oval 15" descr="Dark upward diagonal"/>
          <p:cNvSpPr>
            <a:spLocks noChangeAspect="1" noChangeArrowheads="1"/>
          </p:cNvSpPr>
          <p:nvPr/>
        </p:nvSpPr>
        <p:spPr bwMode="auto">
          <a:xfrm>
            <a:off x="4948238" y="3756025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68" name="Line 16"/>
          <p:cNvSpPr>
            <a:spLocks noChangeShapeType="1"/>
          </p:cNvSpPr>
          <p:nvPr/>
        </p:nvSpPr>
        <p:spPr bwMode="auto">
          <a:xfrm>
            <a:off x="5126038" y="331628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69" name="Oval 17" descr="Dark upward diagonal"/>
          <p:cNvSpPr>
            <a:spLocks noChangeAspect="1" noChangeArrowheads="1"/>
          </p:cNvSpPr>
          <p:nvPr/>
        </p:nvSpPr>
        <p:spPr bwMode="auto">
          <a:xfrm>
            <a:off x="5519738" y="37592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70" name="Line 18"/>
          <p:cNvSpPr>
            <a:spLocks noChangeShapeType="1"/>
          </p:cNvSpPr>
          <p:nvPr/>
        </p:nvSpPr>
        <p:spPr bwMode="auto">
          <a:xfrm>
            <a:off x="5700713" y="330993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71" name="Oval 19" descr="Dark upward diagonal"/>
          <p:cNvSpPr>
            <a:spLocks noChangeAspect="1" noChangeArrowheads="1"/>
          </p:cNvSpPr>
          <p:nvPr/>
        </p:nvSpPr>
        <p:spPr bwMode="auto">
          <a:xfrm>
            <a:off x="6642100" y="3752850"/>
            <a:ext cx="344488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72" name="Line 20"/>
          <p:cNvSpPr>
            <a:spLocks noChangeShapeType="1"/>
          </p:cNvSpPr>
          <p:nvPr/>
        </p:nvSpPr>
        <p:spPr bwMode="auto">
          <a:xfrm>
            <a:off x="6805613" y="3314700"/>
            <a:ext cx="0" cy="422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73" name="Rectangle 21"/>
          <p:cNvSpPr>
            <a:spLocks noChangeArrowheads="1"/>
          </p:cNvSpPr>
          <p:nvPr/>
        </p:nvSpPr>
        <p:spPr bwMode="auto">
          <a:xfrm>
            <a:off x="885825" y="5146675"/>
            <a:ext cx="73787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1800" b="0" i="0">
                <a:solidFill>
                  <a:schemeClr val="folHlink"/>
                </a:solidFill>
              </a:rPr>
              <a:t>MLP likelihoods (implemented via virtual evidence in GMTK)</a:t>
            </a:r>
          </a:p>
        </p:txBody>
      </p:sp>
      <p:sp>
        <p:nvSpPr>
          <p:cNvPr id="970774" name="Text Box 22"/>
          <p:cNvSpPr txBox="1">
            <a:spLocks noChangeArrowheads="1"/>
          </p:cNvSpPr>
          <p:nvPr/>
        </p:nvSpPr>
        <p:spPr bwMode="auto">
          <a:xfrm>
            <a:off x="5783263" y="2935288"/>
            <a:ext cx="9144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sp>
        <p:nvSpPr>
          <p:cNvPr id="970775" name="Line 23"/>
          <p:cNvSpPr>
            <a:spLocks noChangeShapeType="1"/>
          </p:cNvSpPr>
          <p:nvPr/>
        </p:nvSpPr>
        <p:spPr bwMode="auto">
          <a:xfrm flipV="1">
            <a:off x="2035175" y="3617913"/>
            <a:ext cx="2851150" cy="1446212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76" name="Line 24"/>
          <p:cNvSpPr>
            <a:spLocks noChangeShapeType="1"/>
          </p:cNvSpPr>
          <p:nvPr/>
        </p:nvSpPr>
        <p:spPr bwMode="auto">
          <a:xfrm>
            <a:off x="2044700" y="1376363"/>
            <a:ext cx="3373438" cy="120015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77" name="Text Box 25"/>
          <p:cNvSpPr txBox="1">
            <a:spLocks noChangeArrowheads="1"/>
          </p:cNvSpPr>
          <p:nvPr/>
        </p:nvSpPr>
        <p:spPr bwMode="auto">
          <a:xfrm>
            <a:off x="7499350" y="4246563"/>
            <a:ext cx="1103313" cy="57150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solidFill>
                  <a:schemeClr val="folHlink"/>
                </a:solidFill>
                <a:latin typeface="Helvetica" pitchFamily="34" charset="0"/>
              </a:rPr>
              <a:t>dummy variable</a:t>
            </a:r>
          </a:p>
        </p:txBody>
      </p:sp>
      <p:sp>
        <p:nvSpPr>
          <p:cNvPr id="970778" name="Line 26"/>
          <p:cNvSpPr>
            <a:spLocks noChangeShapeType="1"/>
          </p:cNvSpPr>
          <p:nvPr/>
        </p:nvSpPr>
        <p:spPr bwMode="auto">
          <a:xfrm flipH="1" flipV="1">
            <a:off x="7029450" y="4090988"/>
            <a:ext cx="423863" cy="352425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79" name="Line 27"/>
          <p:cNvSpPr>
            <a:spLocks noChangeShapeType="1"/>
          </p:cNvSpPr>
          <p:nvPr/>
        </p:nvSpPr>
        <p:spPr bwMode="auto">
          <a:xfrm>
            <a:off x="6361113" y="2138363"/>
            <a:ext cx="1144587" cy="8334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0780" name="Text Box 28"/>
          <p:cNvSpPr txBox="1">
            <a:spLocks noChangeArrowheads="1"/>
          </p:cNvSpPr>
          <p:nvPr/>
        </p:nvSpPr>
        <p:spPr bwMode="auto">
          <a:xfrm>
            <a:off x="7783513" y="2995613"/>
            <a:ext cx="752475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PLPs</a:t>
            </a:r>
          </a:p>
        </p:txBody>
      </p:sp>
      <p:sp>
        <p:nvSpPr>
          <p:cNvPr id="970781" name="Rectangle 29"/>
          <p:cNvSpPr>
            <a:spLocks noChangeArrowheads="1"/>
          </p:cNvSpPr>
          <p:nvPr/>
        </p:nvSpPr>
        <p:spPr bwMode="auto">
          <a:xfrm>
            <a:off x="7434263" y="3030538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82" name="Rectangle 30"/>
          <p:cNvSpPr>
            <a:spLocks noChangeArrowheads="1"/>
          </p:cNvSpPr>
          <p:nvPr/>
        </p:nvSpPr>
        <p:spPr bwMode="auto">
          <a:xfrm>
            <a:off x="7434263" y="3259138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0783" name="Rectangle 31"/>
          <p:cNvSpPr>
            <a:spLocks noChangeArrowheads="1"/>
          </p:cNvSpPr>
          <p:nvPr/>
        </p:nvSpPr>
        <p:spPr bwMode="auto">
          <a:xfrm>
            <a:off x="7434263" y="3487738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7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7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7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7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0779" grpId="0" animBg="1"/>
      <p:bldP spid="970780" grpId="0"/>
      <p:bldP spid="970781" grpId="0" animBg="1"/>
      <p:bldP spid="970782" grpId="0" animBg="1"/>
      <p:bldP spid="970783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weighting virtual evidence vs PLP</a:t>
            </a:r>
          </a:p>
        </p:txBody>
      </p:sp>
      <p:graphicFrame>
        <p:nvGraphicFramePr>
          <p:cNvPr id="971779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1384300" y="1219200"/>
          <a:ext cx="5945188" cy="4776788"/>
        </p:xfrm>
        <a:graphic>
          <a:graphicData uri="http://schemas.openxmlformats.org/presentationml/2006/ole">
            <p:oleObj spid="_x0000_s971779" name="Chart" r:id="rId3" imgW="4886325" imgH="3924198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models: experiments – basic model + PLP</a:t>
            </a:r>
          </a:p>
        </p:txBody>
      </p:sp>
      <p:sp>
        <p:nvSpPr>
          <p:cNvPr id="972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3375" y="877888"/>
            <a:ext cx="3851275" cy="4387850"/>
          </a:xfrm>
        </p:spPr>
        <p:txBody>
          <a:bodyPr/>
          <a:lstStyle/>
          <a:p>
            <a:r>
              <a:rPr lang="en-GB" sz="2000"/>
              <a:t>Basic model is augmented with PLP observations</a:t>
            </a:r>
          </a:p>
          <a:p>
            <a:pPr lvl="1"/>
            <a:r>
              <a:rPr lang="en-GB" sz="2000"/>
              <a:t>Generated from mixtures of Gaussians, initialised from a conventional monphone model</a:t>
            </a:r>
          </a:p>
          <a:p>
            <a:pPr lvl="1"/>
            <a:endParaRPr lang="en-GB" sz="2000"/>
          </a:p>
          <a:p>
            <a:r>
              <a:rPr lang="en-GB" sz="2000"/>
              <a:t>A big improvement over hybrid-only model</a:t>
            </a:r>
          </a:p>
          <a:p>
            <a:endParaRPr lang="en-GB" sz="2000"/>
          </a:p>
          <a:p>
            <a:r>
              <a:rPr lang="en-GB" sz="2000"/>
              <a:t>A small improvement over the PLP-only monophone model</a:t>
            </a:r>
          </a:p>
        </p:txBody>
      </p:sp>
      <p:sp>
        <p:nvSpPr>
          <p:cNvPr id="972804" name="Oval 4"/>
          <p:cNvSpPr>
            <a:spLocks noChangeAspect="1" noChangeArrowheads="1"/>
          </p:cNvSpPr>
          <p:nvPr/>
        </p:nvSpPr>
        <p:spPr bwMode="auto">
          <a:xfrm>
            <a:off x="6543675" y="11160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05" name="Line 5"/>
          <p:cNvSpPr>
            <a:spLocks noChangeShapeType="1"/>
          </p:cNvSpPr>
          <p:nvPr/>
        </p:nvSpPr>
        <p:spPr bwMode="auto">
          <a:xfrm flipH="1">
            <a:off x="5721350" y="1400175"/>
            <a:ext cx="860425" cy="777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06" name="Text Box 6"/>
          <p:cNvSpPr txBox="1">
            <a:spLocks noChangeArrowheads="1"/>
          </p:cNvSpPr>
          <p:nvPr/>
        </p:nvSpPr>
        <p:spPr bwMode="auto">
          <a:xfrm>
            <a:off x="7073900" y="1198563"/>
            <a:ext cx="12954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72807" name="Line 7"/>
          <p:cNvSpPr>
            <a:spLocks noChangeShapeType="1"/>
          </p:cNvSpPr>
          <p:nvPr/>
        </p:nvSpPr>
        <p:spPr bwMode="auto">
          <a:xfrm flipH="1">
            <a:off x="6254750" y="1460500"/>
            <a:ext cx="425450" cy="704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08" name="Line 8"/>
          <p:cNvSpPr>
            <a:spLocks noChangeShapeType="1"/>
          </p:cNvSpPr>
          <p:nvPr/>
        </p:nvSpPr>
        <p:spPr bwMode="auto">
          <a:xfrm>
            <a:off x="6797675" y="1444625"/>
            <a:ext cx="415925" cy="752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09" name="Oval 9"/>
          <p:cNvSpPr>
            <a:spLocks noChangeAspect="1" noChangeArrowheads="1"/>
          </p:cNvSpPr>
          <p:nvPr/>
        </p:nvSpPr>
        <p:spPr bwMode="auto">
          <a:xfrm>
            <a:off x="5461000" y="21828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10" name="Oval 10"/>
          <p:cNvSpPr>
            <a:spLocks noChangeAspect="1" noChangeArrowheads="1"/>
          </p:cNvSpPr>
          <p:nvPr/>
        </p:nvSpPr>
        <p:spPr bwMode="auto">
          <a:xfrm>
            <a:off x="6030913" y="2182813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11" name="Oval 11"/>
          <p:cNvSpPr>
            <a:spLocks noChangeAspect="1" noChangeArrowheads="1"/>
          </p:cNvSpPr>
          <p:nvPr/>
        </p:nvSpPr>
        <p:spPr bwMode="auto">
          <a:xfrm>
            <a:off x="7137400" y="21971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12" name="Text Box 12"/>
          <p:cNvSpPr txBox="1">
            <a:spLocks noChangeArrowheads="1"/>
          </p:cNvSpPr>
          <p:nvPr/>
        </p:nvSpPr>
        <p:spPr bwMode="auto">
          <a:xfrm>
            <a:off x="4918075" y="2413000"/>
            <a:ext cx="6858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dg1</a:t>
            </a:r>
          </a:p>
        </p:txBody>
      </p:sp>
      <p:sp>
        <p:nvSpPr>
          <p:cNvPr id="972813" name="Text Box 13"/>
          <p:cNvSpPr txBox="1">
            <a:spLocks noChangeArrowheads="1"/>
          </p:cNvSpPr>
          <p:nvPr/>
        </p:nvSpPr>
        <p:spPr bwMode="auto">
          <a:xfrm>
            <a:off x="6248400" y="2416175"/>
            <a:ext cx="533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72814" name="Text Box 14"/>
          <p:cNvSpPr txBox="1">
            <a:spLocks noChangeArrowheads="1"/>
          </p:cNvSpPr>
          <p:nvPr/>
        </p:nvSpPr>
        <p:spPr bwMode="auto">
          <a:xfrm>
            <a:off x="7324725" y="2435225"/>
            <a:ext cx="4572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rd</a:t>
            </a:r>
          </a:p>
        </p:txBody>
      </p:sp>
      <p:sp>
        <p:nvSpPr>
          <p:cNvPr id="972815" name="Oval 15" descr="Dark upward diagonal"/>
          <p:cNvSpPr>
            <a:spLocks noChangeAspect="1" noChangeArrowheads="1"/>
          </p:cNvSpPr>
          <p:nvPr/>
        </p:nvSpPr>
        <p:spPr bwMode="auto">
          <a:xfrm>
            <a:off x="5456238" y="2981325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16" name="Line 16"/>
          <p:cNvSpPr>
            <a:spLocks noChangeShapeType="1"/>
          </p:cNvSpPr>
          <p:nvPr/>
        </p:nvSpPr>
        <p:spPr bwMode="auto">
          <a:xfrm>
            <a:off x="5634038" y="254158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17" name="Oval 17" descr="Dark upward diagonal"/>
          <p:cNvSpPr>
            <a:spLocks noChangeAspect="1" noChangeArrowheads="1"/>
          </p:cNvSpPr>
          <p:nvPr/>
        </p:nvSpPr>
        <p:spPr bwMode="auto">
          <a:xfrm>
            <a:off x="6027738" y="29845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18" name="Line 18"/>
          <p:cNvSpPr>
            <a:spLocks noChangeShapeType="1"/>
          </p:cNvSpPr>
          <p:nvPr/>
        </p:nvSpPr>
        <p:spPr bwMode="auto">
          <a:xfrm>
            <a:off x="6208713" y="253523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19" name="Oval 19" descr="Dark upward diagonal"/>
          <p:cNvSpPr>
            <a:spLocks noChangeAspect="1" noChangeArrowheads="1"/>
          </p:cNvSpPr>
          <p:nvPr/>
        </p:nvSpPr>
        <p:spPr bwMode="auto">
          <a:xfrm>
            <a:off x="7150100" y="2978150"/>
            <a:ext cx="344488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20" name="Line 20"/>
          <p:cNvSpPr>
            <a:spLocks noChangeShapeType="1"/>
          </p:cNvSpPr>
          <p:nvPr/>
        </p:nvSpPr>
        <p:spPr bwMode="auto">
          <a:xfrm>
            <a:off x="7313613" y="2540000"/>
            <a:ext cx="0" cy="422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21" name="Text Box 21"/>
          <p:cNvSpPr txBox="1">
            <a:spLocks noChangeArrowheads="1"/>
          </p:cNvSpPr>
          <p:nvPr/>
        </p:nvSpPr>
        <p:spPr bwMode="auto">
          <a:xfrm>
            <a:off x="6291263" y="2160588"/>
            <a:ext cx="9144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graphicFrame>
        <p:nvGraphicFramePr>
          <p:cNvPr id="972822" name="Group 22"/>
          <p:cNvGraphicFramePr>
            <a:graphicFrameLocks noGrp="1"/>
          </p:cNvGraphicFramePr>
          <p:nvPr>
            <p:ph idx="4294967295"/>
          </p:nvPr>
        </p:nvGraphicFramePr>
        <p:xfrm>
          <a:off x="4522788" y="3692525"/>
          <a:ext cx="4233862" cy="2628900"/>
        </p:xfrm>
        <a:graphic>
          <a:graphicData uri="http://schemas.openxmlformats.org/drawingml/2006/table">
            <a:tbl>
              <a:tblPr/>
              <a:tblGrid>
                <a:gridCol w="1411287"/>
                <a:gridCol w="1411288"/>
                <a:gridCol w="1411287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Small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Hybrid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26.0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30.1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only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16.9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Hybrid + PLP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2844" name="Line 44"/>
          <p:cNvSpPr>
            <a:spLocks noChangeShapeType="1"/>
          </p:cNvSpPr>
          <p:nvPr/>
        </p:nvSpPr>
        <p:spPr bwMode="auto">
          <a:xfrm>
            <a:off x="6856413" y="1389063"/>
            <a:ext cx="1144587" cy="8334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2845" name="Text Box 45"/>
          <p:cNvSpPr txBox="1">
            <a:spLocks noChangeArrowheads="1"/>
          </p:cNvSpPr>
          <p:nvPr/>
        </p:nvSpPr>
        <p:spPr bwMode="auto">
          <a:xfrm>
            <a:off x="7816850" y="2995613"/>
            <a:ext cx="752475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PLPs</a:t>
            </a:r>
          </a:p>
        </p:txBody>
      </p:sp>
      <p:sp>
        <p:nvSpPr>
          <p:cNvPr id="972846" name="Rectangle 46"/>
          <p:cNvSpPr>
            <a:spLocks noChangeArrowheads="1"/>
          </p:cNvSpPr>
          <p:nvPr/>
        </p:nvSpPr>
        <p:spPr bwMode="auto">
          <a:xfrm>
            <a:off x="7929563" y="2281238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47" name="Rectangle 47"/>
          <p:cNvSpPr>
            <a:spLocks noChangeArrowheads="1"/>
          </p:cNvSpPr>
          <p:nvPr/>
        </p:nvSpPr>
        <p:spPr bwMode="auto">
          <a:xfrm>
            <a:off x="7929563" y="2509838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2848" name="Rectangle 48"/>
          <p:cNvSpPr>
            <a:spLocks noChangeArrowheads="1"/>
          </p:cNvSpPr>
          <p:nvPr/>
        </p:nvSpPr>
        <p:spPr bwMode="auto">
          <a:xfrm>
            <a:off x="7929563" y="2738438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experiments: conclusions</a:t>
            </a:r>
          </a:p>
        </p:txBody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5343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/>
              <a:t>Hybrid models perform reasonably well, but not yet as well as conventional models</a:t>
            </a:r>
          </a:p>
          <a:p>
            <a:pPr lvl="1">
              <a:lnSpc>
                <a:spcPct val="80000"/>
              </a:lnSpc>
            </a:pPr>
            <a:r>
              <a:rPr lang="en-GB" sz="2000"/>
              <a:t>But they have fewer parameters to be trained</a:t>
            </a:r>
          </a:p>
          <a:p>
            <a:pPr lvl="1">
              <a:lnSpc>
                <a:spcPct val="80000"/>
              </a:lnSpc>
            </a:pPr>
            <a:r>
              <a:rPr lang="en-GB" sz="2000"/>
              <a:t>So may be a viable approach for small databases:</a:t>
            </a:r>
          </a:p>
          <a:p>
            <a:pPr lvl="2">
              <a:lnSpc>
                <a:spcPct val="80000"/>
              </a:lnSpc>
            </a:pPr>
            <a:r>
              <a:rPr lang="en-GB" sz="2000"/>
              <a:t>Train MLPs on large database (e.g. Fisher)</a:t>
            </a:r>
          </a:p>
          <a:p>
            <a:pPr lvl="2">
              <a:lnSpc>
                <a:spcPct val="80000"/>
              </a:lnSpc>
            </a:pPr>
            <a:r>
              <a:rPr lang="en-GB" sz="2000"/>
              <a:t>Train hybrid model on small database</a:t>
            </a:r>
          </a:p>
          <a:p>
            <a:pPr lvl="2">
              <a:lnSpc>
                <a:spcPct val="80000"/>
              </a:lnSpc>
            </a:pPr>
            <a:r>
              <a:rPr lang="en-GB" sz="2000"/>
              <a:t>Cross-language??</a:t>
            </a:r>
          </a:p>
          <a:p>
            <a:pPr lvl="2">
              <a:lnSpc>
                <a:spcPct val="80000"/>
              </a:lnSpc>
            </a:pPr>
            <a:endParaRPr lang="en-GB" sz="2000"/>
          </a:p>
          <a:p>
            <a:pPr>
              <a:lnSpc>
                <a:spcPct val="80000"/>
              </a:lnSpc>
            </a:pPr>
            <a:r>
              <a:rPr lang="en-GB"/>
              <a:t>Embedded training gives good improvements for the “pure” hybrid model</a:t>
            </a:r>
          </a:p>
          <a:p>
            <a:pPr>
              <a:lnSpc>
                <a:spcPct val="80000"/>
              </a:lnSpc>
            </a:pPr>
            <a:endParaRPr lang="en-GB"/>
          </a:p>
          <a:p>
            <a:pPr>
              <a:lnSpc>
                <a:spcPct val="80000"/>
              </a:lnSpc>
            </a:pPr>
            <a:r>
              <a:rPr lang="en-GB"/>
              <a:t>Hybrid models augmented with PLPs perform better than baseline PLP-only models</a:t>
            </a:r>
          </a:p>
          <a:p>
            <a:pPr lvl="1">
              <a:lnSpc>
                <a:spcPct val="80000"/>
              </a:lnSpc>
            </a:pPr>
            <a:r>
              <a:rPr lang="en-GB" sz="2000"/>
              <a:t>But improvement is only small</a:t>
            </a:r>
          </a:p>
          <a:p>
            <a:pPr lvl="1">
              <a:lnSpc>
                <a:spcPct val="80000"/>
              </a:lnSpc>
            </a:pPr>
            <a:endParaRPr lang="en-GB" sz="2000"/>
          </a:p>
          <a:p>
            <a:pPr>
              <a:lnSpc>
                <a:spcPct val="80000"/>
              </a:lnSpc>
            </a:pPr>
            <a:r>
              <a:rPr lang="en-GB"/>
              <a:t>The best way to use the MLPs trained on Fisher might be to construct tandem observation vectors…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695325"/>
          </a:xfrm>
        </p:spPr>
        <p:txBody>
          <a:bodyPr/>
          <a:lstStyle/>
          <a:p>
            <a:r>
              <a:rPr lang="en-GB"/>
              <a:t>Using MLPs to transfer knowledge from larger databases</a:t>
            </a:r>
          </a:p>
        </p:txBody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3748088"/>
          </a:xfrm>
        </p:spPr>
        <p:txBody>
          <a:bodyPr/>
          <a:lstStyle/>
          <a:p>
            <a:r>
              <a:rPr lang="en-GB"/>
              <a:t>Scenario</a:t>
            </a:r>
          </a:p>
          <a:p>
            <a:pPr lvl="1"/>
            <a:r>
              <a:rPr lang="en-GB" sz="2000"/>
              <a:t>we need to build a system for a domain/accent/language for which we have only a small amount of data</a:t>
            </a:r>
          </a:p>
          <a:p>
            <a:pPr lvl="1"/>
            <a:r>
              <a:rPr lang="en-GB" sz="2000"/>
              <a:t>We have lots of data from other domains/accents/languages</a:t>
            </a:r>
          </a:p>
          <a:p>
            <a:pPr lvl="1"/>
            <a:endParaRPr lang="en-GB" sz="2000"/>
          </a:p>
          <a:p>
            <a:r>
              <a:rPr lang="en-GB"/>
              <a:t>Method</a:t>
            </a:r>
          </a:p>
          <a:p>
            <a:pPr lvl="1"/>
            <a:r>
              <a:rPr lang="en-GB" sz="2000"/>
              <a:t>Train MLP on large database</a:t>
            </a:r>
          </a:p>
          <a:p>
            <a:pPr lvl="1"/>
            <a:r>
              <a:rPr lang="en-GB" sz="2000"/>
              <a:t>Use it in either a hybrid or a tandem system in target domain</a:t>
            </a:r>
          </a:p>
          <a:p>
            <a:pPr lvl="1">
              <a:buFont typeface="Wingdings" pitchFamily="2" charset="2"/>
              <a:buNone/>
            </a:pPr>
            <a:endParaRPr lang="en-GB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695325"/>
          </a:xfrm>
        </p:spPr>
        <p:txBody>
          <a:bodyPr/>
          <a:lstStyle/>
          <a:p>
            <a:r>
              <a:rPr lang="en-GB"/>
              <a:t>Using MLPs to transfer knowledge from larger databases</a:t>
            </a: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1914525"/>
          </a:xfrm>
        </p:spPr>
        <p:txBody>
          <a:bodyPr/>
          <a:lstStyle/>
          <a:p>
            <a:r>
              <a:rPr lang="en-GB"/>
              <a:t>Articulatory features</a:t>
            </a:r>
          </a:p>
          <a:p>
            <a:pPr lvl="1"/>
            <a:r>
              <a:rPr lang="en-GB" sz="2000"/>
              <a:t>It is plausible that training MLPs to be AF classifiers could be more accent/language independent than phones</a:t>
            </a:r>
          </a:p>
          <a:p>
            <a:pPr lvl="1"/>
            <a:r>
              <a:rPr lang="en-GB" sz="2000"/>
              <a:t>Tandem results coming up shortly will show that, across very similar domains (Fished &amp; SVB), AF nets perform as well or better than phone nets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6096000" cy="371475"/>
          </a:xfrm>
        </p:spPr>
        <p:txBody>
          <a:bodyPr/>
          <a:lstStyle/>
          <a:p>
            <a:pPr defTabSz="914400"/>
            <a:r>
              <a:rPr lang="en-US"/>
              <a:t>Dynamic Bayesian networks (DBNs)</a:t>
            </a:r>
          </a:p>
        </p:txBody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1850"/>
            <a:ext cx="8763000" cy="1238250"/>
          </a:xfrm>
        </p:spPr>
        <p:txBody>
          <a:bodyPr/>
          <a:lstStyle/>
          <a:p>
            <a:pPr marL="285750" indent="-285750" defTabSz="914400"/>
            <a:r>
              <a:rPr lang="en-US" sz="1800"/>
              <a:t>BNs consisting of a structure that repeats an indefinite (i.e. dynamic) number of times</a:t>
            </a:r>
          </a:p>
          <a:p>
            <a:pPr marL="674688" lvl="1" indent="-274638" defTabSz="914400"/>
            <a:r>
              <a:rPr lang="en-US">
                <a:sym typeface="Wingdings" pitchFamily="2" charset="2"/>
              </a:rPr>
              <a:t>Useful for modeling time series (e.g. speech!)</a:t>
            </a:r>
            <a:endParaRPr lang="en-US">
              <a:sym typeface="Symbol" pitchFamily="18" charset="2"/>
            </a:endParaRPr>
          </a:p>
          <a:p>
            <a:pPr marL="674688" lvl="1" indent="-274638" defTabSz="914400"/>
            <a:endParaRPr lang="en-US">
              <a:sym typeface="Symbol" pitchFamily="18" charset="2"/>
            </a:endParaRPr>
          </a:p>
        </p:txBody>
      </p:sp>
      <p:sp>
        <p:nvSpPr>
          <p:cNvPr id="715780" name="Rectangle 4"/>
          <p:cNvSpPr>
            <a:spLocks noChangeArrowheads="1"/>
          </p:cNvSpPr>
          <p:nvPr/>
        </p:nvSpPr>
        <p:spPr bwMode="auto">
          <a:xfrm>
            <a:off x="3267075" y="2667000"/>
            <a:ext cx="2514600" cy="2667000"/>
          </a:xfrm>
          <a:prstGeom prst="rect">
            <a:avLst/>
          </a:prstGeom>
          <a:solidFill>
            <a:srgbClr val="CCCCFF">
              <a:alpha val="50000"/>
            </a:srgbClr>
          </a:solidFill>
          <a:ln w="38100">
            <a:solidFill>
              <a:srgbClr val="666699"/>
            </a:solidFill>
            <a:prstDash val="dash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grpSp>
        <p:nvGrpSpPr>
          <p:cNvPr id="715781" name="Group 5"/>
          <p:cNvGrpSpPr>
            <a:grpSpLocks/>
          </p:cNvGrpSpPr>
          <p:nvPr/>
        </p:nvGrpSpPr>
        <p:grpSpPr bwMode="auto">
          <a:xfrm>
            <a:off x="381000" y="2209800"/>
            <a:ext cx="7839075" cy="2544763"/>
            <a:chOff x="342" y="1536"/>
            <a:chExt cx="4938" cy="1603"/>
          </a:xfrm>
        </p:grpSpPr>
        <p:sp>
          <p:nvSpPr>
            <p:cNvPr id="715782" name="Oval 6"/>
            <p:cNvSpPr>
              <a:spLocks noChangeAspect="1" noChangeArrowheads="1"/>
            </p:cNvSpPr>
            <p:nvPr/>
          </p:nvSpPr>
          <p:spPr bwMode="auto">
            <a:xfrm>
              <a:off x="2869" y="2826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5783" name="Text Box 7"/>
            <p:cNvSpPr txBox="1">
              <a:spLocks noChangeAspect="1" noChangeArrowheads="1"/>
            </p:cNvSpPr>
            <p:nvPr/>
          </p:nvSpPr>
          <p:spPr bwMode="auto">
            <a:xfrm>
              <a:off x="2846" y="2901"/>
              <a:ext cx="338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i="0"/>
                <a:t>   D</a:t>
              </a:r>
              <a:endParaRPr lang="en-US" sz="1600" baseline="-25000"/>
            </a:p>
          </p:txBody>
        </p:sp>
        <p:sp>
          <p:nvSpPr>
            <p:cNvPr id="715784" name="Line 8"/>
            <p:cNvSpPr>
              <a:spLocks noChangeAspect="1" noChangeShapeType="1"/>
            </p:cNvSpPr>
            <p:nvPr/>
          </p:nvSpPr>
          <p:spPr bwMode="auto">
            <a:xfrm>
              <a:off x="3024" y="2425"/>
              <a:ext cx="0" cy="40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785" name="Line 9"/>
            <p:cNvSpPr>
              <a:spLocks noChangeAspect="1" noChangeShapeType="1"/>
            </p:cNvSpPr>
            <p:nvPr/>
          </p:nvSpPr>
          <p:spPr bwMode="auto">
            <a:xfrm>
              <a:off x="2659" y="2270"/>
              <a:ext cx="2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786" name="Line 10"/>
            <p:cNvSpPr>
              <a:spLocks noChangeShapeType="1"/>
            </p:cNvSpPr>
            <p:nvPr/>
          </p:nvSpPr>
          <p:spPr bwMode="auto">
            <a:xfrm>
              <a:off x="3139" y="2352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787" name="Line 11"/>
            <p:cNvSpPr>
              <a:spLocks noChangeShapeType="1"/>
            </p:cNvSpPr>
            <p:nvPr/>
          </p:nvSpPr>
          <p:spPr bwMode="auto">
            <a:xfrm flipH="1">
              <a:off x="3139" y="2736"/>
              <a:ext cx="192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788" name="Oval 12"/>
            <p:cNvSpPr>
              <a:spLocks noChangeAspect="1" noChangeArrowheads="1"/>
            </p:cNvSpPr>
            <p:nvPr/>
          </p:nvSpPr>
          <p:spPr bwMode="auto">
            <a:xfrm>
              <a:off x="2342" y="2112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5789" name="Text Box 13"/>
            <p:cNvSpPr txBox="1">
              <a:spLocks noChangeAspect="1" noChangeArrowheads="1"/>
            </p:cNvSpPr>
            <p:nvPr/>
          </p:nvSpPr>
          <p:spPr bwMode="auto">
            <a:xfrm>
              <a:off x="2419" y="2179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i="0"/>
                <a:t>A</a:t>
              </a:r>
              <a:endParaRPr lang="en-US" sz="1600" baseline="-25000"/>
            </a:p>
          </p:txBody>
        </p:sp>
        <p:grpSp>
          <p:nvGrpSpPr>
            <p:cNvPr id="715790" name="Group 14"/>
            <p:cNvGrpSpPr>
              <a:grpSpLocks/>
            </p:cNvGrpSpPr>
            <p:nvPr/>
          </p:nvGrpSpPr>
          <p:grpSpPr bwMode="auto">
            <a:xfrm>
              <a:off x="3283" y="2471"/>
              <a:ext cx="317" cy="313"/>
              <a:chOff x="3312" y="1530"/>
              <a:chExt cx="317" cy="313"/>
            </a:xfrm>
          </p:grpSpPr>
          <p:sp>
            <p:nvSpPr>
              <p:cNvPr id="715791" name="Oval 15"/>
              <p:cNvSpPr>
                <a:spLocks noChangeAspect="1" noChangeArrowheads="1"/>
              </p:cNvSpPr>
              <p:nvPr/>
            </p:nvSpPr>
            <p:spPr bwMode="auto">
              <a:xfrm>
                <a:off x="3312" y="1530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792" name="Text Box 16"/>
              <p:cNvSpPr txBox="1">
                <a:spLocks noChangeAspect="1" noChangeArrowheads="1"/>
              </p:cNvSpPr>
              <p:nvPr/>
            </p:nvSpPr>
            <p:spPr bwMode="auto">
              <a:xfrm>
                <a:off x="3389" y="1597"/>
                <a:ext cx="24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C</a:t>
                </a:r>
                <a:endParaRPr lang="en-US" sz="1600" baseline="-25000"/>
              </a:p>
            </p:txBody>
          </p:sp>
        </p:grpSp>
        <p:sp>
          <p:nvSpPr>
            <p:cNvPr id="715793" name="Oval 17"/>
            <p:cNvSpPr>
              <a:spLocks noChangeAspect="1" noChangeArrowheads="1"/>
            </p:cNvSpPr>
            <p:nvPr/>
          </p:nvSpPr>
          <p:spPr bwMode="auto">
            <a:xfrm>
              <a:off x="2863" y="2115"/>
              <a:ext cx="313" cy="313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5794" name="Text Box 18"/>
            <p:cNvSpPr txBox="1">
              <a:spLocks noChangeAspect="1" noChangeArrowheads="1"/>
            </p:cNvSpPr>
            <p:nvPr/>
          </p:nvSpPr>
          <p:spPr bwMode="auto">
            <a:xfrm>
              <a:off x="2940" y="2182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i="0"/>
                <a:t>B</a:t>
              </a:r>
              <a:endParaRPr lang="en-US" sz="1600" baseline="-25000"/>
            </a:p>
          </p:txBody>
        </p:sp>
        <p:grpSp>
          <p:nvGrpSpPr>
            <p:cNvPr id="715795" name="Group 19"/>
            <p:cNvGrpSpPr>
              <a:grpSpLocks/>
            </p:cNvGrpSpPr>
            <p:nvPr/>
          </p:nvGrpSpPr>
          <p:grpSpPr bwMode="auto">
            <a:xfrm>
              <a:off x="4022" y="2112"/>
              <a:ext cx="1258" cy="1027"/>
              <a:chOff x="1795" y="2016"/>
              <a:chExt cx="1258" cy="1027"/>
            </a:xfrm>
          </p:grpSpPr>
          <p:sp>
            <p:nvSpPr>
              <p:cNvPr id="715796" name="Oval 20"/>
              <p:cNvSpPr>
                <a:spLocks noChangeAspect="1" noChangeArrowheads="1"/>
              </p:cNvSpPr>
              <p:nvPr/>
            </p:nvSpPr>
            <p:spPr bwMode="auto">
              <a:xfrm>
                <a:off x="2322" y="2730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797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2299" y="2805"/>
                <a:ext cx="338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   D</a:t>
                </a:r>
                <a:endParaRPr lang="en-US" sz="1600" baseline="-25000"/>
              </a:p>
            </p:txBody>
          </p:sp>
          <p:sp>
            <p:nvSpPr>
              <p:cNvPr id="715798" name="Line 22"/>
              <p:cNvSpPr>
                <a:spLocks noChangeAspect="1" noChangeShapeType="1"/>
              </p:cNvSpPr>
              <p:nvPr/>
            </p:nvSpPr>
            <p:spPr bwMode="auto">
              <a:xfrm>
                <a:off x="2477" y="2329"/>
                <a:ext cx="0" cy="40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799" name="Line 23"/>
              <p:cNvSpPr>
                <a:spLocks noChangeAspect="1" noChangeShapeType="1"/>
              </p:cNvSpPr>
              <p:nvPr/>
            </p:nvSpPr>
            <p:spPr bwMode="auto">
              <a:xfrm>
                <a:off x="2112" y="2174"/>
                <a:ext cx="2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00" name="Line 24"/>
              <p:cNvSpPr>
                <a:spLocks noChangeShapeType="1"/>
              </p:cNvSpPr>
              <p:nvPr/>
            </p:nvSpPr>
            <p:spPr bwMode="auto">
              <a:xfrm>
                <a:off x="2592" y="2256"/>
                <a:ext cx="192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01" name="Line 25"/>
              <p:cNvSpPr>
                <a:spLocks noChangeShapeType="1"/>
              </p:cNvSpPr>
              <p:nvPr/>
            </p:nvSpPr>
            <p:spPr bwMode="auto">
              <a:xfrm flipH="1">
                <a:off x="2592" y="2640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02" name="Oval 26"/>
              <p:cNvSpPr>
                <a:spLocks noChangeAspect="1" noChangeArrowheads="1"/>
              </p:cNvSpPr>
              <p:nvPr/>
            </p:nvSpPr>
            <p:spPr bwMode="auto">
              <a:xfrm>
                <a:off x="1795" y="2016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03" name="Text Box 27"/>
              <p:cNvSpPr txBox="1">
                <a:spLocks noChangeAspect="1" noChangeArrowheads="1"/>
              </p:cNvSpPr>
              <p:nvPr/>
            </p:nvSpPr>
            <p:spPr bwMode="auto">
              <a:xfrm>
                <a:off x="1872" y="2083"/>
                <a:ext cx="24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A</a:t>
                </a:r>
                <a:endParaRPr lang="en-US" sz="1600" baseline="-25000"/>
              </a:p>
            </p:txBody>
          </p:sp>
          <p:grpSp>
            <p:nvGrpSpPr>
              <p:cNvPr id="715804" name="Group 28"/>
              <p:cNvGrpSpPr>
                <a:grpSpLocks/>
              </p:cNvGrpSpPr>
              <p:nvPr/>
            </p:nvGrpSpPr>
            <p:grpSpPr bwMode="auto">
              <a:xfrm>
                <a:off x="2736" y="2375"/>
                <a:ext cx="317" cy="313"/>
                <a:chOff x="3312" y="1530"/>
                <a:chExt cx="317" cy="313"/>
              </a:xfrm>
            </p:grpSpPr>
            <p:sp>
              <p:nvSpPr>
                <p:cNvPr id="715805" name="Oval 2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0"/>
                  <a:ext cx="313" cy="313"/>
                </a:xfrm>
                <a:prstGeom prst="ellipse">
                  <a:avLst/>
                </a:prstGeom>
                <a:solidFill>
                  <a:srgbClr val="FFCC00">
                    <a:alpha val="50000"/>
                  </a:srgbClr>
                </a:solidFill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wrap="none"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15806" name="Text Box 3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389" y="1597"/>
                  <a:ext cx="240" cy="16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sz="1600" i="0"/>
                    <a:t>C</a:t>
                  </a:r>
                  <a:endParaRPr lang="en-US" sz="1600" baseline="-25000"/>
                </a:p>
              </p:txBody>
            </p:sp>
          </p:grpSp>
          <p:sp>
            <p:nvSpPr>
              <p:cNvPr id="715807" name="Oval 31"/>
              <p:cNvSpPr>
                <a:spLocks noChangeAspect="1" noChangeArrowheads="1"/>
              </p:cNvSpPr>
              <p:nvPr/>
            </p:nvSpPr>
            <p:spPr bwMode="auto">
              <a:xfrm>
                <a:off x="2316" y="2019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08" name="Text Box 32"/>
              <p:cNvSpPr txBox="1">
                <a:spLocks noChangeAspect="1" noChangeArrowheads="1"/>
              </p:cNvSpPr>
              <p:nvPr/>
            </p:nvSpPr>
            <p:spPr bwMode="auto">
              <a:xfrm>
                <a:off x="2393" y="2086"/>
                <a:ext cx="24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B</a:t>
                </a:r>
                <a:endParaRPr lang="en-US" sz="1600" baseline="-25000"/>
              </a:p>
            </p:txBody>
          </p:sp>
        </p:grpSp>
        <p:grpSp>
          <p:nvGrpSpPr>
            <p:cNvPr id="715809" name="Group 33"/>
            <p:cNvGrpSpPr>
              <a:grpSpLocks/>
            </p:cNvGrpSpPr>
            <p:nvPr/>
          </p:nvGrpSpPr>
          <p:grpSpPr bwMode="auto">
            <a:xfrm>
              <a:off x="672" y="2112"/>
              <a:ext cx="1258" cy="1027"/>
              <a:chOff x="1795" y="2016"/>
              <a:chExt cx="1258" cy="1027"/>
            </a:xfrm>
          </p:grpSpPr>
          <p:sp>
            <p:nvSpPr>
              <p:cNvPr id="715810" name="Oval 34"/>
              <p:cNvSpPr>
                <a:spLocks noChangeAspect="1" noChangeArrowheads="1"/>
              </p:cNvSpPr>
              <p:nvPr/>
            </p:nvSpPr>
            <p:spPr bwMode="auto">
              <a:xfrm>
                <a:off x="2322" y="2730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11" name="Text Box 35"/>
              <p:cNvSpPr txBox="1">
                <a:spLocks noChangeAspect="1" noChangeArrowheads="1"/>
              </p:cNvSpPr>
              <p:nvPr/>
            </p:nvSpPr>
            <p:spPr bwMode="auto">
              <a:xfrm>
                <a:off x="2299" y="2805"/>
                <a:ext cx="338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   D</a:t>
                </a:r>
                <a:endParaRPr lang="en-US" sz="1600" baseline="-25000"/>
              </a:p>
            </p:txBody>
          </p:sp>
          <p:sp>
            <p:nvSpPr>
              <p:cNvPr id="715812" name="Line 36"/>
              <p:cNvSpPr>
                <a:spLocks noChangeAspect="1" noChangeShapeType="1"/>
              </p:cNvSpPr>
              <p:nvPr/>
            </p:nvSpPr>
            <p:spPr bwMode="auto">
              <a:xfrm>
                <a:off x="2477" y="2329"/>
                <a:ext cx="0" cy="40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13" name="Line 37"/>
              <p:cNvSpPr>
                <a:spLocks noChangeAspect="1" noChangeShapeType="1"/>
              </p:cNvSpPr>
              <p:nvPr/>
            </p:nvSpPr>
            <p:spPr bwMode="auto">
              <a:xfrm>
                <a:off x="2112" y="2174"/>
                <a:ext cx="2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14" name="Line 38"/>
              <p:cNvSpPr>
                <a:spLocks noChangeShapeType="1"/>
              </p:cNvSpPr>
              <p:nvPr/>
            </p:nvSpPr>
            <p:spPr bwMode="auto">
              <a:xfrm>
                <a:off x="2592" y="2256"/>
                <a:ext cx="192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15" name="Line 39"/>
              <p:cNvSpPr>
                <a:spLocks noChangeShapeType="1"/>
              </p:cNvSpPr>
              <p:nvPr/>
            </p:nvSpPr>
            <p:spPr bwMode="auto">
              <a:xfrm flipH="1">
                <a:off x="2592" y="2640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16" name="Oval 40"/>
              <p:cNvSpPr>
                <a:spLocks noChangeAspect="1" noChangeArrowheads="1"/>
              </p:cNvSpPr>
              <p:nvPr/>
            </p:nvSpPr>
            <p:spPr bwMode="auto">
              <a:xfrm>
                <a:off x="1795" y="2016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17" name="Text Box 41"/>
              <p:cNvSpPr txBox="1">
                <a:spLocks noChangeAspect="1" noChangeArrowheads="1"/>
              </p:cNvSpPr>
              <p:nvPr/>
            </p:nvSpPr>
            <p:spPr bwMode="auto">
              <a:xfrm>
                <a:off x="1872" y="2083"/>
                <a:ext cx="24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A</a:t>
                </a:r>
                <a:endParaRPr lang="en-US" sz="1600" baseline="-25000"/>
              </a:p>
            </p:txBody>
          </p:sp>
          <p:grpSp>
            <p:nvGrpSpPr>
              <p:cNvPr id="715818" name="Group 42"/>
              <p:cNvGrpSpPr>
                <a:grpSpLocks/>
              </p:cNvGrpSpPr>
              <p:nvPr/>
            </p:nvGrpSpPr>
            <p:grpSpPr bwMode="auto">
              <a:xfrm>
                <a:off x="2736" y="2375"/>
                <a:ext cx="317" cy="313"/>
                <a:chOff x="3312" y="1530"/>
                <a:chExt cx="317" cy="313"/>
              </a:xfrm>
            </p:grpSpPr>
            <p:sp>
              <p:nvSpPr>
                <p:cNvPr id="715819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0"/>
                  <a:ext cx="313" cy="313"/>
                </a:xfrm>
                <a:prstGeom prst="ellipse">
                  <a:avLst/>
                </a:prstGeom>
                <a:solidFill>
                  <a:srgbClr val="FFCC00">
                    <a:alpha val="50000"/>
                  </a:srgbClr>
                </a:solidFill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wrap="none"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15820" name="Text Box 4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389" y="1597"/>
                  <a:ext cx="240" cy="16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sz="1600" i="0"/>
                    <a:t>C</a:t>
                  </a:r>
                  <a:endParaRPr lang="en-US" sz="1600" baseline="-25000"/>
                </a:p>
              </p:txBody>
            </p:sp>
          </p:grpSp>
          <p:sp>
            <p:nvSpPr>
              <p:cNvPr id="715821" name="Oval 45"/>
              <p:cNvSpPr>
                <a:spLocks noChangeAspect="1" noChangeArrowheads="1"/>
              </p:cNvSpPr>
              <p:nvPr/>
            </p:nvSpPr>
            <p:spPr bwMode="auto">
              <a:xfrm>
                <a:off x="2316" y="2019"/>
                <a:ext cx="313" cy="313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5822" name="Text Box 46"/>
              <p:cNvSpPr txBox="1">
                <a:spLocks noChangeAspect="1" noChangeArrowheads="1"/>
              </p:cNvSpPr>
              <p:nvPr/>
            </p:nvSpPr>
            <p:spPr bwMode="auto">
              <a:xfrm>
                <a:off x="2393" y="2086"/>
                <a:ext cx="24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600" i="0"/>
                  <a:t>B</a:t>
                </a:r>
                <a:endParaRPr lang="en-US" sz="1600" baseline="-25000"/>
              </a:p>
            </p:txBody>
          </p:sp>
        </p:grpSp>
        <p:sp>
          <p:nvSpPr>
            <p:cNvPr id="715823" name="Freeform 47"/>
            <p:cNvSpPr>
              <a:spLocks/>
            </p:cNvSpPr>
            <p:nvPr/>
          </p:nvSpPr>
          <p:spPr bwMode="auto">
            <a:xfrm>
              <a:off x="1488" y="2111"/>
              <a:ext cx="876" cy="105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86" y="35"/>
                </a:cxn>
                <a:cxn ang="0">
                  <a:pos x="438" y="2"/>
                </a:cxn>
                <a:cxn ang="0">
                  <a:pos x="648" y="25"/>
                </a:cxn>
                <a:cxn ang="0">
                  <a:pos x="876" y="104"/>
                </a:cxn>
              </a:cxnLst>
              <a:rect l="0" t="0" r="r" b="b"/>
              <a:pathLst>
                <a:path w="876" h="105">
                  <a:moveTo>
                    <a:pt x="0" y="105"/>
                  </a:moveTo>
                  <a:cubicBezTo>
                    <a:pt x="31" y="93"/>
                    <a:pt x="113" y="52"/>
                    <a:pt x="186" y="35"/>
                  </a:cubicBezTo>
                  <a:cubicBezTo>
                    <a:pt x="259" y="18"/>
                    <a:pt x="361" y="4"/>
                    <a:pt x="438" y="2"/>
                  </a:cubicBezTo>
                  <a:cubicBezTo>
                    <a:pt x="515" y="0"/>
                    <a:pt x="575" y="8"/>
                    <a:pt x="648" y="25"/>
                  </a:cubicBezTo>
                  <a:cubicBezTo>
                    <a:pt x="721" y="42"/>
                    <a:pt x="828" y="88"/>
                    <a:pt x="876" y="104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24" name="Freeform 48"/>
            <p:cNvSpPr>
              <a:spLocks/>
            </p:cNvSpPr>
            <p:nvPr/>
          </p:nvSpPr>
          <p:spPr bwMode="auto">
            <a:xfrm>
              <a:off x="1508" y="2880"/>
              <a:ext cx="1353" cy="104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86" y="50"/>
                </a:cxn>
                <a:cxn ang="0">
                  <a:pos x="438" y="1"/>
                </a:cxn>
                <a:cxn ang="0">
                  <a:pos x="690" y="43"/>
                </a:cxn>
                <a:cxn ang="0">
                  <a:pos x="876" y="151"/>
                </a:cxn>
              </a:cxnLst>
              <a:rect l="0" t="0" r="r" b="b"/>
              <a:pathLst>
                <a:path w="876" h="152">
                  <a:moveTo>
                    <a:pt x="0" y="152"/>
                  </a:moveTo>
                  <a:cubicBezTo>
                    <a:pt x="31" y="135"/>
                    <a:pt x="113" y="75"/>
                    <a:pt x="186" y="50"/>
                  </a:cubicBezTo>
                  <a:cubicBezTo>
                    <a:pt x="259" y="25"/>
                    <a:pt x="354" y="2"/>
                    <a:pt x="438" y="1"/>
                  </a:cubicBezTo>
                  <a:cubicBezTo>
                    <a:pt x="522" y="0"/>
                    <a:pt x="617" y="18"/>
                    <a:pt x="690" y="43"/>
                  </a:cubicBezTo>
                  <a:cubicBezTo>
                    <a:pt x="763" y="68"/>
                    <a:pt x="837" y="129"/>
                    <a:pt x="876" y="15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25" name="Freeform 49"/>
            <p:cNvSpPr>
              <a:spLocks/>
            </p:cNvSpPr>
            <p:nvPr/>
          </p:nvSpPr>
          <p:spPr bwMode="auto">
            <a:xfrm>
              <a:off x="3156" y="2112"/>
              <a:ext cx="876" cy="105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86" y="35"/>
                </a:cxn>
                <a:cxn ang="0">
                  <a:pos x="438" y="2"/>
                </a:cxn>
                <a:cxn ang="0">
                  <a:pos x="648" y="25"/>
                </a:cxn>
                <a:cxn ang="0">
                  <a:pos x="876" y="104"/>
                </a:cxn>
              </a:cxnLst>
              <a:rect l="0" t="0" r="r" b="b"/>
              <a:pathLst>
                <a:path w="876" h="105">
                  <a:moveTo>
                    <a:pt x="0" y="105"/>
                  </a:moveTo>
                  <a:cubicBezTo>
                    <a:pt x="31" y="93"/>
                    <a:pt x="113" y="52"/>
                    <a:pt x="186" y="35"/>
                  </a:cubicBezTo>
                  <a:cubicBezTo>
                    <a:pt x="259" y="18"/>
                    <a:pt x="361" y="4"/>
                    <a:pt x="438" y="2"/>
                  </a:cubicBezTo>
                  <a:cubicBezTo>
                    <a:pt x="515" y="0"/>
                    <a:pt x="575" y="8"/>
                    <a:pt x="648" y="25"/>
                  </a:cubicBezTo>
                  <a:cubicBezTo>
                    <a:pt x="721" y="42"/>
                    <a:pt x="828" y="88"/>
                    <a:pt x="876" y="104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26" name="Freeform 50"/>
            <p:cNvSpPr>
              <a:spLocks/>
            </p:cNvSpPr>
            <p:nvPr/>
          </p:nvSpPr>
          <p:spPr bwMode="auto">
            <a:xfrm>
              <a:off x="4836" y="2165"/>
              <a:ext cx="312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44" y="7"/>
                </a:cxn>
                <a:cxn ang="0">
                  <a:pos x="312" y="7"/>
                </a:cxn>
              </a:cxnLst>
              <a:rect l="0" t="0" r="r" b="b"/>
              <a:pathLst>
                <a:path w="312" h="52">
                  <a:moveTo>
                    <a:pt x="0" y="52"/>
                  </a:moveTo>
                  <a:cubicBezTo>
                    <a:pt x="24" y="45"/>
                    <a:pt x="92" y="14"/>
                    <a:pt x="144" y="7"/>
                  </a:cubicBezTo>
                  <a:cubicBezTo>
                    <a:pt x="196" y="0"/>
                    <a:pt x="277" y="7"/>
                    <a:pt x="312" y="7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27" name="Freeform 51"/>
            <p:cNvSpPr>
              <a:spLocks/>
            </p:cNvSpPr>
            <p:nvPr/>
          </p:nvSpPr>
          <p:spPr bwMode="auto">
            <a:xfrm>
              <a:off x="342" y="2144"/>
              <a:ext cx="342" cy="7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68" y="10"/>
                </a:cxn>
                <a:cxn ang="0">
                  <a:pos x="342" y="72"/>
                </a:cxn>
              </a:cxnLst>
              <a:rect l="0" t="0" r="r" b="b"/>
              <a:pathLst>
                <a:path w="342" h="72">
                  <a:moveTo>
                    <a:pt x="0" y="10"/>
                  </a:moveTo>
                  <a:cubicBezTo>
                    <a:pt x="28" y="13"/>
                    <a:pt x="111" y="0"/>
                    <a:pt x="168" y="10"/>
                  </a:cubicBezTo>
                  <a:cubicBezTo>
                    <a:pt x="225" y="20"/>
                    <a:pt x="306" y="59"/>
                    <a:pt x="342" y="7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28" name="Freeform 52"/>
            <p:cNvSpPr>
              <a:spLocks/>
            </p:cNvSpPr>
            <p:nvPr/>
          </p:nvSpPr>
          <p:spPr bwMode="auto">
            <a:xfrm>
              <a:off x="4859" y="2928"/>
              <a:ext cx="312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44" y="7"/>
                </a:cxn>
                <a:cxn ang="0">
                  <a:pos x="312" y="7"/>
                </a:cxn>
              </a:cxnLst>
              <a:rect l="0" t="0" r="r" b="b"/>
              <a:pathLst>
                <a:path w="312" h="52">
                  <a:moveTo>
                    <a:pt x="0" y="52"/>
                  </a:moveTo>
                  <a:cubicBezTo>
                    <a:pt x="24" y="45"/>
                    <a:pt x="92" y="14"/>
                    <a:pt x="144" y="7"/>
                  </a:cubicBezTo>
                  <a:cubicBezTo>
                    <a:pt x="196" y="0"/>
                    <a:pt x="277" y="7"/>
                    <a:pt x="312" y="7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29" name="Freeform 53"/>
            <p:cNvSpPr>
              <a:spLocks/>
            </p:cNvSpPr>
            <p:nvPr/>
          </p:nvSpPr>
          <p:spPr bwMode="auto">
            <a:xfrm>
              <a:off x="390" y="2867"/>
              <a:ext cx="819" cy="11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34" y="1"/>
                </a:cxn>
                <a:cxn ang="0">
                  <a:pos x="528" y="25"/>
                </a:cxn>
                <a:cxn ang="0">
                  <a:pos x="819" y="116"/>
                </a:cxn>
              </a:cxnLst>
              <a:rect l="0" t="0" r="r" b="b"/>
              <a:pathLst>
                <a:path w="819" h="116">
                  <a:moveTo>
                    <a:pt x="0" y="19"/>
                  </a:moveTo>
                  <a:cubicBezTo>
                    <a:pt x="39" y="16"/>
                    <a:pt x="146" y="0"/>
                    <a:pt x="234" y="1"/>
                  </a:cubicBezTo>
                  <a:cubicBezTo>
                    <a:pt x="322" y="2"/>
                    <a:pt x="431" y="6"/>
                    <a:pt x="528" y="25"/>
                  </a:cubicBezTo>
                  <a:cubicBezTo>
                    <a:pt x="625" y="44"/>
                    <a:pt x="758" y="97"/>
                    <a:pt x="819" y="116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5830" name="Text Box 54"/>
            <p:cNvSpPr txBox="1">
              <a:spLocks noChangeArrowheads="1"/>
            </p:cNvSpPr>
            <p:nvPr/>
          </p:nvSpPr>
          <p:spPr bwMode="auto">
            <a:xfrm>
              <a:off x="2544" y="1536"/>
              <a:ext cx="816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0">
                  <a:solidFill>
                    <a:schemeClr val="tx2"/>
                  </a:solidFill>
                </a:rPr>
                <a:t>frame </a:t>
              </a:r>
              <a:r>
                <a:rPr lang="en-US" sz="1800">
                  <a:solidFill>
                    <a:schemeClr val="tx2"/>
                  </a:solidFill>
                  <a:latin typeface="Arial Narrow" pitchFamily="34" charset="0"/>
                </a:rPr>
                <a:t>i</a:t>
              </a:r>
            </a:p>
          </p:txBody>
        </p:sp>
        <p:sp>
          <p:nvSpPr>
            <p:cNvPr id="715831" name="Text Box 55"/>
            <p:cNvSpPr txBox="1">
              <a:spLocks noChangeArrowheads="1"/>
            </p:cNvSpPr>
            <p:nvPr/>
          </p:nvSpPr>
          <p:spPr bwMode="auto">
            <a:xfrm>
              <a:off x="4224" y="1536"/>
              <a:ext cx="816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0">
                  <a:solidFill>
                    <a:schemeClr val="tx2"/>
                  </a:solidFill>
                </a:rPr>
                <a:t>frame </a:t>
              </a:r>
              <a:r>
                <a:rPr lang="en-US" sz="1800">
                  <a:solidFill>
                    <a:schemeClr val="tx2"/>
                  </a:solidFill>
                  <a:latin typeface="Arial Narrow" pitchFamily="34" charset="0"/>
                </a:rPr>
                <a:t>i</a:t>
              </a:r>
              <a:r>
                <a:rPr lang="en-US" sz="1800">
                  <a:solidFill>
                    <a:schemeClr val="tx2"/>
                  </a:solidFill>
                </a:rPr>
                <a:t>+</a:t>
              </a:r>
              <a:r>
                <a:rPr lang="en-US" sz="1800" i="0">
                  <a:solidFill>
                    <a:schemeClr val="tx2"/>
                  </a:solidFill>
                </a:rPr>
                <a:t>1</a:t>
              </a:r>
            </a:p>
          </p:txBody>
        </p:sp>
        <p:sp>
          <p:nvSpPr>
            <p:cNvPr id="715832" name="Text Box 56"/>
            <p:cNvSpPr txBox="1">
              <a:spLocks noChangeArrowheads="1"/>
            </p:cNvSpPr>
            <p:nvPr/>
          </p:nvSpPr>
          <p:spPr bwMode="auto">
            <a:xfrm>
              <a:off x="720" y="1536"/>
              <a:ext cx="816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i="0">
                  <a:solidFill>
                    <a:schemeClr val="tx2"/>
                  </a:solidFill>
                </a:rPr>
                <a:t>frame </a:t>
              </a:r>
              <a:r>
                <a:rPr lang="en-US" sz="1800">
                  <a:solidFill>
                    <a:schemeClr val="tx2"/>
                  </a:solidFill>
                  <a:latin typeface="Arial Narrow" pitchFamily="34" charset="0"/>
                </a:rPr>
                <a:t>i-</a:t>
              </a:r>
              <a:r>
                <a:rPr lang="en-US" sz="1800" i="0">
                  <a:solidFill>
                    <a:schemeClr val="tx2"/>
                  </a:solidFill>
                </a:rPr>
                <a:t>1</a:t>
              </a:r>
            </a:p>
          </p:txBody>
        </p:sp>
        <p:sp>
          <p:nvSpPr>
            <p:cNvPr id="715833" name="Freeform 57"/>
            <p:cNvSpPr>
              <a:spLocks/>
            </p:cNvSpPr>
            <p:nvPr/>
          </p:nvSpPr>
          <p:spPr bwMode="auto">
            <a:xfrm>
              <a:off x="3184" y="2880"/>
              <a:ext cx="1353" cy="104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86" y="50"/>
                </a:cxn>
                <a:cxn ang="0">
                  <a:pos x="438" y="1"/>
                </a:cxn>
                <a:cxn ang="0">
                  <a:pos x="690" y="43"/>
                </a:cxn>
                <a:cxn ang="0">
                  <a:pos x="876" y="151"/>
                </a:cxn>
              </a:cxnLst>
              <a:rect l="0" t="0" r="r" b="b"/>
              <a:pathLst>
                <a:path w="876" h="152">
                  <a:moveTo>
                    <a:pt x="0" y="152"/>
                  </a:moveTo>
                  <a:cubicBezTo>
                    <a:pt x="31" y="135"/>
                    <a:pt x="113" y="75"/>
                    <a:pt x="186" y="50"/>
                  </a:cubicBezTo>
                  <a:cubicBezTo>
                    <a:pt x="259" y="25"/>
                    <a:pt x="354" y="2"/>
                    <a:pt x="438" y="1"/>
                  </a:cubicBezTo>
                  <a:cubicBezTo>
                    <a:pt x="522" y="0"/>
                    <a:pt x="617" y="18"/>
                    <a:pt x="690" y="43"/>
                  </a:cubicBezTo>
                  <a:cubicBezTo>
                    <a:pt x="763" y="68"/>
                    <a:pt x="837" y="129"/>
                    <a:pt x="876" y="15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5780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493125" cy="306388"/>
          </a:xfrm>
        </p:spPr>
        <p:txBody>
          <a:bodyPr/>
          <a:lstStyle/>
          <a:p>
            <a:pPr defTabSz="914400"/>
            <a:r>
              <a:rPr lang="en-GB" sz="2000"/>
              <a:t>Hybrid models vs Tandem observations</a:t>
            </a:r>
          </a:p>
        </p:txBody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09600"/>
            <a:ext cx="8382000" cy="1639888"/>
          </a:xfrm>
        </p:spPr>
        <p:txBody>
          <a:bodyPr/>
          <a:lstStyle/>
          <a:p>
            <a:pPr marL="342900" indent="-342900" defTabSz="914400"/>
            <a:r>
              <a:rPr lang="en-GB"/>
              <a:t>Standard hybrid</a:t>
            </a:r>
          </a:p>
          <a:p>
            <a:pPr marL="742950" lvl="1" indent="-285750" defTabSz="914400"/>
            <a:r>
              <a:rPr lang="en-GB" sz="2000"/>
              <a:t>Train an MLP to classify phonemes, frame by frame</a:t>
            </a:r>
          </a:p>
          <a:p>
            <a:pPr marL="742950" lvl="1" indent="-285750" defTabSz="914400"/>
            <a:r>
              <a:rPr lang="en-GB" sz="2000"/>
              <a:t>Decode the MLP output using simple HMMs (transition probabilities easily derived from phone duration statistics – don’t even need to train them)</a:t>
            </a:r>
          </a:p>
        </p:txBody>
      </p:sp>
      <p:sp>
        <p:nvSpPr>
          <p:cNvPr id="976900" name="Rectangle 4"/>
          <p:cNvSpPr>
            <a:spLocks noChangeArrowheads="1"/>
          </p:cNvSpPr>
          <p:nvPr/>
        </p:nvSpPr>
        <p:spPr bwMode="auto">
          <a:xfrm>
            <a:off x="381000" y="2614613"/>
            <a:ext cx="8458200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b="0" i="0"/>
              <a:t>Standard tandem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b="0" i="0"/>
              <a:t>Instead of using MLP output to directly obtain the likelihood, just use it as a feature vector, after some transformations (e.g. taking logs) and dimensionality reduction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b="0" i="0"/>
              <a:t>Append the resulting features to standard features, e.g. PLPs or MFCCs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b="0" i="0"/>
              <a:t>Use this vector as the observation for a standard HMM with a mixture-of-Gaussians observation model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GB" b="0" i="0"/>
              <a:t>Currently used in state-of-art systems such as from SRI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endParaRPr lang="en-GB" b="0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GB" b="0" i="0"/>
              <a:t>                     but first a look at structural modifications . . .</a:t>
            </a:r>
          </a:p>
        </p:txBody>
      </p:sp>
      <p:sp>
        <p:nvSpPr>
          <p:cNvPr id="976901" name="Rectangle 5"/>
          <p:cNvSpPr>
            <a:spLocks noChangeArrowheads="1"/>
          </p:cNvSpPr>
          <p:nvPr/>
        </p:nvSpPr>
        <p:spPr bwMode="auto">
          <a:xfrm>
            <a:off x="381000" y="5638800"/>
            <a:ext cx="797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GB" b="0" i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76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76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976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976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976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976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76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976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976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976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976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976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9769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976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976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976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9769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114800"/>
            <a:ext cx="7699375" cy="306388"/>
          </a:xfrm>
        </p:spPr>
        <p:txBody>
          <a:bodyPr/>
          <a:lstStyle/>
          <a:p>
            <a:r>
              <a:rPr lang="en-US" sz="2000">
                <a:solidFill>
                  <a:schemeClr val="bg2"/>
                </a:solidFill>
              </a:rPr>
              <a:t>Stephen Dawson-Haggerty</a:t>
            </a:r>
          </a:p>
        </p:txBody>
      </p:sp>
      <p:sp>
        <p:nvSpPr>
          <p:cNvPr id="977923" name="Rectangle 3"/>
          <p:cNvSpPr>
            <a:spLocks noChangeArrowheads="1"/>
          </p:cNvSpPr>
          <p:nvPr/>
        </p:nvSpPr>
        <p:spPr bwMode="auto">
          <a:xfrm>
            <a:off x="758825" y="2514600"/>
            <a:ext cx="76993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3600" b="0" i="0">
                <a:solidFill>
                  <a:srgbClr val="CC0000"/>
                </a:solidFill>
              </a:rPr>
              <a:t>Dependency Adding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Adding Edges</a:t>
            </a:r>
          </a:p>
        </p:txBody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373313"/>
          </a:xfrm>
        </p:spPr>
        <p:txBody>
          <a:bodyPr/>
          <a:lstStyle/>
          <a:p>
            <a:r>
              <a:rPr lang="en-US"/>
              <a:t>Consider the set of random variables constant</a:t>
            </a:r>
          </a:p>
          <a:p>
            <a:r>
              <a:rPr lang="en-US"/>
              <a:t>Take an existing model and augment it with edges to improve performance on a particular task</a:t>
            </a:r>
          </a:p>
          <a:p>
            <a:r>
              <a:rPr lang="en-US"/>
              <a:t>Choose edges greedily, or using a discriminative metric like the Explaining Away Residue </a:t>
            </a:r>
            <a:r>
              <a:rPr lang="en-US">
                <a:solidFill>
                  <a:schemeClr val="bg2"/>
                </a:solidFill>
              </a:rPr>
              <a:t>[EAR, Blimes 1998]</a:t>
            </a:r>
          </a:p>
          <a:p>
            <a:r>
              <a:rPr lang="en-US"/>
              <a:t>One goal is to compare these approaches on our models</a:t>
            </a:r>
          </a:p>
          <a:p>
            <a:endParaRPr lang="en-US"/>
          </a:p>
        </p:txBody>
      </p:sp>
      <p:sp>
        <p:nvSpPr>
          <p:cNvPr id="978948" name="Text Box 4"/>
          <p:cNvSpPr txBox="1">
            <a:spLocks noChangeArrowheads="1"/>
          </p:cNvSpPr>
          <p:nvPr/>
        </p:nvSpPr>
        <p:spPr bwMode="auto">
          <a:xfrm>
            <a:off x="2667000" y="3505200"/>
            <a:ext cx="3305175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>
            <a:spAutoFit/>
          </a:bodyPr>
          <a:lstStyle/>
          <a:p>
            <a:r>
              <a:rPr lang="en-US">
                <a:latin typeface="Helvetica" pitchFamily="34" charset="0"/>
              </a:rPr>
              <a:t>EAR(X,Y)=I(X,Y|Q) – I(X,Y) </a:t>
            </a:r>
          </a:p>
        </p:txBody>
      </p:sp>
      <p:sp>
        <p:nvSpPr>
          <p:cNvPr id="978949" name="Rectangle 5"/>
          <p:cNvSpPr>
            <a:spLocks noChangeArrowheads="1"/>
          </p:cNvSpPr>
          <p:nvPr/>
        </p:nvSpPr>
        <p:spPr bwMode="auto">
          <a:xfrm>
            <a:off x="457200" y="4267200"/>
            <a:ext cx="80772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/>
              <a:t>For instance, let 	</a:t>
            </a:r>
            <a:r>
              <a:rPr lang="en-US"/>
              <a:t>X</a:t>
            </a:r>
            <a:r>
              <a:rPr lang="en-US" i="0"/>
              <a:t> = word random variable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i="0"/>
              <a:t>				</a:t>
            </a:r>
            <a:r>
              <a:rPr lang="en-US"/>
              <a:t>Y</a:t>
            </a:r>
            <a:r>
              <a:rPr lang="en-US" i="0"/>
              <a:t> = degree 1 random variable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i="0"/>
              <a:t>				</a:t>
            </a:r>
            <a:r>
              <a:rPr lang="en-US"/>
              <a:t>Q </a:t>
            </a:r>
            <a:r>
              <a:rPr lang="en-US" i="0"/>
              <a:t>= {“right”, “another word”, “silence”}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endParaRPr lang="en-US" b="0" i="0"/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b="0" i="0"/>
              <a:t>Provides an indication of how valuable it is to model </a:t>
            </a:r>
            <a:r>
              <a:rPr lang="en-US"/>
              <a:t>X</a:t>
            </a:r>
            <a:r>
              <a:rPr lang="en-US" b="0" i="0"/>
              <a:t> and </a:t>
            </a:r>
            <a:r>
              <a:rPr lang="en-US"/>
              <a:t>Y</a:t>
            </a:r>
            <a:r>
              <a:rPr lang="en-US" b="0" i="0"/>
              <a:t>  jointly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Models</a:t>
            </a:r>
          </a:p>
        </p:txBody>
      </p:sp>
      <p:sp>
        <p:nvSpPr>
          <p:cNvPr id="979971" name="Oval 3"/>
          <p:cNvSpPr>
            <a:spLocks noChangeAspect="1" noChangeArrowheads="1"/>
          </p:cNvSpPr>
          <p:nvPr/>
        </p:nvSpPr>
        <p:spPr bwMode="auto">
          <a:xfrm>
            <a:off x="2225675" y="3200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72" name="Line 4"/>
          <p:cNvSpPr>
            <a:spLocks noChangeShapeType="1"/>
          </p:cNvSpPr>
          <p:nvPr/>
        </p:nvSpPr>
        <p:spPr bwMode="auto">
          <a:xfrm flipH="1">
            <a:off x="1371600" y="3468688"/>
            <a:ext cx="9144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73" name="Text Box 5"/>
          <p:cNvSpPr txBox="1">
            <a:spLocks noChangeArrowheads="1"/>
          </p:cNvSpPr>
          <p:nvPr/>
        </p:nvSpPr>
        <p:spPr bwMode="auto">
          <a:xfrm>
            <a:off x="2743200" y="3282950"/>
            <a:ext cx="1295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79974" name="Line 6"/>
          <p:cNvSpPr>
            <a:spLocks noChangeShapeType="1"/>
          </p:cNvSpPr>
          <p:nvPr/>
        </p:nvSpPr>
        <p:spPr bwMode="auto">
          <a:xfrm flipH="1">
            <a:off x="1905000" y="3544888"/>
            <a:ext cx="4572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75" name="Line 7"/>
          <p:cNvSpPr>
            <a:spLocks noChangeShapeType="1"/>
          </p:cNvSpPr>
          <p:nvPr/>
        </p:nvSpPr>
        <p:spPr bwMode="auto">
          <a:xfrm>
            <a:off x="2473325" y="3544888"/>
            <a:ext cx="41275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76" name="Oval 8"/>
          <p:cNvSpPr>
            <a:spLocks noChangeAspect="1" noChangeArrowheads="1"/>
          </p:cNvSpPr>
          <p:nvPr/>
        </p:nvSpPr>
        <p:spPr bwMode="auto">
          <a:xfrm>
            <a:off x="1143000" y="42672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77" name="Oval 9"/>
          <p:cNvSpPr>
            <a:spLocks noChangeAspect="1" noChangeArrowheads="1"/>
          </p:cNvSpPr>
          <p:nvPr/>
        </p:nvSpPr>
        <p:spPr bwMode="auto">
          <a:xfrm>
            <a:off x="1712913" y="42672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78" name="Oval 10"/>
          <p:cNvSpPr>
            <a:spLocks noChangeAspect="1" noChangeArrowheads="1"/>
          </p:cNvSpPr>
          <p:nvPr/>
        </p:nvSpPr>
        <p:spPr bwMode="auto">
          <a:xfrm>
            <a:off x="2362200" y="42672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79" name="Text Box 11"/>
          <p:cNvSpPr txBox="1">
            <a:spLocks noChangeArrowheads="1"/>
          </p:cNvSpPr>
          <p:nvPr/>
        </p:nvSpPr>
        <p:spPr bwMode="auto">
          <a:xfrm>
            <a:off x="381000" y="40020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dg1</a:t>
            </a:r>
          </a:p>
        </p:txBody>
      </p:sp>
      <p:sp>
        <p:nvSpPr>
          <p:cNvPr id="979980" name="Text Box 12"/>
          <p:cNvSpPr txBox="1">
            <a:spLocks noChangeArrowheads="1"/>
          </p:cNvSpPr>
          <p:nvPr/>
        </p:nvSpPr>
        <p:spPr bwMode="auto">
          <a:xfrm>
            <a:off x="1143000" y="40020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79981" name="Text Box 13"/>
          <p:cNvSpPr txBox="1">
            <a:spLocks noChangeArrowheads="1"/>
          </p:cNvSpPr>
          <p:nvPr/>
        </p:nvSpPr>
        <p:spPr bwMode="auto">
          <a:xfrm>
            <a:off x="1676400" y="40020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rou</a:t>
            </a:r>
          </a:p>
        </p:txBody>
      </p:sp>
      <p:sp>
        <p:nvSpPr>
          <p:cNvPr id="979982" name="Oval 14" descr="Dark upward diagonal"/>
          <p:cNvSpPr>
            <a:spLocks noChangeAspect="1" noChangeArrowheads="1"/>
          </p:cNvSpPr>
          <p:nvPr/>
        </p:nvSpPr>
        <p:spPr bwMode="auto">
          <a:xfrm>
            <a:off x="1179513" y="49895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83" name="Line 15"/>
          <p:cNvSpPr>
            <a:spLocks noChangeShapeType="1"/>
          </p:cNvSpPr>
          <p:nvPr/>
        </p:nvSpPr>
        <p:spPr bwMode="auto">
          <a:xfrm>
            <a:off x="1350963" y="45720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84" name="Oval 16" descr="Dark upward diagonal"/>
          <p:cNvSpPr>
            <a:spLocks noChangeAspect="1" noChangeArrowheads="1"/>
          </p:cNvSpPr>
          <p:nvPr/>
        </p:nvSpPr>
        <p:spPr bwMode="auto">
          <a:xfrm>
            <a:off x="1712913" y="49895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85" name="Line 17"/>
          <p:cNvSpPr>
            <a:spLocks noChangeShapeType="1"/>
          </p:cNvSpPr>
          <p:nvPr/>
        </p:nvSpPr>
        <p:spPr bwMode="auto">
          <a:xfrm>
            <a:off x="1884363" y="45720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86" name="Oval 18" descr="Dark upward diagonal"/>
          <p:cNvSpPr>
            <a:spLocks noChangeAspect="1" noChangeArrowheads="1"/>
          </p:cNvSpPr>
          <p:nvPr/>
        </p:nvSpPr>
        <p:spPr bwMode="auto">
          <a:xfrm>
            <a:off x="2398713" y="49895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87" name="Line 19"/>
          <p:cNvSpPr>
            <a:spLocks noChangeShapeType="1"/>
          </p:cNvSpPr>
          <p:nvPr/>
        </p:nvSpPr>
        <p:spPr bwMode="auto">
          <a:xfrm>
            <a:off x="2570163" y="45720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88" name="Rectangle 20"/>
          <p:cNvSpPr>
            <a:spLocks noChangeArrowheads="1"/>
          </p:cNvSpPr>
          <p:nvPr/>
        </p:nvSpPr>
        <p:spPr bwMode="auto">
          <a:xfrm>
            <a:off x="762000" y="5729288"/>
            <a:ext cx="3200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1800" b="0" i="0"/>
              <a:t>MLP likelihoods (implemented via virtual evidence in GMTK)</a:t>
            </a:r>
          </a:p>
        </p:txBody>
      </p:sp>
      <p:sp>
        <p:nvSpPr>
          <p:cNvPr id="979989" name="Text Box 21"/>
          <p:cNvSpPr txBox="1">
            <a:spLocks noChangeArrowheads="1"/>
          </p:cNvSpPr>
          <p:nvPr/>
        </p:nvSpPr>
        <p:spPr bwMode="auto">
          <a:xfrm>
            <a:off x="2971800" y="4267200"/>
            <a:ext cx="914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sp>
        <p:nvSpPr>
          <p:cNvPr id="979990" name="Oval 22"/>
          <p:cNvSpPr>
            <a:spLocks noChangeAspect="1" noChangeArrowheads="1"/>
          </p:cNvSpPr>
          <p:nvPr/>
        </p:nvSpPr>
        <p:spPr bwMode="auto">
          <a:xfrm>
            <a:off x="2190750" y="19812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91" name="Text Box 23"/>
          <p:cNvSpPr txBox="1">
            <a:spLocks noChangeArrowheads="1"/>
          </p:cNvSpPr>
          <p:nvPr/>
        </p:nvSpPr>
        <p:spPr bwMode="auto">
          <a:xfrm>
            <a:off x="2819400" y="2057400"/>
            <a:ext cx="1295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word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79992" name="Line 24"/>
          <p:cNvSpPr>
            <a:spLocks noChangeShapeType="1"/>
          </p:cNvSpPr>
          <p:nvPr/>
        </p:nvSpPr>
        <p:spPr bwMode="auto">
          <a:xfrm flipH="1">
            <a:off x="2362200" y="2362200"/>
            <a:ext cx="0" cy="83820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93" name="Oval 25" descr="Light upward diagonal"/>
          <p:cNvSpPr>
            <a:spLocks noChangeArrowheads="1"/>
          </p:cNvSpPr>
          <p:nvPr/>
        </p:nvSpPr>
        <p:spPr bwMode="auto">
          <a:xfrm>
            <a:off x="1676400" y="2590800"/>
            <a:ext cx="1371600" cy="304800"/>
          </a:xfrm>
          <a:prstGeom prst="ellipse">
            <a:avLst/>
          </a:prstGeom>
          <a:pattFill prst="ltUpDiag">
            <a:fgClr>
              <a:schemeClr val="accent1"/>
            </a:fgClr>
            <a:bgClr>
              <a:srgbClr val="E2E6EE"/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94" name="Line 26"/>
          <p:cNvSpPr>
            <a:spLocks noChangeShapeType="1"/>
          </p:cNvSpPr>
          <p:nvPr/>
        </p:nvSpPr>
        <p:spPr bwMode="auto">
          <a:xfrm flipV="1">
            <a:off x="4572000" y="990600"/>
            <a:ext cx="0" cy="487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79995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4038600" cy="3571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Monophone hybrid</a:t>
            </a:r>
          </a:p>
        </p:txBody>
      </p:sp>
      <p:sp>
        <p:nvSpPr>
          <p:cNvPr id="979996" name="Rectangle 28"/>
          <p:cNvSpPr>
            <a:spLocks noChangeArrowheads="1"/>
          </p:cNvSpPr>
          <p:nvPr/>
        </p:nvSpPr>
        <p:spPr bwMode="auto">
          <a:xfrm>
            <a:off x="5105400" y="1196975"/>
            <a:ext cx="4038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/>
              <a:t>Monophone hybrid + PLP</a:t>
            </a:r>
          </a:p>
        </p:txBody>
      </p:sp>
      <p:sp>
        <p:nvSpPr>
          <p:cNvPr id="979997" name="Text Box 29"/>
          <p:cNvSpPr txBox="1">
            <a:spLocks noChangeArrowheads="1"/>
          </p:cNvSpPr>
          <p:nvPr/>
        </p:nvSpPr>
        <p:spPr bwMode="auto">
          <a:xfrm>
            <a:off x="7543800" y="5410200"/>
            <a:ext cx="13716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PLPs</a:t>
            </a:r>
          </a:p>
        </p:txBody>
      </p:sp>
      <p:sp>
        <p:nvSpPr>
          <p:cNvPr id="979998" name="Rectangle 30"/>
          <p:cNvSpPr>
            <a:spLocks noChangeArrowheads="1"/>
          </p:cNvSpPr>
          <p:nvPr/>
        </p:nvSpPr>
        <p:spPr bwMode="auto">
          <a:xfrm>
            <a:off x="8001000" y="4419600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79999" name="Rectangle 31"/>
          <p:cNvSpPr>
            <a:spLocks noChangeArrowheads="1"/>
          </p:cNvSpPr>
          <p:nvPr/>
        </p:nvSpPr>
        <p:spPr bwMode="auto">
          <a:xfrm>
            <a:off x="8001000" y="4648200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00" name="Rectangle 32"/>
          <p:cNvSpPr>
            <a:spLocks noChangeArrowheads="1"/>
          </p:cNvSpPr>
          <p:nvPr/>
        </p:nvSpPr>
        <p:spPr bwMode="auto">
          <a:xfrm>
            <a:off x="8001000" y="4876800"/>
            <a:ext cx="228600" cy="228600"/>
          </a:xfrm>
          <a:prstGeom prst="rect">
            <a:avLst/>
          </a:prstGeom>
          <a:solidFill>
            <a:srgbClr val="99CC00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01" name="Line 33"/>
          <p:cNvSpPr>
            <a:spLocks noChangeShapeType="1"/>
          </p:cNvSpPr>
          <p:nvPr/>
        </p:nvSpPr>
        <p:spPr bwMode="auto">
          <a:xfrm>
            <a:off x="6588125" y="3505200"/>
            <a:ext cx="1489075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02" name="Oval 34"/>
          <p:cNvSpPr>
            <a:spLocks noChangeAspect="1" noChangeArrowheads="1"/>
          </p:cNvSpPr>
          <p:nvPr/>
        </p:nvSpPr>
        <p:spPr bwMode="auto">
          <a:xfrm>
            <a:off x="6264275" y="32766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03" name="Line 35"/>
          <p:cNvSpPr>
            <a:spLocks noChangeShapeType="1"/>
          </p:cNvSpPr>
          <p:nvPr/>
        </p:nvSpPr>
        <p:spPr bwMode="auto">
          <a:xfrm flipH="1">
            <a:off x="5410200" y="3544888"/>
            <a:ext cx="9144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04" name="Text Box 36"/>
          <p:cNvSpPr txBox="1">
            <a:spLocks noChangeArrowheads="1"/>
          </p:cNvSpPr>
          <p:nvPr/>
        </p:nvSpPr>
        <p:spPr bwMode="auto">
          <a:xfrm>
            <a:off x="6781800" y="3359150"/>
            <a:ext cx="1295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80005" name="Line 37"/>
          <p:cNvSpPr>
            <a:spLocks noChangeShapeType="1"/>
          </p:cNvSpPr>
          <p:nvPr/>
        </p:nvSpPr>
        <p:spPr bwMode="auto">
          <a:xfrm flipH="1">
            <a:off x="5943600" y="3621088"/>
            <a:ext cx="4572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06" name="Line 38"/>
          <p:cNvSpPr>
            <a:spLocks noChangeShapeType="1"/>
          </p:cNvSpPr>
          <p:nvPr/>
        </p:nvSpPr>
        <p:spPr bwMode="auto">
          <a:xfrm>
            <a:off x="6511925" y="3621088"/>
            <a:ext cx="41275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07" name="Oval 39"/>
          <p:cNvSpPr>
            <a:spLocks noChangeAspect="1" noChangeArrowheads="1"/>
          </p:cNvSpPr>
          <p:nvPr/>
        </p:nvSpPr>
        <p:spPr bwMode="auto">
          <a:xfrm>
            <a:off x="5181600" y="4343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08" name="Oval 40"/>
          <p:cNvSpPr>
            <a:spLocks noChangeAspect="1" noChangeArrowheads="1"/>
          </p:cNvSpPr>
          <p:nvPr/>
        </p:nvSpPr>
        <p:spPr bwMode="auto">
          <a:xfrm>
            <a:off x="5751513" y="43434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09" name="Oval 41"/>
          <p:cNvSpPr>
            <a:spLocks noChangeAspect="1" noChangeArrowheads="1"/>
          </p:cNvSpPr>
          <p:nvPr/>
        </p:nvSpPr>
        <p:spPr bwMode="auto">
          <a:xfrm>
            <a:off x="6400800" y="4343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10" name="Text Box 42"/>
          <p:cNvSpPr txBox="1">
            <a:spLocks noChangeArrowheads="1"/>
          </p:cNvSpPr>
          <p:nvPr/>
        </p:nvSpPr>
        <p:spPr bwMode="auto">
          <a:xfrm>
            <a:off x="5181600" y="40782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80011" name="Text Box 43"/>
          <p:cNvSpPr txBox="1">
            <a:spLocks noChangeArrowheads="1"/>
          </p:cNvSpPr>
          <p:nvPr/>
        </p:nvSpPr>
        <p:spPr bwMode="auto">
          <a:xfrm>
            <a:off x="5715000" y="40782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rou</a:t>
            </a:r>
          </a:p>
        </p:txBody>
      </p:sp>
      <p:sp>
        <p:nvSpPr>
          <p:cNvPr id="980012" name="Oval 44" descr="Dark upward diagonal"/>
          <p:cNvSpPr>
            <a:spLocks noChangeAspect="1" noChangeArrowheads="1"/>
          </p:cNvSpPr>
          <p:nvPr/>
        </p:nvSpPr>
        <p:spPr bwMode="auto">
          <a:xfrm>
            <a:off x="5218113" y="50657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13" name="Line 45"/>
          <p:cNvSpPr>
            <a:spLocks noChangeShapeType="1"/>
          </p:cNvSpPr>
          <p:nvPr/>
        </p:nvSpPr>
        <p:spPr bwMode="auto">
          <a:xfrm>
            <a:off x="5389563" y="46482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14" name="Oval 46" descr="Dark upward diagonal"/>
          <p:cNvSpPr>
            <a:spLocks noChangeAspect="1" noChangeArrowheads="1"/>
          </p:cNvSpPr>
          <p:nvPr/>
        </p:nvSpPr>
        <p:spPr bwMode="auto">
          <a:xfrm>
            <a:off x="5751513" y="50657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15" name="Line 47"/>
          <p:cNvSpPr>
            <a:spLocks noChangeShapeType="1"/>
          </p:cNvSpPr>
          <p:nvPr/>
        </p:nvSpPr>
        <p:spPr bwMode="auto">
          <a:xfrm>
            <a:off x="5922963" y="46482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16" name="Oval 48" descr="Dark upward diagonal"/>
          <p:cNvSpPr>
            <a:spLocks noChangeAspect="1" noChangeArrowheads="1"/>
          </p:cNvSpPr>
          <p:nvPr/>
        </p:nvSpPr>
        <p:spPr bwMode="auto">
          <a:xfrm>
            <a:off x="6437313" y="50657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17" name="Line 49"/>
          <p:cNvSpPr>
            <a:spLocks noChangeShapeType="1"/>
          </p:cNvSpPr>
          <p:nvPr/>
        </p:nvSpPr>
        <p:spPr bwMode="auto">
          <a:xfrm>
            <a:off x="6608763" y="46482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18" name="Text Box 50"/>
          <p:cNvSpPr txBox="1">
            <a:spLocks noChangeArrowheads="1"/>
          </p:cNvSpPr>
          <p:nvPr/>
        </p:nvSpPr>
        <p:spPr bwMode="auto">
          <a:xfrm>
            <a:off x="6858000" y="4343400"/>
            <a:ext cx="914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sp>
        <p:nvSpPr>
          <p:cNvPr id="980019" name="Oval 51"/>
          <p:cNvSpPr>
            <a:spLocks noChangeAspect="1" noChangeArrowheads="1"/>
          </p:cNvSpPr>
          <p:nvPr/>
        </p:nvSpPr>
        <p:spPr bwMode="auto">
          <a:xfrm>
            <a:off x="6229350" y="2057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020" name="Text Box 52"/>
          <p:cNvSpPr txBox="1">
            <a:spLocks noChangeArrowheads="1"/>
          </p:cNvSpPr>
          <p:nvPr/>
        </p:nvSpPr>
        <p:spPr bwMode="auto">
          <a:xfrm>
            <a:off x="6858000" y="2133600"/>
            <a:ext cx="1295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word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80021" name="Line 53"/>
          <p:cNvSpPr>
            <a:spLocks noChangeShapeType="1"/>
          </p:cNvSpPr>
          <p:nvPr/>
        </p:nvSpPr>
        <p:spPr bwMode="auto">
          <a:xfrm flipH="1">
            <a:off x="6400800" y="2438400"/>
            <a:ext cx="0" cy="83820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022" name="Oval 54" descr="Light upward diagonal"/>
          <p:cNvSpPr>
            <a:spLocks noChangeArrowheads="1"/>
          </p:cNvSpPr>
          <p:nvPr/>
        </p:nvSpPr>
        <p:spPr bwMode="auto">
          <a:xfrm>
            <a:off x="5715000" y="2667000"/>
            <a:ext cx="1371600" cy="304800"/>
          </a:xfrm>
          <a:prstGeom prst="ellipse">
            <a:avLst/>
          </a:prstGeom>
          <a:pattFill prst="ltUpDiag">
            <a:fgClr>
              <a:schemeClr val="accent1"/>
            </a:fgClr>
            <a:bgClr>
              <a:srgbClr val="E2E6EE"/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edges?</a:t>
            </a:r>
          </a:p>
        </p:txBody>
      </p:sp>
      <p:sp>
        <p:nvSpPr>
          <p:cNvPr id="980995" name="Oval 3"/>
          <p:cNvSpPr>
            <a:spLocks noChangeAspect="1" noChangeArrowheads="1"/>
          </p:cNvSpPr>
          <p:nvPr/>
        </p:nvSpPr>
        <p:spPr bwMode="auto">
          <a:xfrm>
            <a:off x="6492875" y="28956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0996" name="Line 4"/>
          <p:cNvSpPr>
            <a:spLocks noChangeShapeType="1"/>
          </p:cNvSpPr>
          <p:nvPr/>
        </p:nvSpPr>
        <p:spPr bwMode="auto">
          <a:xfrm flipH="1">
            <a:off x="5638800" y="3163888"/>
            <a:ext cx="9144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997" name="Text Box 5"/>
          <p:cNvSpPr txBox="1">
            <a:spLocks noChangeArrowheads="1"/>
          </p:cNvSpPr>
          <p:nvPr/>
        </p:nvSpPr>
        <p:spPr bwMode="auto">
          <a:xfrm>
            <a:off x="7010400" y="2978150"/>
            <a:ext cx="1295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80998" name="Line 6"/>
          <p:cNvSpPr>
            <a:spLocks noChangeShapeType="1"/>
          </p:cNvSpPr>
          <p:nvPr/>
        </p:nvSpPr>
        <p:spPr bwMode="auto">
          <a:xfrm flipH="1">
            <a:off x="6172200" y="3240088"/>
            <a:ext cx="4572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0999" name="Line 7"/>
          <p:cNvSpPr>
            <a:spLocks noChangeShapeType="1"/>
          </p:cNvSpPr>
          <p:nvPr/>
        </p:nvSpPr>
        <p:spPr bwMode="auto">
          <a:xfrm>
            <a:off x="6740525" y="3240088"/>
            <a:ext cx="41275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1000" name="Oval 8"/>
          <p:cNvSpPr>
            <a:spLocks noChangeAspect="1" noChangeArrowheads="1"/>
          </p:cNvSpPr>
          <p:nvPr/>
        </p:nvSpPr>
        <p:spPr bwMode="auto">
          <a:xfrm>
            <a:off x="5410200" y="3962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01" name="Oval 9"/>
          <p:cNvSpPr>
            <a:spLocks noChangeAspect="1" noChangeArrowheads="1"/>
          </p:cNvSpPr>
          <p:nvPr/>
        </p:nvSpPr>
        <p:spPr bwMode="auto">
          <a:xfrm>
            <a:off x="5980113" y="39624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02" name="Oval 10"/>
          <p:cNvSpPr>
            <a:spLocks noChangeAspect="1" noChangeArrowheads="1"/>
          </p:cNvSpPr>
          <p:nvPr/>
        </p:nvSpPr>
        <p:spPr bwMode="auto">
          <a:xfrm>
            <a:off x="6629400" y="3962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03" name="Text Box 11"/>
          <p:cNvSpPr txBox="1">
            <a:spLocks noChangeArrowheads="1"/>
          </p:cNvSpPr>
          <p:nvPr/>
        </p:nvSpPr>
        <p:spPr bwMode="auto">
          <a:xfrm>
            <a:off x="4495800" y="40782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dg1</a:t>
            </a:r>
          </a:p>
        </p:txBody>
      </p:sp>
      <p:sp>
        <p:nvSpPr>
          <p:cNvPr id="981004" name="Text Box 12"/>
          <p:cNvSpPr txBox="1">
            <a:spLocks noChangeArrowheads="1"/>
          </p:cNvSpPr>
          <p:nvPr/>
        </p:nvSpPr>
        <p:spPr bwMode="auto">
          <a:xfrm>
            <a:off x="5410200" y="36972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pl1</a:t>
            </a:r>
          </a:p>
        </p:txBody>
      </p:sp>
      <p:sp>
        <p:nvSpPr>
          <p:cNvPr id="981005" name="Text Box 13"/>
          <p:cNvSpPr txBox="1">
            <a:spLocks noChangeArrowheads="1"/>
          </p:cNvSpPr>
          <p:nvPr/>
        </p:nvSpPr>
        <p:spPr bwMode="auto">
          <a:xfrm>
            <a:off x="5943600" y="3697288"/>
            <a:ext cx="13716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rou</a:t>
            </a:r>
          </a:p>
        </p:txBody>
      </p:sp>
      <p:sp>
        <p:nvSpPr>
          <p:cNvPr id="981006" name="Oval 14" descr="Dark upward diagonal"/>
          <p:cNvSpPr>
            <a:spLocks noChangeAspect="1" noChangeArrowheads="1"/>
          </p:cNvSpPr>
          <p:nvPr/>
        </p:nvSpPr>
        <p:spPr bwMode="auto">
          <a:xfrm>
            <a:off x="5446713" y="46847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07" name="Line 15"/>
          <p:cNvSpPr>
            <a:spLocks noChangeShapeType="1"/>
          </p:cNvSpPr>
          <p:nvPr/>
        </p:nvSpPr>
        <p:spPr bwMode="auto">
          <a:xfrm>
            <a:off x="5618163" y="42672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1008" name="Oval 16" descr="Dark upward diagonal"/>
          <p:cNvSpPr>
            <a:spLocks noChangeAspect="1" noChangeArrowheads="1"/>
          </p:cNvSpPr>
          <p:nvPr/>
        </p:nvSpPr>
        <p:spPr bwMode="auto">
          <a:xfrm>
            <a:off x="5980113" y="46847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09" name="Line 17"/>
          <p:cNvSpPr>
            <a:spLocks noChangeShapeType="1"/>
          </p:cNvSpPr>
          <p:nvPr/>
        </p:nvSpPr>
        <p:spPr bwMode="auto">
          <a:xfrm>
            <a:off x="6151563" y="42672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1010" name="Oval 18" descr="Dark upward diagonal"/>
          <p:cNvSpPr>
            <a:spLocks noChangeAspect="1" noChangeArrowheads="1"/>
          </p:cNvSpPr>
          <p:nvPr/>
        </p:nvSpPr>
        <p:spPr bwMode="auto">
          <a:xfrm>
            <a:off x="6665913" y="46847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11" name="Line 19"/>
          <p:cNvSpPr>
            <a:spLocks noChangeShapeType="1"/>
          </p:cNvSpPr>
          <p:nvPr/>
        </p:nvSpPr>
        <p:spPr bwMode="auto">
          <a:xfrm>
            <a:off x="6837363" y="42672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1012" name="Text Box 20"/>
          <p:cNvSpPr txBox="1">
            <a:spLocks noChangeArrowheads="1"/>
          </p:cNvSpPr>
          <p:nvPr/>
        </p:nvSpPr>
        <p:spPr bwMode="auto">
          <a:xfrm>
            <a:off x="7239000" y="3962400"/>
            <a:ext cx="914400" cy="3127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34" charset="0"/>
              </a:rPr>
              <a:t>. . .</a:t>
            </a:r>
          </a:p>
        </p:txBody>
      </p:sp>
      <p:sp>
        <p:nvSpPr>
          <p:cNvPr id="981013" name="Oval 21"/>
          <p:cNvSpPr>
            <a:spLocks noChangeAspect="1" noChangeArrowheads="1"/>
          </p:cNvSpPr>
          <p:nvPr/>
        </p:nvSpPr>
        <p:spPr bwMode="auto">
          <a:xfrm>
            <a:off x="6457950" y="16764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14" name="Text Box 22"/>
          <p:cNvSpPr txBox="1">
            <a:spLocks noChangeArrowheads="1"/>
          </p:cNvSpPr>
          <p:nvPr/>
        </p:nvSpPr>
        <p:spPr bwMode="auto">
          <a:xfrm>
            <a:off x="7086600" y="1752600"/>
            <a:ext cx="1295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word</a:t>
            </a:r>
            <a:endParaRPr lang="en-US" sz="1600" b="0" i="0">
              <a:solidFill>
                <a:schemeClr val="tx2"/>
              </a:solidFill>
            </a:endParaRPr>
          </a:p>
        </p:txBody>
      </p:sp>
      <p:sp>
        <p:nvSpPr>
          <p:cNvPr id="981015" name="Line 23"/>
          <p:cNvSpPr>
            <a:spLocks noChangeShapeType="1"/>
          </p:cNvSpPr>
          <p:nvPr/>
        </p:nvSpPr>
        <p:spPr bwMode="auto">
          <a:xfrm flipH="1">
            <a:off x="6629400" y="2057400"/>
            <a:ext cx="0" cy="83820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981016" name="Oval 24" descr="Light upward diagonal"/>
          <p:cNvSpPr>
            <a:spLocks noChangeArrowheads="1"/>
          </p:cNvSpPr>
          <p:nvPr/>
        </p:nvSpPr>
        <p:spPr bwMode="auto">
          <a:xfrm>
            <a:off x="5943600" y="2286000"/>
            <a:ext cx="1371600" cy="304800"/>
          </a:xfrm>
          <a:prstGeom prst="ellipse">
            <a:avLst/>
          </a:prstGeom>
          <a:pattFill prst="ltUpDiag">
            <a:fgClr>
              <a:schemeClr val="accent1"/>
            </a:fgClr>
            <a:bgClr>
              <a:srgbClr val="E2E6EE"/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81017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3505200" cy="2371725"/>
          </a:xfrm>
        </p:spPr>
        <p:txBody>
          <a:bodyPr/>
          <a:lstStyle/>
          <a:p>
            <a:r>
              <a:rPr lang="en-US"/>
              <a:t>Learn connections from classifier outputs to word</a:t>
            </a:r>
          </a:p>
          <a:p>
            <a:r>
              <a:rPr lang="en-US"/>
              <a:t>Intuition that the word will be able to use the classifier output to correct other mistakes being made</a:t>
            </a:r>
          </a:p>
        </p:txBody>
      </p:sp>
      <p:cxnSp>
        <p:nvCxnSpPr>
          <p:cNvPr id="981018" name="AutoShape 26"/>
          <p:cNvCxnSpPr>
            <a:cxnSpLocks noChangeShapeType="1"/>
            <a:stCxn id="981013" idx="2"/>
            <a:endCxn id="981000" idx="1"/>
          </p:cNvCxnSpPr>
          <p:nvPr/>
        </p:nvCxnSpPr>
        <p:spPr bwMode="auto">
          <a:xfrm rot="10800000" flipV="1">
            <a:off x="5461000" y="1849438"/>
            <a:ext cx="982663" cy="2149475"/>
          </a:xfrm>
          <a:prstGeom prst="curvedConnector2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lg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 (10 word monophone hybrid)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153400" cy="4776788"/>
          </a:xfrm>
        </p:spPr>
        <p:txBody>
          <a:bodyPr/>
          <a:lstStyle/>
          <a:p>
            <a:r>
              <a:rPr lang="en-US"/>
              <a:t>Baseline monophone hybrid: 26.0% WER on CV, </a:t>
            </a:r>
            <a:r>
              <a:rPr lang="en-US" b="1">
                <a:solidFill>
                  <a:srgbClr val="000099"/>
                </a:solidFill>
              </a:rPr>
              <a:t>30.0%</a:t>
            </a:r>
            <a:r>
              <a:rPr lang="en-US"/>
              <a:t> Test</a:t>
            </a:r>
          </a:p>
          <a:p>
            <a:r>
              <a:rPr lang="en-US"/>
              <a:t>Choose edge with best CV score: ROU (25.1%)</a:t>
            </a:r>
          </a:p>
          <a:p>
            <a:pPr lvl="1"/>
            <a:r>
              <a:rPr lang="en-US"/>
              <a:t>Test result: </a:t>
            </a:r>
            <a:r>
              <a:rPr lang="en-US" b="1">
                <a:solidFill>
                  <a:srgbClr val="000099"/>
                </a:solidFill>
              </a:rPr>
              <a:t>29.7%</a:t>
            </a:r>
            <a:r>
              <a:rPr lang="en-US"/>
              <a:t> WER</a:t>
            </a:r>
          </a:p>
          <a:p>
            <a:r>
              <a:rPr lang="en-US"/>
              <a:t>Choose two single best edges on CV: VOW + ROU</a:t>
            </a:r>
          </a:p>
          <a:p>
            <a:pPr lvl="1"/>
            <a:r>
              <a:rPr lang="en-US"/>
              <a:t>Test result: </a:t>
            </a:r>
            <a:r>
              <a:rPr lang="en-US" b="1">
                <a:solidFill>
                  <a:srgbClr val="000099"/>
                </a:solidFill>
              </a:rPr>
              <a:t>29.9%</a:t>
            </a:r>
          </a:p>
          <a:p>
            <a:r>
              <a:rPr lang="en-US"/>
              <a:t>Choose edge with highest EAR: GLO</a:t>
            </a:r>
          </a:p>
          <a:p>
            <a:pPr lvl="1"/>
            <a:r>
              <a:rPr lang="en-US"/>
              <a:t>Test result: </a:t>
            </a:r>
            <a:r>
              <a:rPr lang="en-US" b="1">
                <a:solidFill>
                  <a:srgbClr val="000099"/>
                </a:solidFill>
              </a:rPr>
              <a:t>30.1%</a:t>
            </a:r>
          </a:p>
          <a:p>
            <a:r>
              <a:rPr lang="en-US"/>
              <a:t>Choose highest EAR between MLP features: DG1 ↦ PL1</a:t>
            </a:r>
          </a:p>
          <a:p>
            <a:pPr lvl="1"/>
            <a:r>
              <a:rPr lang="en-US"/>
              <a:t>Test result: </a:t>
            </a:r>
            <a:r>
              <a:rPr lang="en-US" b="1">
                <a:solidFill>
                  <a:srgbClr val="000099"/>
                </a:solidFill>
              </a:rPr>
              <a:t>31.6%</a:t>
            </a:r>
            <a:r>
              <a:rPr lang="en-US"/>
              <a:t> (CV: 26.0%)</a:t>
            </a:r>
          </a:p>
          <a:p>
            <a:pPr lvl="1"/>
            <a:endParaRPr lang="en-US"/>
          </a:p>
          <a:p>
            <a:r>
              <a:rPr lang="en-US"/>
              <a:t>In monophone + PLP model , the best result is obtained with original model.</a:t>
            </a:r>
          </a:p>
          <a:p>
            <a:pPr lvl="1"/>
            <a:endParaRPr lang="en-US" b="1"/>
          </a:p>
          <a:p>
            <a:pPr lvl="1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98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98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98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98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98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98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982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982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982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982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982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982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982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982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982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982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 Conclusion</a:t>
            </a:r>
          </a:p>
        </p:txBody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006600"/>
          </a:xfrm>
        </p:spPr>
        <p:txBody>
          <a:bodyPr/>
          <a:lstStyle/>
          <a:p>
            <a:r>
              <a:rPr lang="en-US"/>
              <a:t>The EAR measure would not have chosen the best possible edges</a:t>
            </a:r>
          </a:p>
          <a:p>
            <a:r>
              <a:rPr lang="en-US"/>
              <a:t>These models may already be optimized</a:t>
            </a:r>
          </a:p>
          <a:p>
            <a:r>
              <a:rPr lang="en-US"/>
              <a:t>Once PLPs are added to the model, changing the structure has little effect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3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tx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tx2"/>
                </a:solidFill>
              </a:rPr>
              <a:t>Tandem</a:t>
            </a:r>
          </a:p>
          <a:p>
            <a:endParaRPr lang="en-US" sz="1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763000" cy="27130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000">
                <a:solidFill>
                  <a:schemeClr val="tx2"/>
                </a:solidFill>
              </a:rPr>
              <a:t>Tandem observation models</a:t>
            </a:r>
          </a:p>
          <a:p>
            <a:pPr algn="ctr">
              <a:buFont typeface="Wingdings" pitchFamily="2" charset="2"/>
              <a:buNone/>
            </a:pPr>
            <a:endParaRPr lang="en-US" sz="24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presenters:  Ozgur Cetin, Arthur Kantor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617538"/>
          </a:xfrm>
        </p:spPr>
        <p:txBody>
          <a:bodyPr/>
          <a:lstStyle/>
          <a:p>
            <a:r>
              <a:rPr lang="en-US" sz="4400"/>
              <a:t>Introduction</a:t>
            </a:r>
          </a:p>
        </p:txBody>
      </p:sp>
      <p:sp>
        <p:nvSpPr>
          <p:cNvPr id="106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534400" cy="4703763"/>
          </a:xfrm>
        </p:spPr>
        <p:txBody>
          <a:bodyPr/>
          <a:lstStyle/>
          <a:p>
            <a:r>
              <a:rPr lang="en-US" sz="2200" b="1"/>
              <a:t>Tandem</a:t>
            </a:r>
            <a:r>
              <a:rPr lang="en-US" sz="2200"/>
              <a:t> is a method to use the predictions of a MLP as observation vectors in generative models, e..g. HMMs </a:t>
            </a:r>
          </a:p>
          <a:p>
            <a:r>
              <a:rPr lang="en-US" sz="2200"/>
              <a:t>Extensively used in the ICSI/SRI systems: 10-20 % improvement for English, Arabic, and Mandarin </a:t>
            </a:r>
          </a:p>
          <a:p>
            <a:r>
              <a:rPr lang="en-US" sz="2200"/>
              <a:t>Most previous work used phone MLPs for deriving tandem (e.g., Hermansky et al. ’00, and Morgan et al. ‘05 )</a:t>
            </a:r>
          </a:p>
          <a:p>
            <a:r>
              <a:rPr lang="en-US" sz="2200"/>
              <a:t>We explore tandem based on articulatory MLPs</a:t>
            </a:r>
          </a:p>
          <a:p>
            <a:r>
              <a:rPr lang="en-US" sz="2200"/>
              <a:t>Similar to the approach in Kirchhoff ’99</a:t>
            </a:r>
          </a:p>
          <a:p>
            <a:r>
              <a:rPr lang="en-US" sz="2200" b="1"/>
              <a:t>Questions</a:t>
            </a:r>
          </a:p>
          <a:p>
            <a:pPr lvl="1"/>
            <a:r>
              <a:rPr lang="en-US" sz="2200"/>
              <a:t>Are articulatory tandems better than the phonetic ones?</a:t>
            </a:r>
          </a:p>
          <a:p>
            <a:pPr lvl="1"/>
            <a:r>
              <a:rPr lang="en-US" sz="2200"/>
              <a:t>Are factored observation models for tandem and acoustic (e.g. PLP) observations better than the observation concatenation approaches?  </a:t>
            </a:r>
            <a:endParaRPr 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696200" cy="371475"/>
          </a:xfrm>
        </p:spPr>
        <p:txBody>
          <a:bodyPr/>
          <a:lstStyle/>
          <a:p>
            <a:pPr defTabSz="914400"/>
            <a:r>
              <a:rPr lang="en-US"/>
              <a:t>Notation:  Representations of HMMs as DBNs</a:t>
            </a:r>
          </a:p>
        </p:txBody>
      </p:sp>
      <p:grpSp>
        <p:nvGrpSpPr>
          <p:cNvPr id="716803" name="Group 3"/>
          <p:cNvGrpSpPr>
            <a:grpSpLocks/>
          </p:cNvGrpSpPr>
          <p:nvPr/>
        </p:nvGrpSpPr>
        <p:grpSpPr bwMode="auto">
          <a:xfrm>
            <a:off x="692150" y="2025650"/>
            <a:ext cx="2706688" cy="1443038"/>
            <a:chOff x="479" y="1401"/>
            <a:chExt cx="1873" cy="999"/>
          </a:xfrm>
        </p:grpSpPr>
        <p:sp>
          <p:nvSpPr>
            <p:cNvPr id="716804" name="Oval 4"/>
            <p:cNvSpPr>
              <a:spLocks noChangeArrowheads="1"/>
            </p:cNvSpPr>
            <p:nvPr/>
          </p:nvSpPr>
          <p:spPr bwMode="auto">
            <a:xfrm>
              <a:off x="502" y="1401"/>
              <a:ext cx="192" cy="33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05" name="Oval 5"/>
            <p:cNvSpPr>
              <a:spLocks noChangeArrowheads="1"/>
            </p:cNvSpPr>
            <p:nvPr/>
          </p:nvSpPr>
          <p:spPr bwMode="auto">
            <a:xfrm>
              <a:off x="1320" y="1401"/>
              <a:ext cx="192" cy="33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06" name="Oval 6"/>
            <p:cNvSpPr>
              <a:spLocks noChangeArrowheads="1"/>
            </p:cNvSpPr>
            <p:nvPr/>
          </p:nvSpPr>
          <p:spPr bwMode="auto">
            <a:xfrm>
              <a:off x="2138" y="1401"/>
              <a:ext cx="192" cy="33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07" name="Oval 7"/>
            <p:cNvSpPr>
              <a:spLocks noChangeArrowheads="1"/>
            </p:cNvSpPr>
            <p:nvPr/>
          </p:nvSpPr>
          <p:spPr bwMode="auto">
            <a:xfrm>
              <a:off x="479" y="1706"/>
              <a:ext cx="240" cy="2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08" name="Oval 8"/>
            <p:cNvSpPr>
              <a:spLocks noChangeArrowheads="1"/>
            </p:cNvSpPr>
            <p:nvPr/>
          </p:nvSpPr>
          <p:spPr bwMode="auto">
            <a:xfrm>
              <a:off x="1297" y="1706"/>
              <a:ext cx="240" cy="2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09" name="Oval 9"/>
            <p:cNvSpPr>
              <a:spLocks noChangeArrowheads="1"/>
            </p:cNvSpPr>
            <p:nvPr/>
          </p:nvSpPr>
          <p:spPr bwMode="auto">
            <a:xfrm>
              <a:off x="2109" y="1706"/>
              <a:ext cx="240" cy="2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0" name="Line 10"/>
            <p:cNvSpPr>
              <a:spLocks noChangeAspect="1" noChangeShapeType="1"/>
            </p:cNvSpPr>
            <p:nvPr/>
          </p:nvSpPr>
          <p:spPr bwMode="auto">
            <a:xfrm flipH="1">
              <a:off x="628" y="1668"/>
              <a:ext cx="44" cy="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11" name="Line 11"/>
            <p:cNvSpPr>
              <a:spLocks noChangeAspect="1" noChangeShapeType="1"/>
            </p:cNvSpPr>
            <p:nvPr/>
          </p:nvSpPr>
          <p:spPr bwMode="auto">
            <a:xfrm flipH="1">
              <a:off x="1446" y="1670"/>
              <a:ext cx="42" cy="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12" name="Line 12"/>
            <p:cNvSpPr>
              <a:spLocks noChangeAspect="1" noChangeShapeType="1"/>
            </p:cNvSpPr>
            <p:nvPr/>
          </p:nvSpPr>
          <p:spPr bwMode="auto">
            <a:xfrm flipH="1">
              <a:off x="2264" y="1672"/>
              <a:ext cx="40" cy="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13" name="Oval 13"/>
            <p:cNvSpPr>
              <a:spLocks noChangeArrowheads="1"/>
            </p:cNvSpPr>
            <p:nvPr/>
          </p:nvSpPr>
          <p:spPr bwMode="auto">
            <a:xfrm>
              <a:off x="1440" y="1620"/>
              <a:ext cx="768" cy="7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4" name="Rectangle 14"/>
            <p:cNvSpPr>
              <a:spLocks noChangeArrowheads="1"/>
            </p:cNvSpPr>
            <p:nvPr/>
          </p:nvSpPr>
          <p:spPr bwMode="ltGray">
            <a:xfrm>
              <a:off x="1392" y="1776"/>
              <a:ext cx="864" cy="624"/>
            </a:xfrm>
            <a:prstGeom prst="rect">
              <a:avLst/>
            </a:prstGeom>
            <a:solidFill>
              <a:schemeClr val="bg1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5" name="Oval 15"/>
            <p:cNvSpPr>
              <a:spLocks noChangeArrowheads="1"/>
            </p:cNvSpPr>
            <p:nvPr/>
          </p:nvSpPr>
          <p:spPr bwMode="gray">
            <a:xfrm>
              <a:off x="624" y="1620"/>
              <a:ext cx="768" cy="7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6" name="Rectangle 16"/>
            <p:cNvSpPr>
              <a:spLocks noChangeArrowheads="1"/>
            </p:cNvSpPr>
            <p:nvPr/>
          </p:nvSpPr>
          <p:spPr bwMode="ltGray">
            <a:xfrm>
              <a:off x="576" y="1776"/>
              <a:ext cx="864" cy="624"/>
            </a:xfrm>
            <a:prstGeom prst="rect">
              <a:avLst/>
            </a:prstGeom>
            <a:solidFill>
              <a:schemeClr val="bg1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7" name="Oval 17"/>
            <p:cNvSpPr>
              <a:spLocks noChangeArrowheads="1"/>
            </p:cNvSpPr>
            <p:nvPr/>
          </p:nvSpPr>
          <p:spPr bwMode="auto">
            <a:xfrm>
              <a:off x="2112" y="1709"/>
              <a:ext cx="240" cy="240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8" name="Oval 18"/>
            <p:cNvSpPr>
              <a:spLocks noChangeArrowheads="1"/>
            </p:cNvSpPr>
            <p:nvPr/>
          </p:nvSpPr>
          <p:spPr bwMode="auto">
            <a:xfrm>
              <a:off x="480" y="1709"/>
              <a:ext cx="240" cy="240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19" name="Oval 19"/>
            <p:cNvSpPr>
              <a:spLocks noChangeArrowheads="1"/>
            </p:cNvSpPr>
            <p:nvPr/>
          </p:nvSpPr>
          <p:spPr bwMode="auto">
            <a:xfrm>
              <a:off x="1296" y="1709"/>
              <a:ext cx="240" cy="240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20" name="Text Box 20"/>
            <p:cNvSpPr txBox="1">
              <a:spLocks noChangeArrowheads="1"/>
            </p:cNvSpPr>
            <p:nvPr/>
          </p:nvSpPr>
          <p:spPr bwMode="auto">
            <a:xfrm>
              <a:off x="528" y="1740"/>
              <a:ext cx="14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/>
                <a:t>1</a:t>
              </a:r>
            </a:p>
          </p:txBody>
        </p:sp>
        <p:sp>
          <p:nvSpPr>
            <p:cNvPr id="716821" name="Text Box 21"/>
            <p:cNvSpPr txBox="1">
              <a:spLocks noChangeArrowheads="1"/>
            </p:cNvSpPr>
            <p:nvPr/>
          </p:nvSpPr>
          <p:spPr bwMode="auto">
            <a:xfrm>
              <a:off x="1349" y="1740"/>
              <a:ext cx="14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/>
                <a:t>2</a:t>
              </a:r>
            </a:p>
          </p:txBody>
        </p:sp>
        <p:sp>
          <p:nvSpPr>
            <p:cNvPr id="716822" name="Text Box 22"/>
            <p:cNvSpPr txBox="1">
              <a:spLocks noChangeArrowheads="1"/>
            </p:cNvSpPr>
            <p:nvPr/>
          </p:nvSpPr>
          <p:spPr bwMode="auto">
            <a:xfrm>
              <a:off x="2167" y="1740"/>
              <a:ext cx="14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/>
                <a:t>3</a:t>
              </a:r>
            </a:p>
          </p:txBody>
        </p:sp>
        <p:sp>
          <p:nvSpPr>
            <p:cNvPr id="716823" name="Line 23"/>
            <p:cNvSpPr>
              <a:spLocks noChangeAspect="1" noChangeShapeType="1"/>
            </p:cNvSpPr>
            <p:nvPr/>
          </p:nvSpPr>
          <p:spPr bwMode="auto">
            <a:xfrm>
              <a:off x="1314" y="1766"/>
              <a:ext cx="8" cy="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24" name="Line 24"/>
            <p:cNvSpPr>
              <a:spLocks noChangeAspect="1" noChangeShapeType="1"/>
            </p:cNvSpPr>
            <p:nvPr/>
          </p:nvSpPr>
          <p:spPr bwMode="auto">
            <a:xfrm>
              <a:off x="2097" y="1728"/>
              <a:ext cx="25" cy="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716825" name="Group 25"/>
          <p:cNvGrpSpPr>
            <a:grpSpLocks/>
          </p:cNvGrpSpPr>
          <p:nvPr/>
        </p:nvGrpSpPr>
        <p:grpSpPr bwMode="auto">
          <a:xfrm>
            <a:off x="901700" y="2844800"/>
            <a:ext cx="3259138" cy="833438"/>
            <a:chOff x="432" y="1920"/>
            <a:chExt cx="2256" cy="576"/>
          </a:xfrm>
        </p:grpSpPr>
        <p:grpSp>
          <p:nvGrpSpPr>
            <p:cNvPr id="716826" name="Group 26"/>
            <p:cNvGrpSpPr>
              <a:grpSpLocks/>
            </p:cNvGrpSpPr>
            <p:nvPr/>
          </p:nvGrpSpPr>
          <p:grpSpPr bwMode="auto">
            <a:xfrm>
              <a:off x="432" y="1920"/>
              <a:ext cx="624" cy="576"/>
              <a:chOff x="432" y="1920"/>
              <a:chExt cx="624" cy="576"/>
            </a:xfrm>
          </p:grpSpPr>
          <p:sp>
            <p:nvSpPr>
              <p:cNvPr id="716827" name="Freeform 27"/>
              <p:cNvSpPr>
                <a:spLocks/>
              </p:cNvSpPr>
              <p:nvPr/>
            </p:nvSpPr>
            <p:spPr bwMode="auto">
              <a:xfrm>
                <a:off x="432" y="1920"/>
                <a:ext cx="28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240"/>
                  </a:cxn>
                  <a:cxn ang="0">
                    <a:pos x="192" y="144"/>
                  </a:cxn>
                  <a:cxn ang="0">
                    <a:pos x="288" y="336"/>
                  </a:cxn>
                </a:cxnLst>
                <a:rect l="0" t="0" r="r" b="b"/>
                <a:pathLst>
                  <a:path w="288" h="336">
                    <a:moveTo>
                      <a:pt x="0" y="0"/>
                    </a:moveTo>
                    <a:cubicBezTo>
                      <a:pt x="32" y="108"/>
                      <a:pt x="64" y="216"/>
                      <a:pt x="96" y="240"/>
                    </a:cubicBezTo>
                    <a:cubicBezTo>
                      <a:pt x="128" y="264"/>
                      <a:pt x="160" y="128"/>
                      <a:pt x="192" y="144"/>
                    </a:cubicBezTo>
                    <a:cubicBezTo>
                      <a:pt x="224" y="160"/>
                      <a:pt x="272" y="304"/>
                      <a:pt x="288" y="33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828" name="Text Box 28"/>
              <p:cNvSpPr txBox="1">
                <a:spLocks noChangeArrowheads="1"/>
              </p:cNvSpPr>
              <p:nvPr/>
            </p:nvSpPr>
            <p:spPr bwMode="auto">
              <a:xfrm>
                <a:off x="576" y="2315"/>
                <a:ext cx="480" cy="18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600" i="0"/>
                  <a:t>obs</a:t>
                </a:r>
                <a:endParaRPr lang="en-US" sz="1600" i="0" baseline="-25000"/>
              </a:p>
            </p:txBody>
          </p:sp>
        </p:grpSp>
        <p:grpSp>
          <p:nvGrpSpPr>
            <p:cNvPr id="716829" name="Group 29"/>
            <p:cNvGrpSpPr>
              <a:grpSpLocks/>
            </p:cNvGrpSpPr>
            <p:nvPr/>
          </p:nvGrpSpPr>
          <p:grpSpPr bwMode="auto">
            <a:xfrm>
              <a:off x="1248" y="1920"/>
              <a:ext cx="624" cy="576"/>
              <a:chOff x="1248" y="1920"/>
              <a:chExt cx="624" cy="576"/>
            </a:xfrm>
          </p:grpSpPr>
          <p:sp>
            <p:nvSpPr>
              <p:cNvPr id="716830" name="Freeform 30"/>
              <p:cNvSpPr>
                <a:spLocks/>
              </p:cNvSpPr>
              <p:nvPr/>
            </p:nvSpPr>
            <p:spPr bwMode="auto">
              <a:xfrm>
                <a:off x="1248" y="1920"/>
                <a:ext cx="28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240"/>
                  </a:cxn>
                  <a:cxn ang="0">
                    <a:pos x="192" y="144"/>
                  </a:cxn>
                  <a:cxn ang="0">
                    <a:pos x="288" y="336"/>
                  </a:cxn>
                </a:cxnLst>
                <a:rect l="0" t="0" r="r" b="b"/>
                <a:pathLst>
                  <a:path w="288" h="336">
                    <a:moveTo>
                      <a:pt x="0" y="0"/>
                    </a:moveTo>
                    <a:cubicBezTo>
                      <a:pt x="32" y="108"/>
                      <a:pt x="64" y="216"/>
                      <a:pt x="96" y="240"/>
                    </a:cubicBezTo>
                    <a:cubicBezTo>
                      <a:pt x="128" y="264"/>
                      <a:pt x="160" y="128"/>
                      <a:pt x="192" y="144"/>
                    </a:cubicBezTo>
                    <a:cubicBezTo>
                      <a:pt x="224" y="160"/>
                      <a:pt x="272" y="304"/>
                      <a:pt x="288" y="33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831" name="Text Box 31"/>
              <p:cNvSpPr txBox="1">
                <a:spLocks noChangeArrowheads="1"/>
              </p:cNvSpPr>
              <p:nvPr/>
            </p:nvSpPr>
            <p:spPr bwMode="auto">
              <a:xfrm>
                <a:off x="1392" y="2315"/>
                <a:ext cx="480" cy="18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600" i="0"/>
                  <a:t>obs</a:t>
                </a:r>
                <a:endParaRPr lang="en-US" sz="1600" i="0" baseline="-25000"/>
              </a:p>
            </p:txBody>
          </p:sp>
        </p:grpSp>
        <p:grpSp>
          <p:nvGrpSpPr>
            <p:cNvPr id="716832" name="Group 32"/>
            <p:cNvGrpSpPr>
              <a:grpSpLocks/>
            </p:cNvGrpSpPr>
            <p:nvPr/>
          </p:nvGrpSpPr>
          <p:grpSpPr bwMode="auto">
            <a:xfrm>
              <a:off x="2064" y="1920"/>
              <a:ext cx="624" cy="565"/>
              <a:chOff x="2064" y="1920"/>
              <a:chExt cx="624" cy="565"/>
            </a:xfrm>
          </p:grpSpPr>
          <p:sp>
            <p:nvSpPr>
              <p:cNvPr id="716833" name="Freeform 33"/>
              <p:cNvSpPr>
                <a:spLocks/>
              </p:cNvSpPr>
              <p:nvPr/>
            </p:nvSpPr>
            <p:spPr bwMode="auto">
              <a:xfrm>
                <a:off x="2064" y="1920"/>
                <a:ext cx="28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240"/>
                  </a:cxn>
                  <a:cxn ang="0">
                    <a:pos x="192" y="144"/>
                  </a:cxn>
                  <a:cxn ang="0">
                    <a:pos x="288" y="336"/>
                  </a:cxn>
                </a:cxnLst>
                <a:rect l="0" t="0" r="r" b="b"/>
                <a:pathLst>
                  <a:path w="288" h="336">
                    <a:moveTo>
                      <a:pt x="0" y="0"/>
                    </a:moveTo>
                    <a:cubicBezTo>
                      <a:pt x="32" y="108"/>
                      <a:pt x="64" y="216"/>
                      <a:pt x="96" y="240"/>
                    </a:cubicBezTo>
                    <a:cubicBezTo>
                      <a:pt x="128" y="264"/>
                      <a:pt x="160" y="128"/>
                      <a:pt x="192" y="144"/>
                    </a:cubicBezTo>
                    <a:cubicBezTo>
                      <a:pt x="224" y="160"/>
                      <a:pt x="272" y="304"/>
                      <a:pt x="288" y="33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834" name="Text Box 34"/>
              <p:cNvSpPr txBox="1">
                <a:spLocks noChangeArrowheads="1"/>
              </p:cNvSpPr>
              <p:nvPr/>
            </p:nvSpPr>
            <p:spPr bwMode="auto">
              <a:xfrm>
                <a:off x="2208" y="2304"/>
                <a:ext cx="480" cy="18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600" i="0"/>
                  <a:t>obs</a:t>
                </a:r>
                <a:endParaRPr lang="en-US" sz="1600" i="0" baseline="-25000"/>
              </a:p>
            </p:txBody>
          </p:sp>
        </p:grpSp>
      </p:grpSp>
      <p:grpSp>
        <p:nvGrpSpPr>
          <p:cNvPr id="716835" name="Group 35"/>
          <p:cNvGrpSpPr>
            <a:grpSpLocks/>
          </p:cNvGrpSpPr>
          <p:nvPr/>
        </p:nvGrpSpPr>
        <p:grpSpPr bwMode="auto">
          <a:xfrm>
            <a:off x="623888" y="4857750"/>
            <a:ext cx="3536950" cy="1109663"/>
            <a:chOff x="240" y="3168"/>
            <a:chExt cx="2448" cy="768"/>
          </a:xfrm>
        </p:grpSpPr>
        <p:sp>
          <p:nvSpPr>
            <p:cNvPr id="716836" name="Rectangle 36"/>
            <p:cNvSpPr>
              <a:spLocks noChangeArrowheads="1"/>
            </p:cNvSpPr>
            <p:nvPr/>
          </p:nvSpPr>
          <p:spPr bwMode="auto">
            <a:xfrm>
              <a:off x="240" y="3168"/>
              <a:ext cx="2448" cy="76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accent2"/>
              </a:solidFill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37" name="Oval 37"/>
            <p:cNvSpPr>
              <a:spLocks noChangeArrowheads="1"/>
            </p:cNvSpPr>
            <p:nvPr/>
          </p:nvSpPr>
          <p:spPr bwMode="auto">
            <a:xfrm>
              <a:off x="480" y="3282"/>
              <a:ext cx="240" cy="240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38" name="Text Box 38"/>
            <p:cNvSpPr txBox="1">
              <a:spLocks noChangeArrowheads="1"/>
            </p:cNvSpPr>
            <p:nvPr/>
          </p:nvSpPr>
          <p:spPr bwMode="auto">
            <a:xfrm>
              <a:off x="816" y="3312"/>
              <a:ext cx="768" cy="18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700" i="0"/>
                <a:t>=  state</a:t>
              </a:r>
            </a:p>
          </p:txBody>
        </p:sp>
        <p:sp>
          <p:nvSpPr>
            <p:cNvPr id="716839" name="Line 39"/>
            <p:cNvSpPr>
              <a:spLocks noChangeShapeType="1"/>
            </p:cNvSpPr>
            <p:nvPr/>
          </p:nvSpPr>
          <p:spPr bwMode="auto">
            <a:xfrm>
              <a:off x="432" y="3726"/>
              <a:ext cx="336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40" name="Text Box 40"/>
            <p:cNvSpPr txBox="1">
              <a:spLocks noChangeArrowheads="1"/>
            </p:cNvSpPr>
            <p:nvPr/>
          </p:nvSpPr>
          <p:spPr bwMode="auto">
            <a:xfrm>
              <a:off x="816" y="3651"/>
              <a:ext cx="1728" cy="18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700" i="0"/>
                <a:t>=  allowed transition</a:t>
              </a:r>
            </a:p>
          </p:txBody>
        </p:sp>
      </p:grpSp>
      <p:grpSp>
        <p:nvGrpSpPr>
          <p:cNvPr id="716841" name="Group 41"/>
          <p:cNvGrpSpPr>
            <a:grpSpLocks/>
          </p:cNvGrpSpPr>
          <p:nvPr/>
        </p:nvGrpSpPr>
        <p:grpSpPr bwMode="auto">
          <a:xfrm>
            <a:off x="4716463" y="4857750"/>
            <a:ext cx="3536950" cy="1109663"/>
            <a:chOff x="3072" y="3072"/>
            <a:chExt cx="2448" cy="768"/>
          </a:xfrm>
        </p:grpSpPr>
        <p:sp>
          <p:nvSpPr>
            <p:cNvPr id="716842" name="Rectangle 42"/>
            <p:cNvSpPr>
              <a:spLocks noChangeArrowheads="1"/>
            </p:cNvSpPr>
            <p:nvPr/>
          </p:nvSpPr>
          <p:spPr bwMode="auto">
            <a:xfrm>
              <a:off x="3072" y="3072"/>
              <a:ext cx="2448" cy="76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rgbClr val="666699"/>
              </a:solidFill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43" name="Oval 43"/>
            <p:cNvSpPr>
              <a:spLocks noChangeArrowheads="1"/>
            </p:cNvSpPr>
            <p:nvPr/>
          </p:nvSpPr>
          <p:spPr bwMode="auto">
            <a:xfrm>
              <a:off x="3264" y="3184"/>
              <a:ext cx="240" cy="240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44" name="Text Box 44"/>
            <p:cNvSpPr txBox="1">
              <a:spLocks noChangeArrowheads="1"/>
            </p:cNvSpPr>
            <p:nvPr/>
          </p:nvSpPr>
          <p:spPr bwMode="auto">
            <a:xfrm>
              <a:off x="3600" y="3219"/>
              <a:ext cx="1056" cy="18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700" i="0"/>
                <a:t>=  variable</a:t>
              </a:r>
            </a:p>
          </p:txBody>
        </p:sp>
        <p:sp>
          <p:nvSpPr>
            <p:cNvPr id="716845" name="Line 45"/>
            <p:cNvSpPr>
              <a:spLocks noChangeShapeType="1"/>
            </p:cNvSpPr>
            <p:nvPr/>
          </p:nvSpPr>
          <p:spPr bwMode="auto">
            <a:xfrm>
              <a:off x="3216" y="3627"/>
              <a:ext cx="3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46" name="Text Box 46"/>
            <p:cNvSpPr txBox="1">
              <a:spLocks noChangeArrowheads="1"/>
            </p:cNvSpPr>
            <p:nvPr/>
          </p:nvSpPr>
          <p:spPr bwMode="auto">
            <a:xfrm>
              <a:off x="3600" y="3552"/>
              <a:ext cx="1872" cy="18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700" i="0"/>
                <a:t>=  dependency</a:t>
              </a:r>
            </a:p>
          </p:txBody>
        </p:sp>
      </p:grpSp>
      <p:grpSp>
        <p:nvGrpSpPr>
          <p:cNvPr id="716847" name="Group 47"/>
          <p:cNvGrpSpPr>
            <a:grpSpLocks/>
          </p:cNvGrpSpPr>
          <p:nvPr/>
        </p:nvGrpSpPr>
        <p:grpSpPr bwMode="auto">
          <a:xfrm>
            <a:off x="1941513" y="798513"/>
            <a:ext cx="4924425" cy="5145087"/>
            <a:chOff x="1152" y="624"/>
            <a:chExt cx="3408" cy="3360"/>
          </a:xfrm>
        </p:grpSpPr>
        <p:sp>
          <p:nvSpPr>
            <p:cNvPr id="716848" name="Text Box 48"/>
            <p:cNvSpPr txBox="1">
              <a:spLocks noChangeArrowheads="1"/>
            </p:cNvSpPr>
            <p:nvPr/>
          </p:nvSpPr>
          <p:spPr bwMode="auto">
            <a:xfrm>
              <a:off x="1152" y="672"/>
              <a:ext cx="528" cy="18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800" i="0">
                  <a:solidFill>
                    <a:schemeClr val="accent2"/>
                  </a:solidFill>
                </a:rPr>
                <a:t>FSN</a:t>
              </a:r>
            </a:p>
          </p:txBody>
        </p:sp>
        <p:sp>
          <p:nvSpPr>
            <p:cNvPr id="716849" name="Text Box 49"/>
            <p:cNvSpPr txBox="1">
              <a:spLocks noChangeArrowheads="1"/>
            </p:cNvSpPr>
            <p:nvPr/>
          </p:nvSpPr>
          <p:spPr bwMode="auto">
            <a:xfrm>
              <a:off x="4032" y="672"/>
              <a:ext cx="528" cy="18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800" i="0">
                  <a:solidFill>
                    <a:schemeClr val="accent2"/>
                  </a:solidFill>
                </a:rPr>
                <a:t>DBN</a:t>
              </a:r>
            </a:p>
          </p:txBody>
        </p:sp>
        <p:sp>
          <p:nvSpPr>
            <p:cNvPr id="716850" name="Line 50"/>
            <p:cNvSpPr>
              <a:spLocks noChangeShapeType="1"/>
            </p:cNvSpPr>
            <p:nvPr/>
          </p:nvSpPr>
          <p:spPr bwMode="auto">
            <a:xfrm>
              <a:off x="2880" y="624"/>
              <a:ext cx="0" cy="336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716851" name="Group 51"/>
          <p:cNvGrpSpPr>
            <a:grpSpLocks/>
          </p:cNvGrpSpPr>
          <p:nvPr/>
        </p:nvGrpSpPr>
        <p:grpSpPr bwMode="auto">
          <a:xfrm>
            <a:off x="693738" y="1773238"/>
            <a:ext cx="2774950" cy="547687"/>
            <a:chOff x="288" y="1179"/>
            <a:chExt cx="1920" cy="378"/>
          </a:xfrm>
        </p:grpSpPr>
        <p:sp>
          <p:nvSpPr>
            <p:cNvPr id="716852" name="Text Box 52"/>
            <p:cNvSpPr txBox="1">
              <a:spLocks noChangeArrowheads="1"/>
            </p:cNvSpPr>
            <p:nvPr/>
          </p:nvSpPr>
          <p:spPr bwMode="auto">
            <a:xfrm>
              <a:off x="720" y="1392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rgbClr val="339933"/>
                  </a:solidFill>
                </a:rPr>
                <a:t>.3</a:t>
              </a:r>
            </a:p>
          </p:txBody>
        </p:sp>
        <p:sp>
          <p:nvSpPr>
            <p:cNvPr id="716853" name="Text Box 53"/>
            <p:cNvSpPr txBox="1">
              <a:spLocks noChangeArrowheads="1"/>
            </p:cNvSpPr>
            <p:nvPr/>
          </p:nvSpPr>
          <p:spPr bwMode="auto">
            <a:xfrm>
              <a:off x="288" y="1179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rgbClr val="339933"/>
                  </a:solidFill>
                </a:rPr>
                <a:t>.7</a:t>
              </a:r>
            </a:p>
          </p:txBody>
        </p:sp>
        <p:sp>
          <p:nvSpPr>
            <p:cNvPr id="716854" name="Text Box 54"/>
            <p:cNvSpPr txBox="1">
              <a:spLocks noChangeArrowheads="1"/>
            </p:cNvSpPr>
            <p:nvPr/>
          </p:nvSpPr>
          <p:spPr bwMode="auto">
            <a:xfrm>
              <a:off x="1104" y="1179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rgbClr val="339933"/>
                  </a:solidFill>
                </a:rPr>
                <a:t>.8</a:t>
              </a:r>
            </a:p>
          </p:txBody>
        </p:sp>
        <p:sp>
          <p:nvSpPr>
            <p:cNvPr id="716855" name="Text Box 55"/>
            <p:cNvSpPr txBox="1">
              <a:spLocks noChangeArrowheads="1"/>
            </p:cNvSpPr>
            <p:nvPr/>
          </p:nvSpPr>
          <p:spPr bwMode="auto">
            <a:xfrm>
              <a:off x="1536" y="1392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rgbClr val="339933"/>
                  </a:solidFill>
                </a:rPr>
                <a:t>.2</a:t>
              </a:r>
            </a:p>
          </p:txBody>
        </p:sp>
        <p:sp>
          <p:nvSpPr>
            <p:cNvPr id="716856" name="Text Box 56"/>
            <p:cNvSpPr txBox="1">
              <a:spLocks noChangeArrowheads="1"/>
            </p:cNvSpPr>
            <p:nvPr/>
          </p:nvSpPr>
          <p:spPr bwMode="auto">
            <a:xfrm>
              <a:off x="1968" y="1179"/>
              <a:ext cx="2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 i="0">
                  <a:solidFill>
                    <a:srgbClr val="339933"/>
                  </a:solidFill>
                </a:rPr>
                <a:t>1</a:t>
              </a:r>
            </a:p>
          </p:txBody>
        </p:sp>
      </p:grpSp>
      <p:grpSp>
        <p:nvGrpSpPr>
          <p:cNvPr id="716938" name="Group 138"/>
          <p:cNvGrpSpPr>
            <a:grpSpLocks/>
          </p:cNvGrpSpPr>
          <p:nvPr/>
        </p:nvGrpSpPr>
        <p:grpSpPr bwMode="auto">
          <a:xfrm>
            <a:off x="831850" y="3678238"/>
            <a:ext cx="3328988" cy="306387"/>
            <a:chOff x="524" y="2317"/>
            <a:chExt cx="2097" cy="193"/>
          </a:xfrm>
        </p:grpSpPr>
        <p:grpSp>
          <p:nvGrpSpPr>
            <p:cNvPr id="716858" name="Group 58"/>
            <p:cNvGrpSpPr>
              <a:grpSpLocks/>
            </p:cNvGrpSpPr>
            <p:nvPr/>
          </p:nvGrpSpPr>
          <p:grpSpPr bwMode="auto">
            <a:xfrm>
              <a:off x="1267" y="2317"/>
              <a:ext cx="611" cy="188"/>
              <a:chOff x="1200" y="2496"/>
              <a:chExt cx="672" cy="207"/>
            </a:xfrm>
          </p:grpSpPr>
          <p:grpSp>
            <p:nvGrpSpPr>
              <p:cNvPr id="716859" name="Group 59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716860" name="Freeform 60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16861" name="Freeform 61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16862" name="Line 62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716863" name="Group 63"/>
            <p:cNvGrpSpPr>
              <a:grpSpLocks/>
            </p:cNvGrpSpPr>
            <p:nvPr/>
          </p:nvGrpSpPr>
          <p:grpSpPr bwMode="auto">
            <a:xfrm>
              <a:off x="2009" y="2324"/>
              <a:ext cx="612" cy="186"/>
              <a:chOff x="2016" y="2504"/>
              <a:chExt cx="672" cy="204"/>
            </a:xfrm>
          </p:grpSpPr>
          <p:grpSp>
            <p:nvGrpSpPr>
              <p:cNvPr id="716864" name="Group 64"/>
              <p:cNvGrpSpPr>
                <a:grpSpLocks/>
              </p:cNvGrpSpPr>
              <p:nvPr/>
            </p:nvGrpSpPr>
            <p:grpSpPr bwMode="auto">
              <a:xfrm>
                <a:off x="2064" y="2504"/>
                <a:ext cx="576" cy="192"/>
                <a:chOff x="2160" y="2448"/>
                <a:chExt cx="576" cy="192"/>
              </a:xfrm>
            </p:grpSpPr>
            <p:sp>
              <p:nvSpPr>
                <p:cNvPr id="716865" name="Freeform 65"/>
                <p:cNvSpPr>
                  <a:spLocks/>
                </p:cNvSpPr>
                <p:nvPr/>
              </p:nvSpPr>
              <p:spPr bwMode="auto">
                <a:xfrm>
                  <a:off x="2160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hlink">
                    <a:alpha val="50000"/>
                  </a:schemeClr>
                </a:solidFill>
                <a:ln w="28575" cap="flat" cmpd="sng">
                  <a:solidFill>
                    <a:schemeClr val="folHlink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16866" name="Freeform 66"/>
                <p:cNvSpPr>
                  <a:spLocks/>
                </p:cNvSpPr>
                <p:nvPr/>
              </p:nvSpPr>
              <p:spPr bwMode="auto">
                <a:xfrm>
                  <a:off x="2352" y="2486"/>
                  <a:ext cx="384" cy="154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hlink">
                    <a:alpha val="50000"/>
                  </a:schemeClr>
                </a:solidFill>
                <a:ln w="28575" cap="flat" cmpd="sng">
                  <a:solidFill>
                    <a:schemeClr val="folHlink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16867" name="Line 67"/>
              <p:cNvSpPr>
                <a:spLocks noChangeShapeType="1"/>
              </p:cNvSpPr>
              <p:nvPr/>
            </p:nvSpPr>
            <p:spPr bwMode="auto">
              <a:xfrm>
                <a:off x="2016" y="2708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716868" name="Group 68"/>
            <p:cNvGrpSpPr>
              <a:grpSpLocks/>
            </p:cNvGrpSpPr>
            <p:nvPr/>
          </p:nvGrpSpPr>
          <p:grpSpPr bwMode="auto">
            <a:xfrm>
              <a:off x="524" y="2361"/>
              <a:ext cx="612" cy="142"/>
              <a:chOff x="384" y="2544"/>
              <a:chExt cx="672" cy="156"/>
            </a:xfrm>
          </p:grpSpPr>
          <p:grpSp>
            <p:nvGrpSpPr>
              <p:cNvPr id="716869" name="Group 69"/>
              <p:cNvGrpSpPr>
                <a:grpSpLocks/>
              </p:cNvGrpSpPr>
              <p:nvPr/>
            </p:nvGrpSpPr>
            <p:grpSpPr bwMode="auto">
              <a:xfrm>
                <a:off x="432" y="2544"/>
                <a:ext cx="576" cy="144"/>
                <a:chOff x="432" y="2539"/>
                <a:chExt cx="576" cy="144"/>
              </a:xfrm>
            </p:grpSpPr>
            <p:sp>
              <p:nvSpPr>
                <p:cNvPr id="716870" name="Freeform 70"/>
                <p:cNvSpPr>
                  <a:spLocks/>
                </p:cNvSpPr>
                <p:nvPr/>
              </p:nvSpPr>
              <p:spPr bwMode="auto">
                <a:xfrm>
                  <a:off x="432" y="2539"/>
                  <a:ext cx="384" cy="144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rgbClr val="FF5050">
                    <a:alpha val="50000"/>
                  </a:srgbClr>
                </a:solidFill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16871" name="Freeform 71"/>
                <p:cNvSpPr>
                  <a:spLocks/>
                </p:cNvSpPr>
                <p:nvPr/>
              </p:nvSpPr>
              <p:spPr bwMode="auto">
                <a:xfrm>
                  <a:off x="624" y="2539"/>
                  <a:ext cx="384" cy="144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rgbClr val="FF5050">
                    <a:alpha val="50000"/>
                  </a:srgbClr>
                </a:solidFill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16872" name="Line 72"/>
              <p:cNvSpPr>
                <a:spLocks noChangeShapeType="1"/>
              </p:cNvSpPr>
              <p:nvPr/>
            </p:nvSpPr>
            <p:spPr bwMode="auto">
              <a:xfrm>
                <a:off x="384" y="2700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16873" name="Group 73"/>
          <p:cNvGrpSpPr>
            <a:grpSpLocks/>
          </p:cNvGrpSpPr>
          <p:nvPr/>
        </p:nvGrpSpPr>
        <p:grpSpPr bwMode="auto">
          <a:xfrm>
            <a:off x="4716463" y="3052763"/>
            <a:ext cx="1303337" cy="1555750"/>
            <a:chOff x="3072" y="1680"/>
            <a:chExt cx="837" cy="1008"/>
          </a:xfrm>
        </p:grpSpPr>
        <p:sp>
          <p:nvSpPr>
            <p:cNvPr id="716874" name="Rectangle 74"/>
            <p:cNvSpPr>
              <a:spLocks noChangeAspect="1" noChangeArrowheads="1"/>
            </p:cNvSpPr>
            <p:nvPr/>
          </p:nvSpPr>
          <p:spPr bwMode="auto">
            <a:xfrm>
              <a:off x="3093" y="1882"/>
              <a:ext cx="806" cy="806"/>
            </a:xfrm>
            <a:prstGeom prst="rect">
              <a:avLst/>
            </a:prstGeom>
            <a:solidFill>
              <a:srgbClr val="969696">
                <a:alpha val="50000"/>
              </a:srgbClr>
            </a:solidFill>
            <a:ln w="28575">
              <a:solidFill>
                <a:srgbClr val="5F5F5F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16875" name="Line 75"/>
            <p:cNvSpPr>
              <a:spLocks noChangeAspect="1" noChangeShapeType="1"/>
            </p:cNvSpPr>
            <p:nvPr/>
          </p:nvSpPr>
          <p:spPr bwMode="auto">
            <a:xfrm>
              <a:off x="3295" y="1882"/>
              <a:ext cx="0" cy="806"/>
            </a:xfrm>
            <a:prstGeom prst="line">
              <a:avLst/>
            </a:prstGeom>
            <a:noFill/>
            <a:ln w="28575">
              <a:solidFill>
                <a:srgbClr val="333333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76" name="Line 76"/>
            <p:cNvSpPr>
              <a:spLocks noChangeAspect="1" noChangeShapeType="1"/>
            </p:cNvSpPr>
            <p:nvPr/>
          </p:nvSpPr>
          <p:spPr bwMode="auto">
            <a:xfrm>
              <a:off x="3496" y="1882"/>
              <a:ext cx="0" cy="806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77" name="Line 77"/>
            <p:cNvSpPr>
              <a:spLocks noChangeAspect="1" noChangeShapeType="1"/>
            </p:cNvSpPr>
            <p:nvPr/>
          </p:nvSpPr>
          <p:spPr bwMode="auto">
            <a:xfrm>
              <a:off x="3698" y="1882"/>
              <a:ext cx="0" cy="806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78" name="Line 78"/>
            <p:cNvSpPr>
              <a:spLocks noChangeAspect="1" noChangeShapeType="1"/>
            </p:cNvSpPr>
            <p:nvPr/>
          </p:nvSpPr>
          <p:spPr bwMode="auto">
            <a:xfrm>
              <a:off x="3093" y="2285"/>
              <a:ext cx="806" cy="0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79" name="Line 79"/>
            <p:cNvSpPr>
              <a:spLocks noChangeAspect="1" noChangeShapeType="1"/>
            </p:cNvSpPr>
            <p:nvPr/>
          </p:nvSpPr>
          <p:spPr bwMode="auto">
            <a:xfrm>
              <a:off x="3093" y="2487"/>
              <a:ext cx="806" cy="0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80" name="Line 80"/>
            <p:cNvSpPr>
              <a:spLocks noChangeAspect="1" noChangeShapeType="1"/>
            </p:cNvSpPr>
            <p:nvPr/>
          </p:nvSpPr>
          <p:spPr bwMode="auto">
            <a:xfrm>
              <a:off x="3093" y="2084"/>
              <a:ext cx="806" cy="0"/>
            </a:xfrm>
            <a:prstGeom prst="line">
              <a:avLst/>
            </a:prstGeom>
            <a:noFill/>
            <a:ln w="28575">
              <a:solidFill>
                <a:srgbClr val="333333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81" name="Line 81"/>
            <p:cNvSpPr>
              <a:spLocks noChangeAspect="1" noChangeShapeType="1"/>
            </p:cNvSpPr>
            <p:nvPr/>
          </p:nvSpPr>
          <p:spPr bwMode="auto">
            <a:xfrm>
              <a:off x="3093" y="1882"/>
              <a:ext cx="202" cy="202"/>
            </a:xfrm>
            <a:prstGeom prst="line">
              <a:avLst/>
            </a:prstGeom>
            <a:noFill/>
            <a:ln w="28575">
              <a:solidFill>
                <a:srgbClr val="333333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16882" name="Text Box 82"/>
            <p:cNvSpPr txBox="1">
              <a:spLocks noChangeArrowheads="1"/>
            </p:cNvSpPr>
            <p:nvPr/>
          </p:nvSpPr>
          <p:spPr bwMode="auto">
            <a:xfrm>
              <a:off x="3333" y="1931"/>
              <a:ext cx="576" cy="12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marL="415925" indent="-415925" algn="l" defTabSz="831850">
                <a:spcBef>
                  <a:spcPct val="50000"/>
                </a:spcBef>
              </a:pPr>
              <a:r>
                <a:rPr lang="en-US" sz="1100" i="0"/>
                <a:t>1     2      3</a:t>
              </a:r>
            </a:p>
          </p:txBody>
        </p:sp>
        <p:sp>
          <p:nvSpPr>
            <p:cNvPr id="716883" name="Text Box 83"/>
            <p:cNvSpPr txBox="1">
              <a:spLocks noChangeArrowheads="1"/>
            </p:cNvSpPr>
            <p:nvPr/>
          </p:nvSpPr>
          <p:spPr bwMode="auto">
            <a:xfrm>
              <a:off x="3153" y="1872"/>
              <a:ext cx="192" cy="11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000" i="0"/>
                <a:t>q</a:t>
              </a:r>
              <a:r>
                <a:rPr lang="en-US" sz="1000" baseline="-25000"/>
                <a:t>i</a:t>
              </a:r>
            </a:p>
          </p:txBody>
        </p:sp>
        <p:sp>
          <p:nvSpPr>
            <p:cNvPr id="716884" name="Text Box 84"/>
            <p:cNvSpPr txBox="1">
              <a:spLocks noChangeArrowheads="1"/>
            </p:cNvSpPr>
            <p:nvPr/>
          </p:nvSpPr>
          <p:spPr bwMode="auto">
            <a:xfrm>
              <a:off x="3072" y="1952"/>
              <a:ext cx="240" cy="11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000" i="0"/>
                <a:t>q</a:t>
              </a:r>
              <a:r>
                <a:rPr lang="en-US" sz="1000" baseline="-25000"/>
                <a:t>i</a:t>
              </a:r>
              <a:r>
                <a:rPr lang="en-US" sz="1000" i="0" baseline="-25000"/>
                <a:t>-1</a:t>
              </a:r>
            </a:p>
          </p:txBody>
        </p:sp>
        <p:sp>
          <p:nvSpPr>
            <p:cNvPr id="716885" name="Text Box 85"/>
            <p:cNvSpPr txBox="1">
              <a:spLocks noChangeArrowheads="1"/>
            </p:cNvSpPr>
            <p:nvPr/>
          </p:nvSpPr>
          <p:spPr bwMode="auto">
            <a:xfrm>
              <a:off x="3141" y="2122"/>
              <a:ext cx="768" cy="12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marL="415925" indent="-415925" algn="l" defTabSz="831850">
                <a:spcBef>
                  <a:spcPct val="50000"/>
                </a:spcBef>
              </a:pPr>
              <a:r>
                <a:rPr lang="en-US" sz="1100" i="0"/>
                <a:t>1    </a:t>
              </a:r>
              <a:r>
                <a:rPr lang="en-US" sz="1100" i="0">
                  <a:solidFill>
                    <a:srgbClr val="339933"/>
                  </a:solidFill>
                </a:rPr>
                <a:t>.7    .3     0</a:t>
              </a:r>
            </a:p>
          </p:txBody>
        </p:sp>
        <p:sp>
          <p:nvSpPr>
            <p:cNvPr id="716886" name="Text Box 86"/>
            <p:cNvSpPr txBox="1">
              <a:spLocks noChangeArrowheads="1"/>
            </p:cNvSpPr>
            <p:nvPr/>
          </p:nvSpPr>
          <p:spPr bwMode="auto">
            <a:xfrm>
              <a:off x="3141" y="2314"/>
              <a:ext cx="768" cy="12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marL="415925" indent="-415925" algn="l" defTabSz="831850">
                <a:spcBef>
                  <a:spcPct val="50000"/>
                </a:spcBef>
              </a:pPr>
              <a:r>
                <a:rPr lang="en-US" sz="1100" i="0"/>
                <a:t>2     </a:t>
              </a:r>
              <a:r>
                <a:rPr lang="en-US" sz="1100" i="0">
                  <a:solidFill>
                    <a:srgbClr val="339933"/>
                  </a:solidFill>
                </a:rPr>
                <a:t>0    .8    .2</a:t>
              </a:r>
            </a:p>
          </p:txBody>
        </p:sp>
        <p:sp>
          <p:nvSpPr>
            <p:cNvPr id="716887" name="Text Box 87"/>
            <p:cNvSpPr txBox="1">
              <a:spLocks noChangeArrowheads="1"/>
            </p:cNvSpPr>
            <p:nvPr/>
          </p:nvSpPr>
          <p:spPr bwMode="auto">
            <a:xfrm>
              <a:off x="3141" y="2529"/>
              <a:ext cx="768" cy="12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marL="415925" indent="-415925" algn="l" defTabSz="831850">
                <a:spcBef>
                  <a:spcPct val="50000"/>
                </a:spcBef>
              </a:pPr>
              <a:r>
                <a:rPr lang="en-US" sz="1100" i="0"/>
                <a:t>3    </a:t>
              </a:r>
              <a:r>
                <a:rPr lang="en-US" sz="1100" i="0">
                  <a:solidFill>
                    <a:srgbClr val="339933"/>
                  </a:solidFill>
                </a:rPr>
                <a:t> 0     0     1</a:t>
              </a:r>
            </a:p>
          </p:txBody>
        </p:sp>
        <p:sp>
          <p:nvSpPr>
            <p:cNvPr id="716888" name="Text Box 88"/>
            <p:cNvSpPr txBox="1">
              <a:spLocks noChangeArrowheads="1"/>
            </p:cNvSpPr>
            <p:nvPr/>
          </p:nvSpPr>
          <p:spPr bwMode="auto">
            <a:xfrm>
              <a:off x="3189" y="1680"/>
              <a:ext cx="720" cy="15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/>
                <a:t>P</a:t>
              </a:r>
              <a:r>
                <a:rPr lang="en-US" sz="1500" i="0"/>
                <a:t>(q</a:t>
              </a:r>
              <a:r>
                <a:rPr lang="en-US" sz="1500" baseline="-25000"/>
                <a:t>i</a:t>
              </a:r>
              <a:r>
                <a:rPr lang="en-US" sz="1500" i="0"/>
                <a:t>|q</a:t>
              </a:r>
              <a:r>
                <a:rPr lang="en-US" sz="1500" baseline="-25000"/>
                <a:t>i</a:t>
              </a:r>
              <a:r>
                <a:rPr lang="en-US" sz="1500" i="0" baseline="-25000"/>
                <a:t>-1</a:t>
              </a:r>
              <a:r>
                <a:rPr lang="en-US" sz="1500" i="0"/>
                <a:t>)</a:t>
              </a:r>
            </a:p>
          </p:txBody>
        </p:sp>
      </p:grpSp>
      <p:grpSp>
        <p:nvGrpSpPr>
          <p:cNvPr id="716889" name="Group 89"/>
          <p:cNvGrpSpPr>
            <a:grpSpLocks/>
          </p:cNvGrpSpPr>
          <p:nvPr/>
        </p:nvGrpSpPr>
        <p:grpSpPr bwMode="auto">
          <a:xfrm>
            <a:off x="7019925" y="3124200"/>
            <a:ext cx="1165225" cy="1443038"/>
            <a:chOff x="4666" y="1738"/>
            <a:chExt cx="806" cy="998"/>
          </a:xfrm>
        </p:grpSpPr>
        <p:sp>
          <p:nvSpPr>
            <p:cNvPr id="716890" name="Rectangle 90"/>
            <p:cNvSpPr>
              <a:spLocks noChangeAspect="1" noChangeArrowheads="1"/>
            </p:cNvSpPr>
            <p:nvPr/>
          </p:nvSpPr>
          <p:spPr bwMode="auto">
            <a:xfrm>
              <a:off x="4666" y="1930"/>
              <a:ext cx="806" cy="806"/>
            </a:xfrm>
            <a:prstGeom prst="rect">
              <a:avLst/>
            </a:prstGeom>
            <a:solidFill>
              <a:srgbClr val="969696">
                <a:alpha val="50000"/>
              </a:srgbClr>
            </a:solidFill>
            <a:ln w="28575">
              <a:solidFill>
                <a:srgbClr val="5F5F5F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716891" name="Group 91"/>
            <p:cNvGrpSpPr>
              <a:grpSpLocks noChangeAspect="1"/>
            </p:cNvGrpSpPr>
            <p:nvPr/>
          </p:nvGrpSpPr>
          <p:grpSpPr bwMode="auto">
            <a:xfrm>
              <a:off x="4877" y="2103"/>
              <a:ext cx="547" cy="547"/>
              <a:chOff x="3600" y="2304"/>
              <a:chExt cx="672" cy="672"/>
            </a:xfrm>
          </p:grpSpPr>
          <p:grpSp>
            <p:nvGrpSpPr>
              <p:cNvPr id="716892" name="Group 92"/>
              <p:cNvGrpSpPr>
                <a:grpSpLocks noChangeAspect="1"/>
              </p:cNvGrpSpPr>
              <p:nvPr/>
            </p:nvGrpSpPr>
            <p:grpSpPr bwMode="auto">
              <a:xfrm>
                <a:off x="3600" y="2304"/>
                <a:ext cx="672" cy="149"/>
                <a:chOff x="432" y="2539"/>
                <a:chExt cx="672" cy="149"/>
              </a:xfrm>
            </p:grpSpPr>
            <p:grpSp>
              <p:nvGrpSpPr>
                <p:cNvPr id="716893" name="Group 93"/>
                <p:cNvGrpSpPr>
                  <a:grpSpLocks noChangeAspect="1"/>
                </p:cNvGrpSpPr>
                <p:nvPr/>
              </p:nvGrpSpPr>
              <p:grpSpPr bwMode="auto">
                <a:xfrm>
                  <a:off x="480" y="2539"/>
                  <a:ext cx="576" cy="144"/>
                  <a:chOff x="480" y="2496"/>
                  <a:chExt cx="576" cy="144"/>
                </a:xfrm>
              </p:grpSpPr>
              <p:sp>
                <p:nvSpPr>
                  <p:cNvPr id="716894" name="Freeform 94"/>
                  <p:cNvSpPr>
                    <a:spLocks noChangeAspect="1"/>
                  </p:cNvSpPr>
                  <p:nvPr/>
                </p:nvSpPr>
                <p:spPr bwMode="auto">
                  <a:xfrm>
                    <a:off x="480" y="2496"/>
                    <a:ext cx="384" cy="144"/>
                  </a:xfrm>
                  <a:custGeom>
                    <a:avLst/>
                    <a:gdLst/>
                    <a:ahLst/>
                    <a:cxnLst>
                      <a:cxn ang="0">
                        <a:pos x="0" y="342"/>
                      </a:cxn>
                      <a:cxn ang="0">
                        <a:pos x="144" y="294"/>
                      </a:cxn>
                      <a:cxn ang="0">
                        <a:pos x="228" y="147"/>
                      </a:cxn>
                      <a:cxn ang="0">
                        <a:pos x="284" y="42"/>
                      </a:cxn>
                      <a:cxn ang="0">
                        <a:pos x="345" y="2"/>
                      </a:cxn>
                      <a:cxn ang="0">
                        <a:pos x="411" y="56"/>
                      </a:cxn>
                      <a:cxn ang="0">
                        <a:pos x="473" y="177"/>
                      </a:cxn>
                      <a:cxn ang="0">
                        <a:pos x="551" y="288"/>
                      </a:cxn>
                      <a:cxn ang="0">
                        <a:pos x="696" y="348"/>
                      </a:cxn>
                    </a:cxnLst>
                    <a:rect l="0" t="0" r="r" b="b"/>
                    <a:pathLst>
                      <a:path w="696" h="348">
                        <a:moveTo>
                          <a:pt x="0" y="342"/>
                        </a:moveTo>
                        <a:cubicBezTo>
                          <a:pt x="52" y="334"/>
                          <a:pt x="106" y="326"/>
                          <a:pt x="144" y="294"/>
                        </a:cubicBezTo>
                        <a:cubicBezTo>
                          <a:pt x="182" y="262"/>
                          <a:pt x="205" y="189"/>
                          <a:pt x="228" y="147"/>
                        </a:cubicBezTo>
                        <a:cubicBezTo>
                          <a:pt x="251" y="105"/>
                          <a:pt x="264" y="66"/>
                          <a:pt x="284" y="42"/>
                        </a:cubicBezTo>
                        <a:cubicBezTo>
                          <a:pt x="304" y="18"/>
                          <a:pt x="324" y="0"/>
                          <a:pt x="345" y="2"/>
                        </a:cubicBezTo>
                        <a:cubicBezTo>
                          <a:pt x="366" y="4"/>
                          <a:pt x="390" y="27"/>
                          <a:pt x="411" y="56"/>
                        </a:cubicBezTo>
                        <a:cubicBezTo>
                          <a:pt x="432" y="85"/>
                          <a:pt x="450" y="138"/>
                          <a:pt x="473" y="177"/>
                        </a:cubicBezTo>
                        <a:cubicBezTo>
                          <a:pt x="496" y="216"/>
                          <a:pt x="514" y="260"/>
                          <a:pt x="551" y="288"/>
                        </a:cubicBezTo>
                        <a:cubicBezTo>
                          <a:pt x="588" y="316"/>
                          <a:pt x="666" y="336"/>
                          <a:pt x="696" y="348"/>
                        </a:cubicBezTo>
                      </a:path>
                    </a:pathLst>
                  </a:custGeom>
                  <a:solidFill>
                    <a:srgbClr val="FF5050">
                      <a:alpha val="50000"/>
                    </a:srgbClr>
                  </a:solidFill>
                  <a:ln w="28575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6895" name="Freeform 95"/>
                  <p:cNvSpPr>
                    <a:spLocks noChangeAspect="1"/>
                  </p:cNvSpPr>
                  <p:nvPr/>
                </p:nvSpPr>
                <p:spPr bwMode="auto">
                  <a:xfrm>
                    <a:off x="672" y="2496"/>
                    <a:ext cx="384" cy="144"/>
                  </a:xfrm>
                  <a:custGeom>
                    <a:avLst/>
                    <a:gdLst/>
                    <a:ahLst/>
                    <a:cxnLst>
                      <a:cxn ang="0">
                        <a:pos x="0" y="342"/>
                      </a:cxn>
                      <a:cxn ang="0">
                        <a:pos x="144" y="294"/>
                      </a:cxn>
                      <a:cxn ang="0">
                        <a:pos x="228" y="147"/>
                      </a:cxn>
                      <a:cxn ang="0">
                        <a:pos x="284" y="42"/>
                      </a:cxn>
                      <a:cxn ang="0">
                        <a:pos x="345" y="2"/>
                      </a:cxn>
                      <a:cxn ang="0">
                        <a:pos x="411" y="56"/>
                      </a:cxn>
                      <a:cxn ang="0">
                        <a:pos x="473" y="177"/>
                      </a:cxn>
                      <a:cxn ang="0">
                        <a:pos x="551" y="288"/>
                      </a:cxn>
                      <a:cxn ang="0">
                        <a:pos x="696" y="348"/>
                      </a:cxn>
                    </a:cxnLst>
                    <a:rect l="0" t="0" r="r" b="b"/>
                    <a:pathLst>
                      <a:path w="696" h="348">
                        <a:moveTo>
                          <a:pt x="0" y="342"/>
                        </a:moveTo>
                        <a:cubicBezTo>
                          <a:pt x="52" y="334"/>
                          <a:pt x="106" y="326"/>
                          <a:pt x="144" y="294"/>
                        </a:cubicBezTo>
                        <a:cubicBezTo>
                          <a:pt x="182" y="262"/>
                          <a:pt x="205" y="189"/>
                          <a:pt x="228" y="147"/>
                        </a:cubicBezTo>
                        <a:cubicBezTo>
                          <a:pt x="251" y="105"/>
                          <a:pt x="264" y="66"/>
                          <a:pt x="284" y="42"/>
                        </a:cubicBezTo>
                        <a:cubicBezTo>
                          <a:pt x="304" y="18"/>
                          <a:pt x="324" y="0"/>
                          <a:pt x="345" y="2"/>
                        </a:cubicBezTo>
                        <a:cubicBezTo>
                          <a:pt x="366" y="4"/>
                          <a:pt x="390" y="27"/>
                          <a:pt x="411" y="56"/>
                        </a:cubicBezTo>
                        <a:cubicBezTo>
                          <a:pt x="432" y="85"/>
                          <a:pt x="450" y="138"/>
                          <a:pt x="473" y="177"/>
                        </a:cubicBezTo>
                        <a:cubicBezTo>
                          <a:pt x="496" y="216"/>
                          <a:pt x="514" y="260"/>
                          <a:pt x="551" y="288"/>
                        </a:cubicBezTo>
                        <a:cubicBezTo>
                          <a:pt x="588" y="316"/>
                          <a:pt x="666" y="336"/>
                          <a:pt x="696" y="348"/>
                        </a:cubicBezTo>
                      </a:path>
                    </a:pathLst>
                  </a:custGeom>
                  <a:solidFill>
                    <a:srgbClr val="FF5050">
                      <a:alpha val="50000"/>
                    </a:srgbClr>
                  </a:solidFill>
                  <a:ln w="28575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716896" name="Line 96"/>
                <p:cNvSpPr>
                  <a:spLocks noChangeAspect="1" noChangeShapeType="1"/>
                </p:cNvSpPr>
                <p:nvPr/>
              </p:nvSpPr>
              <p:spPr bwMode="auto">
                <a:xfrm>
                  <a:off x="432" y="2688"/>
                  <a:ext cx="6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16897" name="Group 97"/>
              <p:cNvGrpSpPr>
                <a:grpSpLocks noChangeAspect="1"/>
              </p:cNvGrpSpPr>
              <p:nvPr/>
            </p:nvGrpSpPr>
            <p:grpSpPr bwMode="auto">
              <a:xfrm>
                <a:off x="3600" y="2496"/>
                <a:ext cx="672" cy="207"/>
                <a:chOff x="1248" y="2496"/>
                <a:chExt cx="672" cy="207"/>
              </a:xfrm>
            </p:grpSpPr>
            <p:grpSp>
              <p:nvGrpSpPr>
                <p:cNvPr id="716898" name="Group 98"/>
                <p:cNvGrpSpPr>
                  <a:grpSpLocks noChangeAspect="1"/>
                </p:cNvGrpSpPr>
                <p:nvPr/>
              </p:nvGrpSpPr>
              <p:grpSpPr bwMode="auto">
                <a:xfrm>
                  <a:off x="1296" y="2496"/>
                  <a:ext cx="576" cy="192"/>
                  <a:chOff x="1296" y="2448"/>
                  <a:chExt cx="576" cy="192"/>
                </a:xfrm>
              </p:grpSpPr>
              <p:sp>
                <p:nvSpPr>
                  <p:cNvPr id="716899" name="Freeform 99"/>
                  <p:cNvSpPr>
                    <a:spLocks noChangeAspect="1"/>
                  </p:cNvSpPr>
                  <p:nvPr/>
                </p:nvSpPr>
                <p:spPr bwMode="auto">
                  <a:xfrm>
                    <a:off x="1296" y="2544"/>
                    <a:ext cx="384" cy="96"/>
                  </a:xfrm>
                  <a:custGeom>
                    <a:avLst/>
                    <a:gdLst/>
                    <a:ahLst/>
                    <a:cxnLst>
                      <a:cxn ang="0">
                        <a:pos x="0" y="342"/>
                      </a:cxn>
                      <a:cxn ang="0">
                        <a:pos x="144" y="294"/>
                      </a:cxn>
                      <a:cxn ang="0">
                        <a:pos x="228" y="147"/>
                      </a:cxn>
                      <a:cxn ang="0">
                        <a:pos x="284" y="42"/>
                      </a:cxn>
                      <a:cxn ang="0">
                        <a:pos x="345" y="2"/>
                      </a:cxn>
                      <a:cxn ang="0">
                        <a:pos x="411" y="56"/>
                      </a:cxn>
                      <a:cxn ang="0">
                        <a:pos x="473" y="177"/>
                      </a:cxn>
                      <a:cxn ang="0">
                        <a:pos x="551" y="288"/>
                      </a:cxn>
                      <a:cxn ang="0">
                        <a:pos x="696" y="348"/>
                      </a:cxn>
                    </a:cxnLst>
                    <a:rect l="0" t="0" r="r" b="b"/>
                    <a:pathLst>
                      <a:path w="696" h="348">
                        <a:moveTo>
                          <a:pt x="0" y="342"/>
                        </a:moveTo>
                        <a:cubicBezTo>
                          <a:pt x="52" y="334"/>
                          <a:pt x="106" y="326"/>
                          <a:pt x="144" y="294"/>
                        </a:cubicBezTo>
                        <a:cubicBezTo>
                          <a:pt x="182" y="262"/>
                          <a:pt x="205" y="189"/>
                          <a:pt x="228" y="147"/>
                        </a:cubicBezTo>
                        <a:cubicBezTo>
                          <a:pt x="251" y="105"/>
                          <a:pt x="264" y="66"/>
                          <a:pt x="284" y="42"/>
                        </a:cubicBezTo>
                        <a:cubicBezTo>
                          <a:pt x="304" y="18"/>
                          <a:pt x="324" y="0"/>
                          <a:pt x="345" y="2"/>
                        </a:cubicBezTo>
                        <a:cubicBezTo>
                          <a:pt x="366" y="4"/>
                          <a:pt x="390" y="27"/>
                          <a:pt x="411" y="56"/>
                        </a:cubicBezTo>
                        <a:cubicBezTo>
                          <a:pt x="432" y="85"/>
                          <a:pt x="450" y="138"/>
                          <a:pt x="473" y="177"/>
                        </a:cubicBezTo>
                        <a:cubicBezTo>
                          <a:pt x="496" y="216"/>
                          <a:pt x="514" y="260"/>
                          <a:pt x="551" y="288"/>
                        </a:cubicBezTo>
                        <a:cubicBezTo>
                          <a:pt x="588" y="316"/>
                          <a:pt x="666" y="336"/>
                          <a:pt x="696" y="348"/>
                        </a:cubicBezTo>
                      </a:path>
                    </a:pathLst>
                  </a:custGeom>
                  <a:solidFill>
                    <a:schemeClr val="accent1">
                      <a:alpha val="50000"/>
                    </a:schemeClr>
                  </a:solidFill>
                  <a:ln w="28575" cap="flat" cmpd="sng">
                    <a:solidFill>
                      <a:srgbClr val="666699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6900" name="Freeform 100"/>
                  <p:cNvSpPr>
                    <a:spLocks noChangeAspect="1"/>
                  </p:cNvSpPr>
                  <p:nvPr/>
                </p:nvSpPr>
                <p:spPr bwMode="auto">
                  <a:xfrm>
                    <a:off x="1488" y="2448"/>
                    <a:ext cx="384" cy="192"/>
                  </a:xfrm>
                  <a:custGeom>
                    <a:avLst/>
                    <a:gdLst/>
                    <a:ahLst/>
                    <a:cxnLst>
                      <a:cxn ang="0">
                        <a:pos x="0" y="342"/>
                      </a:cxn>
                      <a:cxn ang="0">
                        <a:pos x="144" y="294"/>
                      </a:cxn>
                      <a:cxn ang="0">
                        <a:pos x="228" y="147"/>
                      </a:cxn>
                      <a:cxn ang="0">
                        <a:pos x="284" y="42"/>
                      </a:cxn>
                      <a:cxn ang="0">
                        <a:pos x="345" y="2"/>
                      </a:cxn>
                      <a:cxn ang="0">
                        <a:pos x="411" y="56"/>
                      </a:cxn>
                      <a:cxn ang="0">
                        <a:pos x="473" y="177"/>
                      </a:cxn>
                      <a:cxn ang="0">
                        <a:pos x="551" y="288"/>
                      </a:cxn>
                      <a:cxn ang="0">
                        <a:pos x="696" y="348"/>
                      </a:cxn>
                    </a:cxnLst>
                    <a:rect l="0" t="0" r="r" b="b"/>
                    <a:pathLst>
                      <a:path w="696" h="348">
                        <a:moveTo>
                          <a:pt x="0" y="342"/>
                        </a:moveTo>
                        <a:cubicBezTo>
                          <a:pt x="52" y="334"/>
                          <a:pt x="106" y="326"/>
                          <a:pt x="144" y="294"/>
                        </a:cubicBezTo>
                        <a:cubicBezTo>
                          <a:pt x="182" y="262"/>
                          <a:pt x="205" y="189"/>
                          <a:pt x="228" y="147"/>
                        </a:cubicBezTo>
                        <a:cubicBezTo>
                          <a:pt x="251" y="105"/>
                          <a:pt x="264" y="66"/>
                          <a:pt x="284" y="42"/>
                        </a:cubicBezTo>
                        <a:cubicBezTo>
                          <a:pt x="304" y="18"/>
                          <a:pt x="324" y="0"/>
                          <a:pt x="345" y="2"/>
                        </a:cubicBezTo>
                        <a:cubicBezTo>
                          <a:pt x="366" y="4"/>
                          <a:pt x="390" y="27"/>
                          <a:pt x="411" y="56"/>
                        </a:cubicBezTo>
                        <a:cubicBezTo>
                          <a:pt x="432" y="85"/>
                          <a:pt x="450" y="138"/>
                          <a:pt x="473" y="177"/>
                        </a:cubicBezTo>
                        <a:cubicBezTo>
                          <a:pt x="496" y="216"/>
                          <a:pt x="514" y="260"/>
                          <a:pt x="551" y="288"/>
                        </a:cubicBezTo>
                        <a:cubicBezTo>
                          <a:pt x="588" y="316"/>
                          <a:pt x="666" y="336"/>
                          <a:pt x="696" y="348"/>
                        </a:cubicBezTo>
                      </a:path>
                    </a:pathLst>
                  </a:custGeom>
                  <a:solidFill>
                    <a:schemeClr val="accent1">
                      <a:alpha val="50000"/>
                    </a:schemeClr>
                  </a:solidFill>
                  <a:ln w="28575" cap="flat" cmpd="sng">
                    <a:solidFill>
                      <a:srgbClr val="666699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716901" name="Line 101"/>
                <p:cNvSpPr>
                  <a:spLocks noChangeAspect="1" noChangeShapeType="1"/>
                </p:cNvSpPr>
                <p:nvPr/>
              </p:nvSpPr>
              <p:spPr bwMode="auto">
                <a:xfrm>
                  <a:off x="1248" y="2703"/>
                  <a:ext cx="6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16902" name="Group 102"/>
              <p:cNvGrpSpPr>
                <a:grpSpLocks noChangeAspect="1"/>
              </p:cNvGrpSpPr>
              <p:nvPr/>
            </p:nvGrpSpPr>
            <p:grpSpPr bwMode="auto">
              <a:xfrm>
                <a:off x="3600" y="2772"/>
                <a:ext cx="672" cy="204"/>
                <a:chOff x="2112" y="2504"/>
                <a:chExt cx="672" cy="204"/>
              </a:xfrm>
            </p:grpSpPr>
            <p:grpSp>
              <p:nvGrpSpPr>
                <p:cNvPr id="716903" name="Group 103"/>
                <p:cNvGrpSpPr>
                  <a:grpSpLocks noChangeAspect="1"/>
                </p:cNvGrpSpPr>
                <p:nvPr/>
              </p:nvGrpSpPr>
              <p:grpSpPr bwMode="auto">
                <a:xfrm>
                  <a:off x="2160" y="2504"/>
                  <a:ext cx="576" cy="192"/>
                  <a:chOff x="2160" y="2448"/>
                  <a:chExt cx="576" cy="192"/>
                </a:xfrm>
              </p:grpSpPr>
              <p:sp>
                <p:nvSpPr>
                  <p:cNvPr id="716904" name="Freeform 104"/>
                  <p:cNvSpPr>
                    <a:spLocks noChangeAspect="1"/>
                  </p:cNvSpPr>
                  <p:nvPr/>
                </p:nvSpPr>
                <p:spPr bwMode="auto">
                  <a:xfrm>
                    <a:off x="2160" y="2448"/>
                    <a:ext cx="384" cy="192"/>
                  </a:xfrm>
                  <a:custGeom>
                    <a:avLst/>
                    <a:gdLst/>
                    <a:ahLst/>
                    <a:cxnLst>
                      <a:cxn ang="0">
                        <a:pos x="0" y="342"/>
                      </a:cxn>
                      <a:cxn ang="0">
                        <a:pos x="144" y="294"/>
                      </a:cxn>
                      <a:cxn ang="0">
                        <a:pos x="228" y="147"/>
                      </a:cxn>
                      <a:cxn ang="0">
                        <a:pos x="284" y="42"/>
                      </a:cxn>
                      <a:cxn ang="0">
                        <a:pos x="345" y="2"/>
                      </a:cxn>
                      <a:cxn ang="0">
                        <a:pos x="411" y="56"/>
                      </a:cxn>
                      <a:cxn ang="0">
                        <a:pos x="473" y="177"/>
                      </a:cxn>
                      <a:cxn ang="0">
                        <a:pos x="551" y="288"/>
                      </a:cxn>
                      <a:cxn ang="0">
                        <a:pos x="696" y="348"/>
                      </a:cxn>
                    </a:cxnLst>
                    <a:rect l="0" t="0" r="r" b="b"/>
                    <a:pathLst>
                      <a:path w="696" h="348">
                        <a:moveTo>
                          <a:pt x="0" y="342"/>
                        </a:moveTo>
                        <a:cubicBezTo>
                          <a:pt x="52" y="334"/>
                          <a:pt x="106" y="326"/>
                          <a:pt x="144" y="294"/>
                        </a:cubicBezTo>
                        <a:cubicBezTo>
                          <a:pt x="182" y="262"/>
                          <a:pt x="205" y="189"/>
                          <a:pt x="228" y="147"/>
                        </a:cubicBezTo>
                        <a:cubicBezTo>
                          <a:pt x="251" y="105"/>
                          <a:pt x="264" y="66"/>
                          <a:pt x="284" y="42"/>
                        </a:cubicBezTo>
                        <a:cubicBezTo>
                          <a:pt x="304" y="18"/>
                          <a:pt x="324" y="0"/>
                          <a:pt x="345" y="2"/>
                        </a:cubicBezTo>
                        <a:cubicBezTo>
                          <a:pt x="366" y="4"/>
                          <a:pt x="390" y="27"/>
                          <a:pt x="411" y="56"/>
                        </a:cubicBezTo>
                        <a:cubicBezTo>
                          <a:pt x="432" y="85"/>
                          <a:pt x="450" y="138"/>
                          <a:pt x="473" y="177"/>
                        </a:cubicBezTo>
                        <a:cubicBezTo>
                          <a:pt x="496" y="216"/>
                          <a:pt x="514" y="260"/>
                          <a:pt x="551" y="288"/>
                        </a:cubicBezTo>
                        <a:cubicBezTo>
                          <a:pt x="588" y="316"/>
                          <a:pt x="666" y="336"/>
                          <a:pt x="696" y="348"/>
                        </a:cubicBezTo>
                      </a:path>
                    </a:pathLst>
                  </a:custGeom>
                  <a:solidFill>
                    <a:schemeClr val="hlink">
                      <a:alpha val="50000"/>
                    </a:schemeClr>
                  </a:solidFill>
                  <a:ln w="2857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6905" name="Freeform 105"/>
                  <p:cNvSpPr>
                    <a:spLocks noChangeAspect="1"/>
                  </p:cNvSpPr>
                  <p:nvPr/>
                </p:nvSpPr>
                <p:spPr bwMode="auto">
                  <a:xfrm>
                    <a:off x="2352" y="2486"/>
                    <a:ext cx="384" cy="154"/>
                  </a:xfrm>
                  <a:custGeom>
                    <a:avLst/>
                    <a:gdLst/>
                    <a:ahLst/>
                    <a:cxnLst>
                      <a:cxn ang="0">
                        <a:pos x="0" y="342"/>
                      </a:cxn>
                      <a:cxn ang="0">
                        <a:pos x="144" y="294"/>
                      </a:cxn>
                      <a:cxn ang="0">
                        <a:pos x="228" y="147"/>
                      </a:cxn>
                      <a:cxn ang="0">
                        <a:pos x="284" y="42"/>
                      </a:cxn>
                      <a:cxn ang="0">
                        <a:pos x="345" y="2"/>
                      </a:cxn>
                      <a:cxn ang="0">
                        <a:pos x="411" y="56"/>
                      </a:cxn>
                      <a:cxn ang="0">
                        <a:pos x="473" y="177"/>
                      </a:cxn>
                      <a:cxn ang="0">
                        <a:pos x="551" y="288"/>
                      </a:cxn>
                      <a:cxn ang="0">
                        <a:pos x="696" y="348"/>
                      </a:cxn>
                    </a:cxnLst>
                    <a:rect l="0" t="0" r="r" b="b"/>
                    <a:pathLst>
                      <a:path w="696" h="348">
                        <a:moveTo>
                          <a:pt x="0" y="342"/>
                        </a:moveTo>
                        <a:cubicBezTo>
                          <a:pt x="52" y="334"/>
                          <a:pt x="106" y="326"/>
                          <a:pt x="144" y="294"/>
                        </a:cubicBezTo>
                        <a:cubicBezTo>
                          <a:pt x="182" y="262"/>
                          <a:pt x="205" y="189"/>
                          <a:pt x="228" y="147"/>
                        </a:cubicBezTo>
                        <a:cubicBezTo>
                          <a:pt x="251" y="105"/>
                          <a:pt x="264" y="66"/>
                          <a:pt x="284" y="42"/>
                        </a:cubicBezTo>
                        <a:cubicBezTo>
                          <a:pt x="304" y="18"/>
                          <a:pt x="324" y="0"/>
                          <a:pt x="345" y="2"/>
                        </a:cubicBezTo>
                        <a:cubicBezTo>
                          <a:pt x="366" y="4"/>
                          <a:pt x="390" y="27"/>
                          <a:pt x="411" y="56"/>
                        </a:cubicBezTo>
                        <a:cubicBezTo>
                          <a:pt x="432" y="85"/>
                          <a:pt x="450" y="138"/>
                          <a:pt x="473" y="177"/>
                        </a:cubicBezTo>
                        <a:cubicBezTo>
                          <a:pt x="496" y="216"/>
                          <a:pt x="514" y="260"/>
                          <a:pt x="551" y="288"/>
                        </a:cubicBezTo>
                        <a:cubicBezTo>
                          <a:pt x="588" y="316"/>
                          <a:pt x="666" y="336"/>
                          <a:pt x="696" y="348"/>
                        </a:cubicBezTo>
                      </a:path>
                    </a:pathLst>
                  </a:custGeom>
                  <a:solidFill>
                    <a:schemeClr val="hlink">
                      <a:alpha val="50000"/>
                    </a:schemeClr>
                  </a:solidFill>
                  <a:ln w="2857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716906" name="Line 106"/>
                <p:cNvSpPr>
                  <a:spLocks noChangeAspect="1" noChangeShapeType="1"/>
                </p:cNvSpPr>
                <p:nvPr/>
              </p:nvSpPr>
              <p:spPr bwMode="auto">
                <a:xfrm>
                  <a:off x="2112" y="2708"/>
                  <a:ext cx="6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16907" name="Text Box 107"/>
            <p:cNvSpPr txBox="1">
              <a:spLocks noChangeArrowheads="1"/>
            </p:cNvSpPr>
            <p:nvPr/>
          </p:nvSpPr>
          <p:spPr bwMode="auto">
            <a:xfrm>
              <a:off x="4685" y="2074"/>
              <a:ext cx="528" cy="13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100" i="0"/>
                <a:t>q=1</a:t>
              </a:r>
            </a:p>
          </p:txBody>
        </p:sp>
        <p:sp>
          <p:nvSpPr>
            <p:cNvPr id="716908" name="Text Box 108"/>
            <p:cNvSpPr txBox="1">
              <a:spLocks noChangeArrowheads="1"/>
            </p:cNvSpPr>
            <p:nvPr/>
          </p:nvSpPr>
          <p:spPr bwMode="auto">
            <a:xfrm>
              <a:off x="4685" y="2305"/>
              <a:ext cx="528" cy="13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100" i="0"/>
                <a:t>q=2</a:t>
              </a:r>
            </a:p>
          </p:txBody>
        </p:sp>
        <p:sp>
          <p:nvSpPr>
            <p:cNvPr id="716909" name="Text Box 109"/>
            <p:cNvSpPr txBox="1">
              <a:spLocks noChangeArrowheads="1"/>
            </p:cNvSpPr>
            <p:nvPr/>
          </p:nvSpPr>
          <p:spPr bwMode="auto">
            <a:xfrm>
              <a:off x="4685" y="2508"/>
              <a:ext cx="528" cy="1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100" i="0"/>
                <a:t>q=3</a:t>
              </a:r>
            </a:p>
          </p:txBody>
        </p:sp>
        <p:sp>
          <p:nvSpPr>
            <p:cNvPr id="716910" name="Text Box 110"/>
            <p:cNvSpPr txBox="1">
              <a:spLocks noChangeArrowheads="1"/>
            </p:cNvSpPr>
            <p:nvPr/>
          </p:nvSpPr>
          <p:spPr bwMode="auto">
            <a:xfrm>
              <a:off x="4704" y="1738"/>
              <a:ext cx="720" cy="16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500"/>
                <a:t>P</a:t>
              </a:r>
              <a:r>
                <a:rPr lang="en-US" sz="1500" i="0"/>
                <a:t>(</a:t>
              </a:r>
              <a:r>
                <a:rPr lang="en-US" sz="1300" i="0"/>
                <a:t>obs</a:t>
              </a:r>
              <a:r>
                <a:rPr lang="en-US" sz="1300" baseline="-25000"/>
                <a:t>i</a:t>
              </a:r>
              <a:r>
                <a:rPr lang="en-US" sz="1500" i="0"/>
                <a:t> | q</a:t>
              </a:r>
              <a:r>
                <a:rPr lang="en-US" sz="1500" baseline="-25000"/>
                <a:t>i</a:t>
              </a:r>
              <a:r>
                <a:rPr lang="en-US" sz="1500" i="0"/>
                <a:t>)</a:t>
              </a:r>
            </a:p>
          </p:txBody>
        </p:sp>
      </p:grpSp>
      <p:grpSp>
        <p:nvGrpSpPr>
          <p:cNvPr id="716911" name="Group 111"/>
          <p:cNvGrpSpPr>
            <a:grpSpLocks/>
          </p:cNvGrpSpPr>
          <p:nvPr/>
        </p:nvGrpSpPr>
        <p:grpSpPr bwMode="auto">
          <a:xfrm>
            <a:off x="4646613" y="1358900"/>
            <a:ext cx="3887787" cy="1689100"/>
            <a:chOff x="3024" y="960"/>
            <a:chExt cx="2496" cy="1056"/>
          </a:xfrm>
        </p:grpSpPr>
        <p:sp>
          <p:nvSpPr>
            <p:cNvPr id="716912" name="Text Box 112"/>
            <p:cNvSpPr txBox="1">
              <a:spLocks noChangeArrowheads="1"/>
            </p:cNvSpPr>
            <p:nvPr/>
          </p:nvSpPr>
          <p:spPr bwMode="auto">
            <a:xfrm>
              <a:off x="4032" y="960"/>
              <a:ext cx="528" cy="12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200" i="0">
                  <a:solidFill>
                    <a:schemeClr val="tx2"/>
                  </a:solidFill>
                </a:rPr>
                <a:t>frame </a:t>
              </a:r>
              <a:r>
                <a:rPr lang="en-US" sz="1200">
                  <a:solidFill>
                    <a:schemeClr val="tx2"/>
                  </a:solidFill>
                </a:rPr>
                <a:t>i</a:t>
              </a:r>
            </a:p>
          </p:txBody>
        </p:sp>
        <p:grpSp>
          <p:nvGrpSpPr>
            <p:cNvPr id="716913" name="Group 113"/>
            <p:cNvGrpSpPr>
              <a:grpSpLocks/>
            </p:cNvGrpSpPr>
            <p:nvPr/>
          </p:nvGrpSpPr>
          <p:grpSpPr bwMode="auto">
            <a:xfrm>
              <a:off x="3024" y="1152"/>
              <a:ext cx="2496" cy="864"/>
              <a:chOff x="3024" y="1152"/>
              <a:chExt cx="2496" cy="864"/>
            </a:xfrm>
          </p:grpSpPr>
          <p:sp>
            <p:nvSpPr>
              <p:cNvPr id="716914" name="Oval 114"/>
              <p:cNvSpPr>
                <a:spLocks noChangeAspect="1" noChangeArrowheads="1"/>
              </p:cNvSpPr>
              <p:nvPr/>
            </p:nvSpPr>
            <p:spPr bwMode="auto">
              <a:xfrm>
                <a:off x="4140" y="1163"/>
                <a:ext cx="257" cy="257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15" name="Text Box 115"/>
              <p:cNvSpPr txBox="1">
                <a:spLocks noChangeAspect="1" noChangeArrowheads="1"/>
              </p:cNvSpPr>
              <p:nvPr/>
            </p:nvSpPr>
            <p:spPr bwMode="auto">
              <a:xfrm>
                <a:off x="4191" y="1194"/>
                <a:ext cx="240" cy="152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500" i="0"/>
                  <a:t>Q</a:t>
                </a:r>
                <a:r>
                  <a:rPr lang="en-US" sz="1500" baseline="-25000"/>
                  <a:t>i</a:t>
                </a:r>
              </a:p>
            </p:txBody>
          </p:sp>
          <p:sp>
            <p:nvSpPr>
              <p:cNvPr id="716916" name="Oval 116" descr="Dark upward diagonal"/>
              <p:cNvSpPr>
                <a:spLocks noChangeAspect="1" noChangeArrowheads="1"/>
              </p:cNvSpPr>
              <p:nvPr/>
            </p:nvSpPr>
            <p:spPr bwMode="auto">
              <a:xfrm>
                <a:off x="4128" y="1722"/>
                <a:ext cx="294" cy="294"/>
              </a:xfrm>
              <a:prstGeom prst="ellipse">
                <a:avLst/>
              </a:prstGeom>
              <a:pattFill prst="dkUpDiag">
                <a:fgClr>
                  <a:srgbClr val="FFCC00">
                    <a:alpha val="50000"/>
                  </a:srgbClr>
                </a:fgClr>
                <a:bgClr>
                  <a:srgbClr val="800000">
                    <a:alpha val="50000"/>
                  </a:srgbClr>
                </a:bgClr>
              </a:patt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17" name="Text Box 117"/>
              <p:cNvSpPr txBox="1">
                <a:spLocks noChangeAspect="1" noChangeArrowheads="1"/>
              </p:cNvSpPr>
              <p:nvPr/>
            </p:nvSpPr>
            <p:spPr bwMode="auto">
              <a:xfrm>
                <a:off x="4140" y="1785"/>
                <a:ext cx="418" cy="12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100" i="0"/>
                  <a:t>obs</a:t>
                </a:r>
                <a:r>
                  <a:rPr lang="en-US" sz="1100" baseline="-25000"/>
                  <a:t>i</a:t>
                </a:r>
              </a:p>
            </p:txBody>
          </p:sp>
          <p:sp>
            <p:nvSpPr>
              <p:cNvPr id="716918" name="Line 118"/>
              <p:cNvSpPr>
                <a:spLocks noChangeAspect="1" noChangeShapeType="1"/>
              </p:cNvSpPr>
              <p:nvPr/>
            </p:nvSpPr>
            <p:spPr bwMode="auto">
              <a:xfrm>
                <a:off x="4393" y="1290"/>
                <a:ext cx="3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19" name="Text Box 119"/>
              <p:cNvSpPr txBox="1">
                <a:spLocks noChangeArrowheads="1"/>
              </p:cNvSpPr>
              <p:nvPr/>
            </p:nvSpPr>
            <p:spPr bwMode="auto">
              <a:xfrm>
                <a:off x="5088" y="1392"/>
                <a:ext cx="432" cy="209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2200" i="0"/>
                  <a:t>. . .</a:t>
                </a:r>
              </a:p>
            </p:txBody>
          </p:sp>
          <p:sp>
            <p:nvSpPr>
              <p:cNvPr id="716920" name="Line 120"/>
              <p:cNvSpPr>
                <a:spLocks noChangeAspect="1" noChangeShapeType="1"/>
              </p:cNvSpPr>
              <p:nvPr/>
            </p:nvSpPr>
            <p:spPr bwMode="auto">
              <a:xfrm>
                <a:off x="4272" y="1417"/>
                <a:ext cx="0" cy="30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21" name="Line 121"/>
              <p:cNvSpPr>
                <a:spLocks noChangeAspect="1" noChangeShapeType="1"/>
              </p:cNvSpPr>
              <p:nvPr/>
            </p:nvSpPr>
            <p:spPr bwMode="auto">
              <a:xfrm>
                <a:off x="3811" y="1290"/>
                <a:ext cx="3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22" name="Text Box 122"/>
              <p:cNvSpPr txBox="1">
                <a:spLocks noChangeArrowheads="1"/>
              </p:cNvSpPr>
              <p:nvPr/>
            </p:nvSpPr>
            <p:spPr bwMode="auto">
              <a:xfrm>
                <a:off x="3024" y="1392"/>
                <a:ext cx="432" cy="209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2200" i="0"/>
                  <a:t>. . .</a:t>
                </a:r>
              </a:p>
            </p:txBody>
          </p:sp>
          <p:sp>
            <p:nvSpPr>
              <p:cNvPr id="716923" name="Oval 123"/>
              <p:cNvSpPr>
                <a:spLocks noChangeAspect="1" noChangeArrowheads="1"/>
              </p:cNvSpPr>
              <p:nvPr/>
            </p:nvSpPr>
            <p:spPr bwMode="auto">
              <a:xfrm>
                <a:off x="3545" y="1152"/>
                <a:ext cx="257" cy="257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24" name="Text Box 124"/>
              <p:cNvSpPr txBox="1">
                <a:spLocks noChangeAspect="1" noChangeArrowheads="1"/>
              </p:cNvSpPr>
              <p:nvPr/>
            </p:nvSpPr>
            <p:spPr bwMode="auto">
              <a:xfrm>
                <a:off x="3552" y="1183"/>
                <a:ext cx="292" cy="153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500" i="0"/>
                  <a:t>Q</a:t>
                </a:r>
                <a:r>
                  <a:rPr lang="en-US" sz="1500" baseline="-25000"/>
                  <a:t>i-</a:t>
                </a:r>
                <a:r>
                  <a:rPr lang="en-US" sz="1500" i="0" baseline="-25000"/>
                  <a:t>1</a:t>
                </a:r>
              </a:p>
            </p:txBody>
          </p:sp>
          <p:sp>
            <p:nvSpPr>
              <p:cNvPr id="716925" name="Oval 125"/>
              <p:cNvSpPr>
                <a:spLocks noChangeAspect="1" noChangeArrowheads="1"/>
              </p:cNvSpPr>
              <p:nvPr/>
            </p:nvSpPr>
            <p:spPr bwMode="auto">
              <a:xfrm>
                <a:off x="3535" y="1711"/>
                <a:ext cx="294" cy="294"/>
              </a:xfrm>
              <a:prstGeom prst="ellipse">
                <a:avLst/>
              </a:prstGeom>
              <a:pattFill prst="dkUpDiag">
                <a:fgClr>
                  <a:srgbClr val="FFCC00">
                    <a:alpha val="50000"/>
                  </a:srgbClr>
                </a:fgClr>
                <a:bgClr>
                  <a:srgbClr val="800000">
                    <a:alpha val="50000"/>
                  </a:srgbClr>
                </a:bgClr>
              </a:patt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26" name="Line 126"/>
              <p:cNvSpPr>
                <a:spLocks noChangeAspect="1" noChangeShapeType="1"/>
              </p:cNvSpPr>
              <p:nvPr/>
            </p:nvSpPr>
            <p:spPr bwMode="auto">
              <a:xfrm>
                <a:off x="3677" y="1406"/>
                <a:ext cx="0" cy="30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27" name="Line 127"/>
              <p:cNvSpPr>
                <a:spLocks noChangeAspect="1" noChangeShapeType="1"/>
              </p:cNvSpPr>
              <p:nvPr/>
            </p:nvSpPr>
            <p:spPr bwMode="auto">
              <a:xfrm>
                <a:off x="3312" y="1279"/>
                <a:ext cx="2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28" name="Text Box 128"/>
              <p:cNvSpPr txBox="1">
                <a:spLocks noChangeAspect="1" noChangeArrowheads="1"/>
              </p:cNvSpPr>
              <p:nvPr/>
            </p:nvSpPr>
            <p:spPr bwMode="auto">
              <a:xfrm>
                <a:off x="3524" y="1779"/>
                <a:ext cx="418" cy="12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100" i="0"/>
                  <a:t>obs</a:t>
                </a:r>
                <a:r>
                  <a:rPr lang="en-US" sz="1100" baseline="-25000"/>
                  <a:t>i-</a:t>
                </a:r>
                <a:r>
                  <a:rPr lang="en-US" sz="1100" i="0" baseline="-25000"/>
                  <a:t>1</a:t>
                </a:r>
              </a:p>
            </p:txBody>
          </p:sp>
          <p:sp>
            <p:nvSpPr>
              <p:cNvPr id="716929" name="Oval 129"/>
              <p:cNvSpPr>
                <a:spLocks noChangeAspect="1" noChangeArrowheads="1"/>
              </p:cNvSpPr>
              <p:nvPr/>
            </p:nvSpPr>
            <p:spPr bwMode="auto">
              <a:xfrm>
                <a:off x="4716" y="1152"/>
                <a:ext cx="257" cy="257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30" name="Text Box 130"/>
              <p:cNvSpPr txBox="1">
                <a:spLocks noChangeAspect="1" noChangeArrowheads="1"/>
              </p:cNvSpPr>
              <p:nvPr/>
            </p:nvSpPr>
            <p:spPr bwMode="auto">
              <a:xfrm>
                <a:off x="4718" y="1183"/>
                <a:ext cx="323" cy="153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500" i="0"/>
                  <a:t>Q</a:t>
                </a:r>
                <a:r>
                  <a:rPr lang="en-US" sz="1500" baseline="-25000"/>
                  <a:t>i+</a:t>
                </a:r>
                <a:r>
                  <a:rPr lang="en-US" sz="1500" i="0" baseline="-25000"/>
                  <a:t>1</a:t>
                </a:r>
              </a:p>
            </p:txBody>
          </p:sp>
          <p:sp>
            <p:nvSpPr>
              <p:cNvPr id="716931" name="Oval 131" descr="Dark upward diagonal"/>
              <p:cNvSpPr>
                <a:spLocks noChangeAspect="1" noChangeArrowheads="1"/>
              </p:cNvSpPr>
              <p:nvPr/>
            </p:nvSpPr>
            <p:spPr bwMode="auto">
              <a:xfrm>
                <a:off x="4704" y="1711"/>
                <a:ext cx="294" cy="294"/>
              </a:xfrm>
              <a:prstGeom prst="ellipse">
                <a:avLst/>
              </a:prstGeom>
              <a:pattFill prst="dkUpDiag">
                <a:fgClr>
                  <a:srgbClr val="FFCC00">
                    <a:alpha val="50000"/>
                  </a:srgbClr>
                </a:fgClr>
                <a:bgClr>
                  <a:srgbClr val="800000">
                    <a:alpha val="50000"/>
                  </a:srgbClr>
                </a:bgClr>
              </a:patt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32" name="Text Box 132"/>
              <p:cNvSpPr txBox="1">
                <a:spLocks noChangeAspect="1" noChangeArrowheads="1"/>
              </p:cNvSpPr>
              <p:nvPr/>
            </p:nvSpPr>
            <p:spPr bwMode="auto">
              <a:xfrm>
                <a:off x="4687" y="1779"/>
                <a:ext cx="418" cy="12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58273" tIns="24974" rIns="58273" bIns="24974">
                <a:spAutoFit/>
              </a:bodyPr>
              <a:lstStyle/>
              <a:p>
                <a:pPr algn="l" defTabSz="831850">
                  <a:spcBef>
                    <a:spcPct val="50000"/>
                  </a:spcBef>
                </a:pPr>
                <a:r>
                  <a:rPr lang="en-US" sz="1100" i="0"/>
                  <a:t>obs</a:t>
                </a:r>
                <a:r>
                  <a:rPr lang="en-US" sz="1100" baseline="-25000"/>
                  <a:t>i+</a:t>
                </a:r>
                <a:r>
                  <a:rPr lang="en-US" sz="1000" i="0" baseline="-25000"/>
                  <a:t>1</a:t>
                </a:r>
              </a:p>
            </p:txBody>
          </p:sp>
          <p:sp>
            <p:nvSpPr>
              <p:cNvPr id="716933" name="Line 133"/>
              <p:cNvSpPr>
                <a:spLocks noChangeAspect="1" noChangeShapeType="1"/>
              </p:cNvSpPr>
              <p:nvPr/>
            </p:nvSpPr>
            <p:spPr bwMode="auto">
              <a:xfrm>
                <a:off x="4969" y="1279"/>
                <a:ext cx="2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6934" name="Line 134"/>
              <p:cNvSpPr>
                <a:spLocks noChangeAspect="1" noChangeShapeType="1"/>
              </p:cNvSpPr>
              <p:nvPr/>
            </p:nvSpPr>
            <p:spPr bwMode="auto">
              <a:xfrm>
                <a:off x="4848" y="1406"/>
                <a:ext cx="0" cy="30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16935" name="Text Box 135"/>
            <p:cNvSpPr txBox="1">
              <a:spLocks noChangeArrowheads="1"/>
            </p:cNvSpPr>
            <p:nvPr/>
          </p:nvSpPr>
          <p:spPr bwMode="auto">
            <a:xfrm>
              <a:off x="4608" y="960"/>
              <a:ext cx="720" cy="12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200" i="0">
                  <a:solidFill>
                    <a:schemeClr val="tx2"/>
                  </a:solidFill>
                </a:rPr>
                <a:t>frame </a:t>
              </a:r>
              <a:r>
                <a:rPr lang="en-US" sz="1200">
                  <a:solidFill>
                    <a:schemeClr val="tx2"/>
                  </a:solidFill>
                </a:rPr>
                <a:t>i+</a:t>
              </a:r>
              <a:r>
                <a:rPr lang="en-US" sz="1200" i="0">
                  <a:solidFill>
                    <a:schemeClr val="tx2"/>
                  </a:solidFill>
                </a:rPr>
                <a:t>1</a:t>
              </a:r>
            </a:p>
          </p:txBody>
        </p:sp>
        <p:sp>
          <p:nvSpPr>
            <p:cNvPr id="716936" name="Text Box 136"/>
            <p:cNvSpPr txBox="1">
              <a:spLocks noChangeArrowheads="1"/>
            </p:cNvSpPr>
            <p:nvPr/>
          </p:nvSpPr>
          <p:spPr bwMode="auto">
            <a:xfrm>
              <a:off x="3408" y="960"/>
              <a:ext cx="721" cy="12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58273" tIns="24974" rIns="58273" bIns="24974">
              <a:spAutoFit/>
            </a:bodyPr>
            <a:lstStyle/>
            <a:p>
              <a:pPr algn="l" defTabSz="831850">
                <a:spcBef>
                  <a:spcPct val="50000"/>
                </a:spcBef>
              </a:pPr>
              <a:r>
                <a:rPr lang="en-US" sz="1200" i="0">
                  <a:solidFill>
                    <a:schemeClr val="tx2"/>
                  </a:solidFill>
                </a:rPr>
                <a:t>frame </a:t>
              </a:r>
              <a:r>
                <a:rPr lang="en-US" sz="1200">
                  <a:solidFill>
                    <a:schemeClr val="tx2"/>
                  </a:solidFill>
                </a:rPr>
                <a:t>i-</a:t>
              </a:r>
              <a:r>
                <a:rPr lang="en-US" sz="1200" i="0">
                  <a:solidFill>
                    <a:schemeClr val="tx2"/>
                  </a:solidFill>
                </a:rPr>
                <a:t>1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6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6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6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6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6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617538"/>
          </a:xfrm>
        </p:spPr>
        <p:txBody>
          <a:bodyPr/>
          <a:lstStyle/>
          <a:p>
            <a:r>
              <a:rPr lang="en-US" sz="4400"/>
              <a:t>Tandem Processing Steps</a:t>
            </a:r>
          </a:p>
        </p:txBody>
      </p:sp>
      <p:sp>
        <p:nvSpPr>
          <p:cNvPr id="106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2400" y="1600200"/>
            <a:ext cx="4876800" cy="4770438"/>
          </a:xfrm>
        </p:spPr>
        <p:txBody>
          <a:bodyPr/>
          <a:lstStyle/>
          <a:p>
            <a:r>
              <a:rPr lang="en-US" sz="2200"/>
              <a:t>MLP posteriors are processed to make them Gaussian like</a:t>
            </a:r>
          </a:p>
          <a:p>
            <a:r>
              <a:rPr lang="en-US" sz="2200"/>
              <a:t>There are 8 articulatory MLPs; their outputs are joined together at the input (64 dims)</a:t>
            </a:r>
          </a:p>
          <a:p>
            <a:r>
              <a:rPr lang="en-US" sz="2200"/>
              <a:t>PCA reduces dimensionality to 26 (95% of the total variance)</a:t>
            </a:r>
          </a:p>
          <a:p>
            <a:r>
              <a:rPr lang="en-US" sz="2200"/>
              <a:t>Use this 26-dimensional vector as acoustic observations in an HMM or some other model</a:t>
            </a:r>
          </a:p>
          <a:p>
            <a:r>
              <a:rPr lang="en-US" sz="2200"/>
              <a:t>The tandem features are usually used in combination w/ a standard feature, e.g. PLP </a:t>
            </a:r>
            <a:endParaRPr lang="en-US"/>
          </a:p>
          <a:p>
            <a:endParaRPr lang="en-US"/>
          </a:p>
        </p:txBody>
      </p:sp>
      <p:grpSp>
        <p:nvGrpSpPr>
          <p:cNvPr id="1063940" name="Group 4"/>
          <p:cNvGrpSpPr>
            <a:grpSpLocks/>
          </p:cNvGrpSpPr>
          <p:nvPr/>
        </p:nvGrpSpPr>
        <p:grpSpPr bwMode="auto">
          <a:xfrm>
            <a:off x="304800" y="1592263"/>
            <a:ext cx="3163888" cy="4427537"/>
            <a:chOff x="432" y="768"/>
            <a:chExt cx="1993" cy="2789"/>
          </a:xfrm>
        </p:grpSpPr>
        <p:sp>
          <p:nvSpPr>
            <p:cNvPr id="1063941" name="Rectangle 5"/>
            <p:cNvSpPr>
              <a:spLocks noChangeArrowheads="1"/>
            </p:cNvSpPr>
            <p:nvPr/>
          </p:nvSpPr>
          <p:spPr bwMode="auto">
            <a:xfrm>
              <a:off x="432" y="1878"/>
              <a:ext cx="1993" cy="37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r>
                <a:rPr lang="en-US">
                  <a:latin typeface="Helvetica" pitchFamily="34" charset="0"/>
                </a:rPr>
                <a:t>PRINCIPAL</a:t>
              </a:r>
            </a:p>
            <a:p>
              <a:r>
                <a:rPr lang="en-US">
                  <a:latin typeface="Helvetica" pitchFamily="34" charset="0"/>
                </a:rPr>
                <a:t>COMPONENT ANALYSIS</a:t>
              </a:r>
            </a:p>
          </p:txBody>
        </p:sp>
        <p:sp>
          <p:nvSpPr>
            <p:cNvPr id="1063942" name="Rectangle 6"/>
            <p:cNvSpPr>
              <a:spLocks noChangeArrowheads="1"/>
            </p:cNvSpPr>
            <p:nvPr/>
          </p:nvSpPr>
          <p:spPr bwMode="auto">
            <a:xfrm>
              <a:off x="912" y="1327"/>
              <a:ext cx="1066" cy="21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r>
                <a:rPr lang="en-US">
                  <a:latin typeface="Helvetica" pitchFamily="34" charset="0"/>
                </a:rPr>
                <a:t>LOGARITHM</a:t>
              </a:r>
            </a:p>
          </p:txBody>
        </p:sp>
        <p:sp>
          <p:nvSpPr>
            <p:cNvPr id="1063943" name="Rectangle 7"/>
            <p:cNvSpPr>
              <a:spLocks noChangeArrowheads="1"/>
            </p:cNvSpPr>
            <p:nvPr/>
          </p:nvSpPr>
          <p:spPr bwMode="auto">
            <a:xfrm>
              <a:off x="580" y="2598"/>
              <a:ext cx="1772" cy="37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 anchor="ctr">
              <a:spAutoFit/>
            </a:bodyPr>
            <a:lstStyle/>
            <a:p>
              <a:r>
                <a:rPr lang="en-US">
                  <a:latin typeface="Helvetica" pitchFamily="34" charset="0"/>
                </a:rPr>
                <a:t>SPEAKER MEAN/VAR</a:t>
              </a:r>
            </a:p>
            <a:p>
              <a:r>
                <a:rPr lang="en-US">
                  <a:latin typeface="Helvetica" pitchFamily="34" charset="0"/>
                </a:rPr>
                <a:t>NORMALIZATION</a:t>
              </a:r>
            </a:p>
          </p:txBody>
        </p:sp>
        <p:sp>
          <p:nvSpPr>
            <p:cNvPr id="1063944" name="Line 8"/>
            <p:cNvSpPr>
              <a:spLocks noChangeShapeType="1"/>
            </p:cNvSpPr>
            <p:nvPr/>
          </p:nvSpPr>
          <p:spPr bwMode="auto">
            <a:xfrm>
              <a:off x="1463" y="96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63945" name="Line 9"/>
            <p:cNvSpPr>
              <a:spLocks noChangeShapeType="1"/>
            </p:cNvSpPr>
            <p:nvPr/>
          </p:nvSpPr>
          <p:spPr bwMode="auto">
            <a:xfrm>
              <a:off x="1463" y="154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63946" name="Line 10"/>
            <p:cNvSpPr>
              <a:spLocks noChangeShapeType="1"/>
            </p:cNvSpPr>
            <p:nvPr/>
          </p:nvSpPr>
          <p:spPr bwMode="auto">
            <a:xfrm>
              <a:off x="1463" y="226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63947" name="Text Box 11"/>
            <p:cNvSpPr txBox="1">
              <a:spLocks noChangeArrowheads="1"/>
            </p:cNvSpPr>
            <p:nvPr/>
          </p:nvSpPr>
          <p:spPr bwMode="auto">
            <a:xfrm>
              <a:off x="837" y="768"/>
              <a:ext cx="1227" cy="19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r>
                <a:rPr lang="en-US">
                  <a:latin typeface="Helvetica" pitchFamily="34" charset="0"/>
                </a:rPr>
                <a:t>MLP OUTPUTS</a:t>
              </a:r>
            </a:p>
          </p:txBody>
        </p:sp>
        <p:sp>
          <p:nvSpPr>
            <p:cNvPr id="1063948" name="Text Box 12"/>
            <p:cNvSpPr txBox="1">
              <a:spLocks noChangeArrowheads="1"/>
            </p:cNvSpPr>
            <p:nvPr/>
          </p:nvSpPr>
          <p:spPr bwMode="auto">
            <a:xfrm>
              <a:off x="689" y="3360"/>
              <a:ext cx="1567" cy="19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r>
                <a:rPr lang="en-US">
                  <a:latin typeface="Helvetica" pitchFamily="34" charset="0"/>
                </a:rPr>
                <a:t>TANDEM FEATURE</a:t>
              </a:r>
            </a:p>
          </p:txBody>
        </p:sp>
        <p:sp>
          <p:nvSpPr>
            <p:cNvPr id="1063949" name="Line 13"/>
            <p:cNvSpPr>
              <a:spLocks noChangeShapeType="1"/>
            </p:cNvSpPr>
            <p:nvPr/>
          </p:nvSpPr>
          <p:spPr bwMode="auto">
            <a:xfrm>
              <a:off x="1463" y="298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493125" cy="617538"/>
          </a:xfrm>
        </p:spPr>
        <p:txBody>
          <a:bodyPr/>
          <a:lstStyle/>
          <a:p>
            <a:r>
              <a:rPr lang="en-US" sz="4400"/>
              <a:t>Tandem Observation Models</a:t>
            </a:r>
          </a:p>
        </p:txBody>
      </p:sp>
      <p:sp>
        <p:nvSpPr>
          <p:cNvPr id="106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382000" cy="2736850"/>
          </a:xfrm>
        </p:spPr>
        <p:txBody>
          <a:bodyPr/>
          <a:lstStyle/>
          <a:p>
            <a:pPr marL="231775" indent="-231775"/>
            <a:r>
              <a:rPr lang="en-US" sz="2200" b="1"/>
              <a:t>Feature concatenation</a:t>
            </a:r>
            <a:r>
              <a:rPr lang="en-US" sz="2200"/>
              <a:t>: Simply append tandems to PLPs</a:t>
            </a:r>
          </a:p>
          <a:p>
            <a:pPr marL="593725" lvl="1" indent="-187325">
              <a:buFontTx/>
              <a:buChar char="-"/>
            </a:pPr>
            <a:r>
              <a:rPr lang="en-US" sz="2000"/>
              <a:t>All of the standard modeling methods applicable to this meta observation vector (e.g., MLLR, MMIE, and HLDA)</a:t>
            </a:r>
            <a:endParaRPr lang="en-US" sz="2000" b="1"/>
          </a:p>
          <a:p>
            <a:pPr marL="231775" indent="-231775"/>
            <a:r>
              <a:rPr lang="en-US" sz="2200" b="1"/>
              <a:t>Factored models</a:t>
            </a:r>
            <a:r>
              <a:rPr lang="en-US" sz="2200"/>
              <a:t>: Tandem and PLP distributions are factored at the HMM state output distributions</a:t>
            </a:r>
            <a:r>
              <a:rPr lang="en-US"/>
              <a:t> </a:t>
            </a:r>
          </a:p>
          <a:p>
            <a:pPr marL="593725" lvl="1" indent="-187325">
              <a:buFont typeface="Wingdings" pitchFamily="2" charset="2"/>
              <a:buNone/>
            </a:pPr>
            <a:r>
              <a:rPr lang="en-US"/>
              <a:t>- </a:t>
            </a:r>
            <a:r>
              <a:rPr lang="en-US" sz="2000"/>
              <a:t>Potentially more efficient use of free parameters, especially if streams are conditionally independent</a:t>
            </a:r>
          </a:p>
          <a:p>
            <a:pPr marL="593725" lvl="1" indent="-187325">
              <a:buFontTx/>
              <a:buChar char="-"/>
            </a:pPr>
            <a:r>
              <a:rPr lang="en-US" sz="2000"/>
              <a:t>Can use e.g., separate triphone clusters for each observation</a:t>
            </a:r>
            <a:endParaRPr lang="en-US" sz="2000" b="1"/>
          </a:p>
        </p:txBody>
      </p:sp>
      <p:grpSp>
        <p:nvGrpSpPr>
          <p:cNvPr id="1064964" name="Group 4"/>
          <p:cNvGrpSpPr>
            <a:grpSpLocks/>
          </p:cNvGrpSpPr>
          <p:nvPr/>
        </p:nvGrpSpPr>
        <p:grpSpPr bwMode="auto">
          <a:xfrm>
            <a:off x="484188" y="3938588"/>
            <a:ext cx="3500437" cy="2767012"/>
            <a:chOff x="460" y="2289"/>
            <a:chExt cx="2205" cy="1743"/>
          </a:xfrm>
        </p:grpSpPr>
        <p:grpSp>
          <p:nvGrpSpPr>
            <p:cNvPr id="1064965" name="Group 5"/>
            <p:cNvGrpSpPr>
              <a:grpSpLocks/>
            </p:cNvGrpSpPr>
            <p:nvPr/>
          </p:nvGrpSpPr>
          <p:grpSpPr bwMode="auto">
            <a:xfrm>
              <a:off x="816" y="2580"/>
              <a:ext cx="1152" cy="1452"/>
              <a:chOff x="96" y="2544"/>
              <a:chExt cx="1152" cy="1452"/>
            </a:xfrm>
          </p:grpSpPr>
          <p:sp>
            <p:nvSpPr>
              <p:cNvPr id="1064966" name="Text Box 6"/>
              <p:cNvSpPr txBox="1">
                <a:spLocks noChangeArrowheads="1"/>
              </p:cNvSpPr>
              <p:nvPr/>
            </p:nvSpPr>
            <p:spPr bwMode="auto">
              <a:xfrm>
                <a:off x="288" y="3360"/>
                <a:ext cx="480" cy="19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 i="0">
                    <a:latin typeface="Helvetica" pitchFamily="34" charset="0"/>
                  </a:rPr>
                  <a:t>PLP</a:t>
                </a:r>
              </a:p>
            </p:txBody>
          </p:sp>
          <p:sp>
            <p:nvSpPr>
              <p:cNvPr id="1064967" name="Oval 7"/>
              <p:cNvSpPr>
                <a:spLocks noChangeAspect="1" noChangeArrowheads="1"/>
              </p:cNvSpPr>
              <p:nvPr/>
            </p:nvSpPr>
            <p:spPr bwMode="auto">
              <a:xfrm>
                <a:off x="768" y="2544"/>
                <a:ext cx="271" cy="271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4968" name="Line 8"/>
              <p:cNvSpPr>
                <a:spLocks noChangeAspect="1" noChangeShapeType="1"/>
              </p:cNvSpPr>
              <p:nvPr/>
            </p:nvSpPr>
            <p:spPr bwMode="auto">
              <a:xfrm>
                <a:off x="911" y="2815"/>
                <a:ext cx="1" cy="3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4969" name="Text Box 9"/>
              <p:cNvSpPr txBox="1">
                <a:spLocks noChangeAspect="1" noChangeArrowheads="1"/>
              </p:cNvSpPr>
              <p:nvPr/>
            </p:nvSpPr>
            <p:spPr bwMode="auto">
              <a:xfrm>
                <a:off x="648" y="3204"/>
                <a:ext cx="600" cy="18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sz="1800" b="0" i="0">
                  <a:latin typeface="Helvetica" pitchFamily="34" charset="0"/>
                </a:endParaRPr>
              </a:p>
            </p:txBody>
          </p:sp>
          <p:grpSp>
            <p:nvGrpSpPr>
              <p:cNvPr id="1064970" name="Group 10"/>
              <p:cNvGrpSpPr>
                <a:grpSpLocks noChangeAspect="1"/>
              </p:cNvGrpSpPr>
              <p:nvPr/>
            </p:nvGrpSpPr>
            <p:grpSpPr bwMode="auto">
              <a:xfrm>
                <a:off x="816" y="3696"/>
                <a:ext cx="180" cy="300"/>
                <a:chOff x="1872" y="1033"/>
                <a:chExt cx="144" cy="432"/>
              </a:xfrm>
            </p:grpSpPr>
            <p:sp>
              <p:nvSpPr>
                <p:cNvPr id="1064971" name="Rectangl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1872" y="1033"/>
                  <a:ext cx="144" cy="144"/>
                </a:xfrm>
                <a:prstGeom prst="rect">
                  <a:avLst/>
                </a:prstGeom>
                <a:solidFill>
                  <a:srgbClr val="99CC00">
                    <a:alpha val="50000"/>
                  </a:srgbClr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72" name="Rectangl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1872" y="1177"/>
                  <a:ext cx="144" cy="144"/>
                </a:xfrm>
                <a:prstGeom prst="rect">
                  <a:avLst/>
                </a:prstGeom>
                <a:solidFill>
                  <a:srgbClr val="99CC00">
                    <a:alpha val="50000"/>
                  </a:srgbClr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73" name="Rectangl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1872" y="1321"/>
                  <a:ext cx="144" cy="144"/>
                </a:xfrm>
                <a:prstGeom prst="rect">
                  <a:avLst/>
                </a:prstGeom>
                <a:solidFill>
                  <a:srgbClr val="99CC00">
                    <a:alpha val="50000"/>
                  </a:srgbClr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64974" name="Group 14"/>
              <p:cNvGrpSpPr>
                <a:grpSpLocks noChangeAspect="1"/>
              </p:cNvGrpSpPr>
              <p:nvPr/>
            </p:nvGrpSpPr>
            <p:grpSpPr bwMode="auto">
              <a:xfrm>
                <a:off x="816" y="3168"/>
                <a:ext cx="180" cy="540"/>
                <a:chOff x="2304" y="1008"/>
                <a:chExt cx="144" cy="839"/>
              </a:xfrm>
            </p:grpSpPr>
            <p:sp>
              <p:nvSpPr>
                <p:cNvPr id="1064975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2304" y="100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76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2304" y="115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7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2304" y="129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7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2304" y="144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79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2304" y="1559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80" name="Rectangl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2304" y="1703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64981" name="Text Box 21"/>
              <p:cNvSpPr txBox="1">
                <a:spLocks noChangeArrowheads="1"/>
              </p:cNvSpPr>
              <p:nvPr/>
            </p:nvSpPr>
            <p:spPr bwMode="auto">
              <a:xfrm>
                <a:off x="96" y="3744"/>
                <a:ext cx="672" cy="19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 i="0">
                    <a:latin typeface="Helvetica" pitchFamily="34" charset="0"/>
                  </a:rPr>
                  <a:t>Tandem</a:t>
                </a:r>
              </a:p>
            </p:txBody>
          </p:sp>
          <p:sp>
            <p:nvSpPr>
              <p:cNvPr id="1064982" name="Text Box 22"/>
              <p:cNvSpPr txBox="1">
                <a:spLocks noChangeArrowheads="1"/>
              </p:cNvSpPr>
              <p:nvPr/>
            </p:nvSpPr>
            <p:spPr bwMode="auto">
              <a:xfrm>
                <a:off x="288" y="2587"/>
                <a:ext cx="480" cy="19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0" i="0">
                    <a:latin typeface="Helvetica" pitchFamily="34" charset="0"/>
                  </a:rPr>
                  <a:t>State</a:t>
                </a:r>
              </a:p>
            </p:txBody>
          </p:sp>
        </p:grpSp>
        <p:sp>
          <p:nvSpPr>
            <p:cNvPr id="1064983" name="Text Box 23"/>
            <p:cNvSpPr txBox="1">
              <a:spLocks noChangeArrowheads="1"/>
            </p:cNvSpPr>
            <p:nvPr/>
          </p:nvSpPr>
          <p:spPr bwMode="auto">
            <a:xfrm>
              <a:off x="460" y="2289"/>
              <a:ext cx="2205" cy="19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r>
                <a:rPr lang="en-US" u="sng">
                  <a:latin typeface="Helvetica" pitchFamily="34" charset="0"/>
                </a:rPr>
                <a:t>Concatenated Observations</a:t>
              </a:r>
            </a:p>
          </p:txBody>
        </p:sp>
      </p:grpSp>
      <p:grpSp>
        <p:nvGrpSpPr>
          <p:cNvPr id="1064984" name="Group 24"/>
          <p:cNvGrpSpPr>
            <a:grpSpLocks/>
          </p:cNvGrpSpPr>
          <p:nvPr/>
        </p:nvGrpSpPr>
        <p:grpSpPr bwMode="auto">
          <a:xfrm>
            <a:off x="5105400" y="3962400"/>
            <a:ext cx="3733800" cy="2743200"/>
            <a:chOff x="3120" y="2304"/>
            <a:chExt cx="2352" cy="1728"/>
          </a:xfrm>
        </p:grpSpPr>
        <p:grpSp>
          <p:nvGrpSpPr>
            <p:cNvPr id="1064985" name="Group 25"/>
            <p:cNvGrpSpPr>
              <a:grpSpLocks/>
            </p:cNvGrpSpPr>
            <p:nvPr/>
          </p:nvGrpSpPr>
          <p:grpSpPr bwMode="auto">
            <a:xfrm>
              <a:off x="3120" y="2635"/>
              <a:ext cx="2352" cy="1397"/>
              <a:chOff x="3216" y="2400"/>
              <a:chExt cx="2352" cy="1397"/>
            </a:xfrm>
          </p:grpSpPr>
          <p:grpSp>
            <p:nvGrpSpPr>
              <p:cNvPr id="1064986" name="Group 26"/>
              <p:cNvGrpSpPr>
                <a:grpSpLocks/>
              </p:cNvGrpSpPr>
              <p:nvPr/>
            </p:nvGrpSpPr>
            <p:grpSpPr bwMode="auto">
              <a:xfrm>
                <a:off x="3504" y="2400"/>
                <a:ext cx="1824" cy="1147"/>
                <a:chOff x="2208" y="2225"/>
                <a:chExt cx="1824" cy="1147"/>
              </a:xfrm>
            </p:grpSpPr>
            <p:sp>
              <p:nvSpPr>
                <p:cNvPr id="1064987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2208" y="2971"/>
                  <a:ext cx="480" cy="197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 i="0">
                      <a:latin typeface="Helvetica" pitchFamily="34" charset="0"/>
                    </a:rPr>
                    <a:t>PLP</a:t>
                  </a:r>
                </a:p>
              </p:txBody>
            </p:sp>
            <p:sp>
              <p:nvSpPr>
                <p:cNvPr id="1064988" name="Oval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880" y="2225"/>
                  <a:ext cx="271" cy="271"/>
                </a:xfrm>
                <a:prstGeom prst="ellipse">
                  <a:avLst/>
                </a:prstGeom>
                <a:solidFill>
                  <a:srgbClr val="FFCC00">
                    <a:alpha val="50000"/>
                  </a:srgbClr>
                </a:solidFill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4989" name="Text Box 2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748" y="2880"/>
                  <a:ext cx="600" cy="181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en-US" sz="1800" b="0" i="0">
                    <a:latin typeface="Helvetica" pitchFamily="34" charset="0"/>
                  </a:endParaRPr>
                </a:p>
              </p:txBody>
            </p:sp>
            <p:grpSp>
              <p:nvGrpSpPr>
                <p:cNvPr id="1064990" name="Group 30"/>
                <p:cNvGrpSpPr>
                  <a:grpSpLocks noChangeAspect="1"/>
                </p:cNvGrpSpPr>
                <p:nvPr/>
              </p:nvGrpSpPr>
              <p:grpSpPr bwMode="auto">
                <a:xfrm>
                  <a:off x="3168" y="2832"/>
                  <a:ext cx="180" cy="300"/>
                  <a:chOff x="1872" y="1033"/>
                  <a:chExt cx="144" cy="432"/>
                </a:xfrm>
              </p:grpSpPr>
              <p:sp>
                <p:nvSpPr>
                  <p:cNvPr id="1064991" name="Rectangle 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72" y="1033"/>
                    <a:ext cx="144" cy="144"/>
                  </a:xfrm>
                  <a:prstGeom prst="rect">
                    <a:avLst/>
                  </a:prstGeom>
                  <a:solidFill>
                    <a:srgbClr val="99CC00">
                      <a:alpha val="50000"/>
                    </a:srgbClr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4992" name="Rectangle 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72" y="1177"/>
                    <a:ext cx="144" cy="144"/>
                  </a:xfrm>
                  <a:prstGeom prst="rect">
                    <a:avLst/>
                  </a:prstGeom>
                  <a:solidFill>
                    <a:srgbClr val="99CC00">
                      <a:alpha val="50000"/>
                    </a:srgbClr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4993" name="Rectangle 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72" y="1321"/>
                    <a:ext cx="144" cy="144"/>
                  </a:xfrm>
                  <a:prstGeom prst="rect">
                    <a:avLst/>
                  </a:prstGeom>
                  <a:solidFill>
                    <a:srgbClr val="99CC00">
                      <a:alpha val="50000"/>
                    </a:srgbClr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64994" name="Group 34"/>
                <p:cNvGrpSpPr>
                  <a:grpSpLocks noChangeAspect="1"/>
                </p:cNvGrpSpPr>
                <p:nvPr/>
              </p:nvGrpSpPr>
              <p:grpSpPr bwMode="auto">
                <a:xfrm>
                  <a:off x="2640" y="2832"/>
                  <a:ext cx="180" cy="540"/>
                  <a:chOff x="2304" y="1008"/>
                  <a:chExt cx="144" cy="839"/>
                </a:xfrm>
              </p:grpSpPr>
              <p:sp>
                <p:nvSpPr>
                  <p:cNvPr id="1064995" name="Rectangle 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04" y="100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4996" name="Rectangle 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04" y="115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4997" name="Rectangle 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04" y="129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4998" name="Rectangle 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04" y="144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4999" name="Rectangle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04" y="1559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65000" name="Rectangle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04" y="1703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65001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2400" y="2256"/>
                  <a:ext cx="480" cy="197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 i="0">
                      <a:latin typeface="Helvetica" pitchFamily="34" charset="0"/>
                    </a:rPr>
                    <a:t>State</a:t>
                  </a:r>
                </a:p>
              </p:txBody>
            </p:sp>
            <p:sp>
              <p:nvSpPr>
                <p:cNvPr id="1065002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2736" y="2448"/>
                  <a:ext cx="192" cy="38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5003" name="Line 43"/>
                <p:cNvSpPr>
                  <a:spLocks noChangeShapeType="1"/>
                </p:cNvSpPr>
                <p:nvPr/>
              </p:nvSpPr>
              <p:spPr bwMode="auto">
                <a:xfrm>
                  <a:off x="3120" y="2448"/>
                  <a:ext cx="144" cy="38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65004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3360" y="2832"/>
                  <a:ext cx="672" cy="197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0" i="0">
                      <a:latin typeface="Helvetica" pitchFamily="34" charset="0"/>
                    </a:rPr>
                    <a:t>Tandem</a:t>
                  </a:r>
                </a:p>
              </p:txBody>
            </p:sp>
          </p:grpSp>
          <p:sp>
            <p:nvSpPr>
              <p:cNvPr id="1065005" name="Text Box 45"/>
              <p:cNvSpPr txBox="1">
                <a:spLocks noChangeArrowheads="1"/>
              </p:cNvSpPr>
              <p:nvPr/>
            </p:nvSpPr>
            <p:spPr bwMode="auto">
              <a:xfrm>
                <a:off x="3216" y="3600"/>
                <a:ext cx="2352" cy="197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i="0">
                    <a:solidFill>
                      <a:schemeClr val="tx2"/>
                    </a:solidFill>
                    <a:latin typeface="Helvetica" pitchFamily="34" charset="0"/>
                  </a:rPr>
                  <a:t>p(X, Y|Q) = p(X|Q) p(Y|Q)</a:t>
                </a:r>
              </a:p>
            </p:txBody>
          </p:sp>
        </p:grpSp>
        <p:sp>
          <p:nvSpPr>
            <p:cNvPr id="1065006" name="Rectangle 46"/>
            <p:cNvSpPr>
              <a:spLocks noChangeArrowheads="1"/>
            </p:cNvSpPr>
            <p:nvPr/>
          </p:nvSpPr>
          <p:spPr bwMode="auto">
            <a:xfrm>
              <a:off x="3120" y="2304"/>
              <a:ext cx="2138" cy="19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r>
                <a:rPr lang="en-US" u="sng">
                  <a:latin typeface="Helvetica" pitchFamily="34" charset="0"/>
                </a:rPr>
                <a:t>Factored Observations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0663"/>
            <a:ext cx="8763000" cy="617537"/>
          </a:xfrm>
        </p:spPr>
        <p:txBody>
          <a:bodyPr/>
          <a:lstStyle/>
          <a:p>
            <a:pPr algn="ctr"/>
            <a:r>
              <a:rPr lang="en-US" sz="4400"/>
              <a:t>Articulatory vs. Phone Tandems</a:t>
            </a:r>
          </a:p>
        </p:txBody>
      </p:sp>
      <p:sp>
        <p:nvSpPr>
          <p:cNvPr id="1065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5257800"/>
            <a:ext cx="3911600" cy="3032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600"/>
              <a:t> </a:t>
            </a:r>
          </a:p>
        </p:txBody>
      </p:sp>
      <p:graphicFrame>
        <p:nvGraphicFramePr>
          <p:cNvPr id="1065988" name="Group 4"/>
          <p:cNvGraphicFramePr>
            <a:graphicFrameLocks noGrp="1"/>
          </p:cNvGraphicFramePr>
          <p:nvPr>
            <p:ph sz="half" idx="2"/>
          </p:nvPr>
        </p:nvGraphicFramePr>
        <p:xfrm>
          <a:off x="990600" y="1397000"/>
          <a:ext cx="6781800" cy="1879600"/>
        </p:xfrm>
        <a:graphic>
          <a:graphicData uri="http://schemas.openxmlformats.org/drawingml/2006/table">
            <a:tbl>
              <a:tblPr/>
              <a:tblGrid>
                <a:gridCol w="4876800"/>
                <a:gridCol w="19050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(%)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67.7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PLP/Phone Tandem (SVBD)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63.0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PLP/Articulatory Tandem (SVBD)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62.3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PLP/Articulatory Tandem (Fisher)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59.7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6012" name="Text Box 28"/>
          <p:cNvSpPr txBox="1">
            <a:spLocks noChangeArrowheads="1"/>
          </p:cNvSpPr>
          <p:nvPr/>
        </p:nvSpPr>
        <p:spPr bwMode="auto">
          <a:xfrm>
            <a:off x="685800" y="914400"/>
            <a:ext cx="1270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>
            <a:spAutoFit/>
          </a:bodyPr>
          <a:lstStyle/>
          <a:p>
            <a:endParaRPr lang="en-US" sz="1600">
              <a:latin typeface="Helvetica" pitchFamily="34" charset="0"/>
            </a:endParaRPr>
          </a:p>
        </p:txBody>
      </p:sp>
      <p:sp>
        <p:nvSpPr>
          <p:cNvPr id="1066013" name="Text Box 29"/>
          <p:cNvSpPr txBox="1">
            <a:spLocks noChangeArrowheads="1"/>
          </p:cNvSpPr>
          <p:nvPr/>
        </p:nvSpPr>
        <p:spPr bwMode="auto">
          <a:xfrm>
            <a:off x="6303963" y="1722438"/>
            <a:ext cx="127000" cy="3651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>
            <a:spAutoFit/>
          </a:bodyPr>
          <a:lstStyle/>
          <a:p>
            <a:endParaRPr lang="en-US" sz="2400">
              <a:latin typeface="Helvetica" pitchFamily="34" charset="0"/>
            </a:endParaRPr>
          </a:p>
        </p:txBody>
      </p:sp>
      <p:sp>
        <p:nvSpPr>
          <p:cNvPr id="1066014" name="Rectangle 30"/>
          <p:cNvSpPr>
            <a:spLocks noChangeArrowheads="1"/>
          </p:cNvSpPr>
          <p:nvPr/>
        </p:nvSpPr>
        <p:spPr bwMode="auto">
          <a:xfrm>
            <a:off x="533400" y="3602038"/>
            <a:ext cx="815340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Monophones on 500 vocabulary task w/o alignments; feature concatenated PLP/tandem models</a:t>
            </a:r>
          </a:p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All tandem systems are significantly better than PLP alone</a:t>
            </a:r>
          </a:p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Articulatory tandems are as good as phone tandems</a:t>
            </a:r>
          </a:p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Articulatory tandems from Fisher (1776 hrs) trained MLPs  outperform those from SVB (3 hrs) trained MLPs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228600"/>
            <a:ext cx="8416925" cy="617538"/>
          </a:xfrm>
        </p:spPr>
        <p:txBody>
          <a:bodyPr/>
          <a:lstStyle/>
          <a:p>
            <a:r>
              <a:rPr lang="en-US" sz="4400"/>
              <a:t>Concatenation vs. Factoring</a:t>
            </a:r>
          </a:p>
        </p:txBody>
      </p:sp>
      <p:graphicFrame>
        <p:nvGraphicFramePr>
          <p:cNvPr id="1067011" name="Group 3"/>
          <p:cNvGraphicFramePr>
            <a:graphicFrameLocks noGrp="1"/>
          </p:cNvGraphicFramePr>
          <p:nvPr>
            <p:ph idx="1"/>
          </p:nvPr>
        </p:nvGraphicFramePr>
        <p:xfrm>
          <a:off x="533400" y="1295400"/>
          <a:ext cx="7696200" cy="2667000"/>
        </p:xfrm>
        <a:graphic>
          <a:graphicData uri="http://schemas.openxmlformats.org/drawingml/2006/table">
            <a:tbl>
              <a:tblPr/>
              <a:tblGrid>
                <a:gridCol w="4522788"/>
                <a:gridCol w="1241425"/>
                <a:gridCol w="1931987"/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Task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(%)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24.5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/ Tandem Concatenation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21.1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x Tandem Factoring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19.7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67.7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/ Tandem Concatenation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59.7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x Tandem Factoring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59.1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7047" name="Text Box 39"/>
          <p:cNvSpPr txBox="1">
            <a:spLocks noChangeArrowheads="1"/>
          </p:cNvSpPr>
          <p:nvPr/>
        </p:nvSpPr>
        <p:spPr bwMode="auto">
          <a:xfrm>
            <a:off x="4513263" y="969963"/>
            <a:ext cx="127000" cy="3651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>
            <a:spAutoFit/>
          </a:bodyPr>
          <a:lstStyle/>
          <a:p>
            <a:endParaRPr lang="en-US" sz="2400" i="0"/>
          </a:p>
        </p:txBody>
      </p:sp>
      <p:sp>
        <p:nvSpPr>
          <p:cNvPr id="1067048" name="Rectangle 40"/>
          <p:cNvSpPr>
            <a:spLocks noChangeArrowheads="1"/>
          </p:cNvSpPr>
          <p:nvPr/>
        </p:nvSpPr>
        <p:spPr bwMode="auto">
          <a:xfrm>
            <a:off x="533400" y="4495800"/>
            <a:ext cx="822960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Monophone models w/o alignments</a:t>
            </a:r>
          </a:p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All tandem results are significant over PLP baseline</a:t>
            </a:r>
          </a:p>
          <a:p>
            <a:pPr marL="231775" indent="-231775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Consistent improvements from factoring; statistically significant on the 500 task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220663"/>
            <a:ext cx="7959725" cy="617537"/>
          </a:xfrm>
        </p:spPr>
        <p:txBody>
          <a:bodyPr/>
          <a:lstStyle/>
          <a:p>
            <a:r>
              <a:rPr lang="en-US" sz="4400"/>
              <a:t>Triphone Experiments</a:t>
            </a:r>
          </a:p>
        </p:txBody>
      </p:sp>
      <p:graphicFrame>
        <p:nvGraphicFramePr>
          <p:cNvPr id="1068035" name="Group 3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7848600" cy="1473200"/>
        </p:xfrm>
        <a:graphic>
          <a:graphicData uri="http://schemas.openxmlformats.org/drawingml/2006/table">
            <a:tbl>
              <a:tblPr/>
              <a:tblGrid>
                <a:gridCol w="4114800"/>
                <a:gridCol w="2057400"/>
                <a:gridCol w="16764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# of Clusters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%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477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59.2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/ Tandem Concatenation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880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55.0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PLP x Tandem Factoring</a:t>
                      </a:r>
                    </a:p>
                  </a:txBody>
                  <a:tcPr marL="64008" marR="64008" marT="27432" marB="2743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467x641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53.8</a:t>
                      </a:r>
                    </a:p>
                  </a:txBody>
                  <a:tcPr marL="64008" marR="64008" marT="27432" marB="2743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8059" name="Rectangle 27"/>
          <p:cNvSpPr>
            <a:spLocks noChangeArrowheads="1"/>
          </p:cNvSpPr>
          <p:nvPr/>
        </p:nvSpPr>
        <p:spPr bwMode="auto">
          <a:xfrm>
            <a:off x="381000" y="3733800"/>
            <a:ext cx="80772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500 vocabulary task w/o alignments 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PLP x Tandem factoring uses separate decision trees for PLP and Tandem, as well as factored pdf’s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A significant improvement from factoring over the feature concatenation approach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2200" b="0" i="0"/>
              <a:t>All pairs of results are statistically significant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493125" cy="371475"/>
          </a:xfrm>
        </p:spPr>
        <p:txBody>
          <a:bodyPr/>
          <a:lstStyle/>
          <a:p>
            <a:pPr defTabSz="914400"/>
            <a:r>
              <a:rPr lang="en-US"/>
              <a:t>Observation factoring and weight tuning</a:t>
            </a:r>
          </a:p>
        </p:txBody>
      </p:sp>
      <p:graphicFrame>
        <p:nvGraphicFramePr>
          <p:cNvPr id="1069059" name="Group 3"/>
          <p:cNvGraphicFramePr>
            <a:graphicFrameLocks noGrp="1"/>
          </p:cNvGraphicFramePr>
          <p:nvPr>
            <p:ph idx="1"/>
          </p:nvPr>
        </p:nvGraphicFramePr>
        <p:xfrm>
          <a:off x="5334000" y="1130300"/>
          <a:ext cx="2743200" cy="1079500"/>
        </p:xfrm>
        <a:graphic>
          <a:graphicData uri="http://schemas.openxmlformats.org/drawingml/2006/table">
            <a:tbl>
              <a:tblPr/>
              <a:tblGrid>
                <a:gridCol w="1295400"/>
                <a:gridCol w="914400"/>
                <a:gridCol w="53340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Helvetica" pitchFamily="34" charset="0"/>
                        </a:rPr>
                        <a:t>WER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Helvetica" pitchFamily="34" charset="0"/>
                        </a:rPr>
                        <a:t>Validation set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Helvetica" pitchFamily="34" charset="0"/>
                        </a:rPr>
                        <a:t>Test set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Factored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58.7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59.5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Fully-factored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R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R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9077" name="Rectangle 21"/>
          <p:cNvSpPr>
            <a:spLocks noChangeArrowheads="1"/>
          </p:cNvSpPr>
          <p:nvPr/>
        </p:nvSpPr>
        <p:spPr bwMode="auto">
          <a:xfrm>
            <a:off x="0" y="3810000"/>
            <a:ext cx="4038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2500" b="0" i="0"/>
              <a:t>Fully factored tandem</a:t>
            </a:r>
            <a:endParaRPr lang="en-US" sz="2500" b="0" i="0">
              <a:solidFill>
                <a:srgbClr val="CC0000"/>
              </a:solidFill>
            </a:endParaRPr>
          </a:p>
        </p:txBody>
      </p:sp>
      <p:sp>
        <p:nvSpPr>
          <p:cNvPr id="1069078" name="Text Box 22"/>
          <p:cNvSpPr txBox="1">
            <a:spLocks noChangeArrowheads="1"/>
          </p:cNvSpPr>
          <p:nvPr/>
        </p:nvSpPr>
        <p:spPr bwMode="auto">
          <a:xfrm>
            <a:off x="914400" y="4876800"/>
            <a:ext cx="762000" cy="2873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 i="0">
                <a:solidFill>
                  <a:srgbClr val="FF3399"/>
                </a:solidFill>
                <a:latin typeface="Helvetica" pitchFamily="34" charset="0"/>
              </a:rPr>
              <a:t>dg1</a:t>
            </a:r>
          </a:p>
        </p:txBody>
      </p:sp>
      <p:sp>
        <p:nvSpPr>
          <p:cNvPr id="1069079" name="Oval 23"/>
          <p:cNvSpPr>
            <a:spLocks noChangeAspect="1" noChangeArrowheads="1"/>
          </p:cNvSpPr>
          <p:nvPr/>
        </p:nvSpPr>
        <p:spPr bwMode="auto">
          <a:xfrm>
            <a:off x="2301875" y="41148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69080" name="Line 24"/>
          <p:cNvSpPr>
            <a:spLocks noChangeShapeType="1"/>
          </p:cNvSpPr>
          <p:nvPr/>
        </p:nvSpPr>
        <p:spPr bwMode="auto">
          <a:xfrm flipH="1">
            <a:off x="1447800" y="4383088"/>
            <a:ext cx="9144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69081" name="Text Box 25"/>
          <p:cNvSpPr txBox="1">
            <a:spLocks noChangeArrowheads="1"/>
          </p:cNvSpPr>
          <p:nvPr/>
        </p:nvSpPr>
        <p:spPr bwMode="auto">
          <a:xfrm>
            <a:off x="2819400" y="4197350"/>
            <a:ext cx="1295400" cy="23495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400" b="0" i="0">
                <a:solidFill>
                  <a:schemeClr val="accent2"/>
                </a:solidFill>
              </a:rPr>
              <a:t>phoneState</a:t>
            </a:r>
            <a:endParaRPr lang="en-US" sz="1400" b="0" i="0">
              <a:solidFill>
                <a:schemeClr val="tx2"/>
              </a:solidFill>
            </a:endParaRPr>
          </a:p>
        </p:txBody>
      </p:sp>
      <p:grpSp>
        <p:nvGrpSpPr>
          <p:cNvPr id="1069082" name="Group 26"/>
          <p:cNvGrpSpPr>
            <a:grpSpLocks/>
          </p:cNvGrpSpPr>
          <p:nvPr/>
        </p:nvGrpSpPr>
        <p:grpSpPr bwMode="auto">
          <a:xfrm>
            <a:off x="2514600" y="5257800"/>
            <a:ext cx="228600" cy="457200"/>
            <a:chOff x="1584" y="3120"/>
            <a:chExt cx="144" cy="288"/>
          </a:xfrm>
        </p:grpSpPr>
        <p:sp>
          <p:nvSpPr>
            <p:cNvPr id="1069083" name="Rectangle 27"/>
            <p:cNvSpPr>
              <a:spLocks noChangeArrowheads="1"/>
            </p:cNvSpPr>
            <p:nvPr/>
          </p:nvSpPr>
          <p:spPr bwMode="auto">
            <a:xfrm>
              <a:off x="1584" y="3120"/>
              <a:ext cx="144" cy="14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69084" name="Rectangle 28"/>
            <p:cNvSpPr>
              <a:spLocks noChangeArrowheads="1"/>
            </p:cNvSpPr>
            <p:nvPr/>
          </p:nvSpPr>
          <p:spPr bwMode="auto">
            <a:xfrm>
              <a:off x="1584" y="3264"/>
              <a:ext cx="144" cy="14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69085" name="Text Box 29"/>
          <p:cNvSpPr txBox="1">
            <a:spLocks noChangeArrowheads="1"/>
          </p:cNvSpPr>
          <p:nvPr/>
        </p:nvSpPr>
        <p:spPr bwMode="auto">
          <a:xfrm>
            <a:off x="0" y="4876800"/>
            <a:ext cx="838200" cy="2873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 i="0">
                <a:latin typeface="Helvetica" pitchFamily="34" charset="0"/>
              </a:rPr>
              <a:t>PLPs</a:t>
            </a:r>
          </a:p>
        </p:txBody>
      </p:sp>
      <p:sp>
        <p:nvSpPr>
          <p:cNvPr id="1069086" name="Text Box 30"/>
          <p:cNvSpPr txBox="1">
            <a:spLocks noChangeArrowheads="1"/>
          </p:cNvSpPr>
          <p:nvPr/>
        </p:nvSpPr>
        <p:spPr bwMode="auto">
          <a:xfrm>
            <a:off x="1066800" y="5973763"/>
            <a:ext cx="2209800" cy="52070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 i="0">
                <a:latin typeface="Helvetica" pitchFamily="34" charset="0"/>
              </a:rPr>
              <a:t>log outputs of separate MLPs</a:t>
            </a:r>
          </a:p>
        </p:txBody>
      </p:sp>
      <p:grpSp>
        <p:nvGrpSpPr>
          <p:cNvPr id="1069087" name="Group 31"/>
          <p:cNvGrpSpPr>
            <a:grpSpLocks/>
          </p:cNvGrpSpPr>
          <p:nvPr/>
        </p:nvGrpSpPr>
        <p:grpSpPr bwMode="auto">
          <a:xfrm>
            <a:off x="152400" y="5257800"/>
            <a:ext cx="228600" cy="685800"/>
            <a:chOff x="2544" y="3115"/>
            <a:chExt cx="144" cy="432"/>
          </a:xfrm>
        </p:grpSpPr>
        <p:sp>
          <p:nvSpPr>
            <p:cNvPr id="1069088" name="Rectangle 32"/>
            <p:cNvSpPr>
              <a:spLocks noChangeArrowheads="1"/>
            </p:cNvSpPr>
            <p:nvPr/>
          </p:nvSpPr>
          <p:spPr bwMode="auto">
            <a:xfrm>
              <a:off x="2544" y="3115"/>
              <a:ext cx="144" cy="144"/>
            </a:xfrm>
            <a:prstGeom prst="rect">
              <a:avLst/>
            </a:prstGeom>
            <a:solidFill>
              <a:srgbClr val="99CC00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69089" name="Rectangle 33"/>
            <p:cNvSpPr>
              <a:spLocks noChangeArrowheads="1"/>
            </p:cNvSpPr>
            <p:nvPr/>
          </p:nvSpPr>
          <p:spPr bwMode="auto">
            <a:xfrm>
              <a:off x="2544" y="3259"/>
              <a:ext cx="144" cy="144"/>
            </a:xfrm>
            <a:prstGeom prst="rect">
              <a:avLst/>
            </a:prstGeom>
            <a:solidFill>
              <a:srgbClr val="99CC00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69090" name="Rectangle 34"/>
            <p:cNvSpPr>
              <a:spLocks noChangeArrowheads="1"/>
            </p:cNvSpPr>
            <p:nvPr/>
          </p:nvSpPr>
          <p:spPr bwMode="auto">
            <a:xfrm>
              <a:off x="2544" y="3403"/>
              <a:ext cx="144" cy="144"/>
            </a:xfrm>
            <a:prstGeom prst="rect">
              <a:avLst/>
            </a:prstGeom>
            <a:solidFill>
              <a:srgbClr val="99CC00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069091" name="Group 35"/>
          <p:cNvGrpSpPr>
            <a:grpSpLocks/>
          </p:cNvGrpSpPr>
          <p:nvPr/>
        </p:nvGrpSpPr>
        <p:grpSpPr bwMode="auto">
          <a:xfrm>
            <a:off x="1828800" y="5257800"/>
            <a:ext cx="228600" cy="685800"/>
            <a:chOff x="1152" y="3120"/>
            <a:chExt cx="144" cy="432"/>
          </a:xfrm>
        </p:grpSpPr>
        <p:sp>
          <p:nvSpPr>
            <p:cNvPr id="1069092" name="Rectangle 36"/>
            <p:cNvSpPr>
              <a:spLocks noChangeArrowheads="1"/>
            </p:cNvSpPr>
            <p:nvPr/>
          </p:nvSpPr>
          <p:spPr bwMode="auto">
            <a:xfrm>
              <a:off x="1152" y="3120"/>
              <a:ext cx="144" cy="14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69093" name="Rectangle 37"/>
            <p:cNvSpPr>
              <a:spLocks noChangeArrowheads="1"/>
            </p:cNvSpPr>
            <p:nvPr/>
          </p:nvSpPr>
          <p:spPr bwMode="auto">
            <a:xfrm>
              <a:off x="1152" y="3264"/>
              <a:ext cx="144" cy="14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69094" name="Rectangle 38"/>
            <p:cNvSpPr>
              <a:spLocks noChangeArrowheads="1"/>
            </p:cNvSpPr>
            <p:nvPr/>
          </p:nvSpPr>
          <p:spPr bwMode="auto">
            <a:xfrm>
              <a:off x="1152" y="3408"/>
              <a:ext cx="144" cy="14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69095" name="Rectangle 39"/>
          <p:cNvSpPr>
            <a:spLocks noChangeArrowheads="1"/>
          </p:cNvSpPr>
          <p:nvPr/>
        </p:nvSpPr>
        <p:spPr bwMode="auto">
          <a:xfrm>
            <a:off x="1295400" y="5257800"/>
            <a:ext cx="228600" cy="2286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69096" name="Line 40"/>
          <p:cNvSpPr>
            <a:spLocks noChangeShapeType="1"/>
          </p:cNvSpPr>
          <p:nvPr/>
        </p:nvSpPr>
        <p:spPr bwMode="auto">
          <a:xfrm flipH="1">
            <a:off x="1981200" y="4459288"/>
            <a:ext cx="4572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69097" name="Line 41"/>
          <p:cNvSpPr>
            <a:spLocks noChangeShapeType="1"/>
          </p:cNvSpPr>
          <p:nvPr/>
        </p:nvSpPr>
        <p:spPr bwMode="auto">
          <a:xfrm>
            <a:off x="2549525" y="4459288"/>
            <a:ext cx="41275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69098" name="Line 42"/>
          <p:cNvSpPr>
            <a:spLocks noChangeShapeType="1"/>
          </p:cNvSpPr>
          <p:nvPr/>
        </p:nvSpPr>
        <p:spPr bwMode="auto">
          <a:xfrm flipH="1">
            <a:off x="273050" y="4316413"/>
            <a:ext cx="2027238" cy="896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69099" name="Text Box 43"/>
          <p:cNvSpPr txBox="1">
            <a:spLocks noChangeArrowheads="1"/>
          </p:cNvSpPr>
          <p:nvPr/>
        </p:nvSpPr>
        <p:spPr bwMode="auto">
          <a:xfrm>
            <a:off x="381000" y="5257800"/>
            <a:ext cx="914400" cy="2873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Helvetica" pitchFamily="34" charset="0"/>
              </a:rPr>
              <a:t>. . .</a:t>
            </a:r>
          </a:p>
        </p:txBody>
      </p:sp>
      <p:sp>
        <p:nvSpPr>
          <p:cNvPr id="1069100" name="Text Box 44"/>
          <p:cNvSpPr txBox="1">
            <a:spLocks noChangeArrowheads="1"/>
          </p:cNvSpPr>
          <p:nvPr/>
        </p:nvSpPr>
        <p:spPr bwMode="auto">
          <a:xfrm>
            <a:off x="1219200" y="4916488"/>
            <a:ext cx="1371600" cy="2873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 i="0">
                <a:solidFill>
                  <a:srgbClr val="FF3399"/>
                </a:solidFill>
                <a:latin typeface="Helvetica" pitchFamily="34" charset="0"/>
              </a:rPr>
              <a:t>pl1</a:t>
            </a:r>
          </a:p>
        </p:txBody>
      </p:sp>
      <p:sp>
        <p:nvSpPr>
          <p:cNvPr id="1069101" name="Text Box 45"/>
          <p:cNvSpPr txBox="1">
            <a:spLocks noChangeArrowheads="1"/>
          </p:cNvSpPr>
          <p:nvPr/>
        </p:nvSpPr>
        <p:spPr bwMode="auto">
          <a:xfrm>
            <a:off x="1752600" y="4916488"/>
            <a:ext cx="1371600" cy="2873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 i="0">
                <a:solidFill>
                  <a:srgbClr val="FF3399"/>
                </a:solidFill>
                <a:latin typeface="Helvetica" pitchFamily="34" charset="0"/>
              </a:rPr>
              <a:t>rd</a:t>
            </a:r>
          </a:p>
        </p:txBody>
      </p:sp>
      <p:sp>
        <p:nvSpPr>
          <p:cNvPr id="1069102" name="Rectangle 46"/>
          <p:cNvSpPr>
            <a:spLocks noChangeArrowheads="1"/>
          </p:cNvSpPr>
          <p:nvPr/>
        </p:nvSpPr>
        <p:spPr bwMode="auto">
          <a:xfrm>
            <a:off x="0" y="762000"/>
            <a:ext cx="2743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algn="l"/>
            <a:r>
              <a:rPr lang="en-US" sz="2500" b="0" i="0"/>
              <a:t>Factored tandem</a:t>
            </a:r>
            <a:endParaRPr lang="en-US" sz="2500" b="0" i="0">
              <a:solidFill>
                <a:srgbClr val="CC0000"/>
              </a:solidFill>
            </a:endParaRPr>
          </a:p>
        </p:txBody>
      </p:sp>
      <p:grpSp>
        <p:nvGrpSpPr>
          <p:cNvPr id="1069103" name="Group 47"/>
          <p:cNvGrpSpPr>
            <a:grpSpLocks/>
          </p:cNvGrpSpPr>
          <p:nvPr/>
        </p:nvGrpSpPr>
        <p:grpSpPr bwMode="auto">
          <a:xfrm>
            <a:off x="152400" y="1143000"/>
            <a:ext cx="3962400" cy="2093913"/>
            <a:chOff x="288" y="720"/>
            <a:chExt cx="2496" cy="1319"/>
          </a:xfrm>
        </p:grpSpPr>
        <p:sp>
          <p:nvSpPr>
            <p:cNvPr id="1069104" name="Oval 48"/>
            <p:cNvSpPr>
              <a:spLocks noChangeAspect="1" noChangeArrowheads="1"/>
            </p:cNvSpPr>
            <p:nvPr/>
          </p:nvSpPr>
          <p:spPr bwMode="auto">
            <a:xfrm>
              <a:off x="768" y="720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69105" name="Line 49"/>
            <p:cNvSpPr>
              <a:spLocks noChangeShapeType="1"/>
            </p:cNvSpPr>
            <p:nvPr/>
          </p:nvSpPr>
          <p:spPr bwMode="auto">
            <a:xfrm>
              <a:off x="886" y="937"/>
              <a:ext cx="1" cy="2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69106" name="Text Box 50"/>
            <p:cNvSpPr txBox="1">
              <a:spLocks noChangeArrowheads="1"/>
            </p:cNvSpPr>
            <p:nvPr/>
          </p:nvSpPr>
          <p:spPr bwMode="auto">
            <a:xfrm>
              <a:off x="1104" y="772"/>
              <a:ext cx="816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phoneState</a:t>
              </a:r>
              <a:endParaRPr lang="en-US" sz="1600" b="0" i="0">
                <a:solidFill>
                  <a:schemeClr val="tx2"/>
                </a:solidFill>
              </a:endParaRPr>
            </a:p>
          </p:txBody>
        </p:sp>
        <p:grpSp>
          <p:nvGrpSpPr>
            <p:cNvPr id="1069107" name="Group 51"/>
            <p:cNvGrpSpPr>
              <a:grpSpLocks/>
            </p:cNvGrpSpPr>
            <p:nvPr/>
          </p:nvGrpSpPr>
          <p:grpSpPr bwMode="auto">
            <a:xfrm>
              <a:off x="816" y="1200"/>
              <a:ext cx="144" cy="432"/>
              <a:chOff x="1872" y="1033"/>
              <a:chExt cx="144" cy="432"/>
            </a:xfrm>
          </p:grpSpPr>
          <p:sp>
            <p:nvSpPr>
              <p:cNvPr id="1069108" name="Rectangle 52"/>
              <p:cNvSpPr>
                <a:spLocks noChangeArrowheads="1"/>
              </p:cNvSpPr>
              <p:nvPr/>
            </p:nvSpPr>
            <p:spPr bwMode="auto">
              <a:xfrm>
                <a:off x="1872" y="1033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09" name="Rectangle 53"/>
              <p:cNvSpPr>
                <a:spLocks noChangeArrowheads="1"/>
              </p:cNvSpPr>
              <p:nvPr/>
            </p:nvSpPr>
            <p:spPr bwMode="auto">
              <a:xfrm>
                <a:off x="1872" y="1177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10" name="Rectangle 54"/>
              <p:cNvSpPr>
                <a:spLocks noChangeArrowheads="1"/>
              </p:cNvSpPr>
              <p:nvPr/>
            </p:nvSpPr>
            <p:spPr bwMode="auto">
              <a:xfrm>
                <a:off x="1872" y="1321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69111" name="Text Box 55"/>
            <p:cNvSpPr txBox="1">
              <a:spLocks noChangeArrowheads="1"/>
            </p:cNvSpPr>
            <p:nvPr/>
          </p:nvSpPr>
          <p:spPr bwMode="auto">
            <a:xfrm>
              <a:off x="288" y="1296"/>
              <a:ext cx="480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i="0">
                  <a:latin typeface="Helvetica" pitchFamily="34" charset="0"/>
                </a:rPr>
                <a:t>PLPs</a:t>
              </a:r>
            </a:p>
          </p:txBody>
        </p:sp>
        <p:sp>
          <p:nvSpPr>
            <p:cNvPr id="1069112" name="Text Box 56"/>
            <p:cNvSpPr txBox="1">
              <a:spLocks noChangeArrowheads="1"/>
            </p:cNvSpPr>
            <p:nvPr/>
          </p:nvSpPr>
          <p:spPr bwMode="auto">
            <a:xfrm>
              <a:off x="1440" y="1152"/>
              <a:ext cx="1344" cy="4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i="0">
                  <a:latin typeface="Helvetica" pitchFamily="34" charset="0"/>
                </a:rPr>
                <a:t>KLT’ed log </a:t>
              </a:r>
              <a:r>
                <a:rPr lang="en-US" sz="1800" b="0" i="0">
                  <a:solidFill>
                    <a:srgbClr val="000099"/>
                  </a:solidFill>
                  <a:latin typeface="Helvetica" pitchFamily="34" charset="0"/>
                </a:rPr>
                <a:t>MLP</a:t>
              </a:r>
              <a:r>
                <a:rPr lang="en-US" sz="1800" b="0" i="0">
                  <a:latin typeface="Helvetica" pitchFamily="34" charset="0"/>
                </a:rPr>
                <a:t> outputs, separate from PLP outputs</a:t>
              </a:r>
            </a:p>
          </p:txBody>
        </p:sp>
        <p:grpSp>
          <p:nvGrpSpPr>
            <p:cNvPr id="1069113" name="Group 57"/>
            <p:cNvGrpSpPr>
              <a:grpSpLocks/>
            </p:cNvGrpSpPr>
            <p:nvPr/>
          </p:nvGrpSpPr>
          <p:grpSpPr bwMode="auto">
            <a:xfrm>
              <a:off x="1248" y="1200"/>
              <a:ext cx="144" cy="839"/>
              <a:chOff x="2304" y="1008"/>
              <a:chExt cx="144" cy="839"/>
            </a:xfrm>
          </p:grpSpPr>
          <p:sp>
            <p:nvSpPr>
              <p:cNvPr id="1069114" name="Rectangle 58"/>
              <p:cNvSpPr>
                <a:spLocks noChangeArrowheads="1"/>
              </p:cNvSpPr>
              <p:nvPr/>
            </p:nvSpPr>
            <p:spPr bwMode="auto">
              <a:xfrm>
                <a:off x="2304" y="1008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15" name="Rectangle 59"/>
              <p:cNvSpPr>
                <a:spLocks noChangeArrowheads="1"/>
              </p:cNvSpPr>
              <p:nvPr/>
            </p:nvSpPr>
            <p:spPr bwMode="auto">
              <a:xfrm>
                <a:off x="2304" y="1152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16" name="Rectangle 60"/>
              <p:cNvSpPr>
                <a:spLocks noChangeArrowheads="1"/>
              </p:cNvSpPr>
              <p:nvPr/>
            </p:nvSpPr>
            <p:spPr bwMode="auto">
              <a:xfrm>
                <a:off x="2304" y="1296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17" name="Rectangle 61"/>
              <p:cNvSpPr>
                <a:spLocks noChangeArrowheads="1"/>
              </p:cNvSpPr>
              <p:nvPr/>
            </p:nvSpPr>
            <p:spPr bwMode="auto">
              <a:xfrm>
                <a:off x="2304" y="1440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18" name="Rectangle 62"/>
              <p:cNvSpPr>
                <a:spLocks noChangeArrowheads="1"/>
              </p:cNvSpPr>
              <p:nvPr/>
            </p:nvSpPr>
            <p:spPr bwMode="auto">
              <a:xfrm>
                <a:off x="2304" y="1559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9119" name="Rectangle 63"/>
              <p:cNvSpPr>
                <a:spLocks noChangeArrowheads="1"/>
              </p:cNvSpPr>
              <p:nvPr/>
            </p:nvSpPr>
            <p:spPr bwMode="auto">
              <a:xfrm>
                <a:off x="2304" y="1703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69120" name="Line 64"/>
            <p:cNvSpPr>
              <a:spLocks noChangeShapeType="1"/>
            </p:cNvSpPr>
            <p:nvPr/>
          </p:nvSpPr>
          <p:spPr bwMode="auto">
            <a:xfrm>
              <a:off x="958" y="921"/>
              <a:ext cx="347" cy="2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aphicFrame>
        <p:nvGraphicFramePr>
          <p:cNvPr id="1069121" name="Group 65"/>
          <p:cNvGraphicFramePr>
            <a:graphicFrameLocks noGrp="1"/>
          </p:cNvGraphicFramePr>
          <p:nvPr/>
        </p:nvGraphicFramePr>
        <p:xfrm>
          <a:off x="5334000" y="3276600"/>
          <a:ext cx="3352800" cy="2717800"/>
        </p:xfrm>
        <a:graphic>
          <a:graphicData uri="http://schemas.openxmlformats.org/drawingml/2006/table">
            <a:tbl>
              <a:tblPr/>
              <a:tblGrid>
                <a:gridCol w="990600"/>
                <a:gridCol w="1219200"/>
                <a:gridCol w="1143000"/>
              </a:tblGrid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Stream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before KLT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after KLT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Helvetica" pitchFamily="34" charset="0"/>
                        </a:rPr>
                        <a:t>All MLPs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64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dg1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4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frt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glo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4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ht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8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nas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pl1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10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rou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Helvetica" pitchFamily="34" charset="0"/>
                        </a:rPr>
                        <a:t>vow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13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9167" name="Text Box 111"/>
          <p:cNvSpPr txBox="1">
            <a:spLocks noChangeArrowheads="1"/>
          </p:cNvSpPr>
          <p:nvPr/>
        </p:nvSpPr>
        <p:spPr bwMode="auto">
          <a:xfrm>
            <a:off x="5486400" y="6096000"/>
            <a:ext cx="2819400" cy="46990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Helvetica" pitchFamily="34" charset="0"/>
              </a:rPr>
              <a:t>Dims after KLT account for 95% of variance</a:t>
            </a:r>
          </a:p>
        </p:txBody>
      </p:sp>
      <p:sp>
        <p:nvSpPr>
          <p:cNvPr id="1069168" name="Text Box 112"/>
          <p:cNvSpPr txBox="1">
            <a:spLocks noChangeArrowheads="1"/>
          </p:cNvSpPr>
          <p:nvPr/>
        </p:nvSpPr>
        <p:spPr bwMode="auto">
          <a:xfrm>
            <a:off x="5334000" y="2895600"/>
            <a:ext cx="2895600" cy="2873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0">
                <a:latin typeface="Helvetica" pitchFamily="34" charset="0"/>
              </a:rPr>
              <a:t>Dimensions of streams</a:t>
            </a:r>
          </a:p>
        </p:txBody>
      </p:sp>
      <p:sp>
        <p:nvSpPr>
          <p:cNvPr id="1069169" name="Text Box 113"/>
          <p:cNvSpPr txBox="1">
            <a:spLocks noChangeArrowheads="1"/>
          </p:cNvSpPr>
          <p:nvPr/>
        </p:nvSpPr>
        <p:spPr bwMode="auto">
          <a:xfrm>
            <a:off x="5486400" y="762000"/>
            <a:ext cx="2895600" cy="2873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0">
                <a:latin typeface="Helvetica" pitchFamily="34" charset="0"/>
              </a:rPr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Weight tuning</a:t>
            </a:r>
          </a:p>
        </p:txBody>
      </p:sp>
      <p:sp>
        <p:nvSpPr>
          <p:cNvPr id="1070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838200"/>
            <a:ext cx="3911600" cy="39274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800"/>
              <a:t>Factored</a:t>
            </a:r>
          </a:p>
          <a:p>
            <a:endParaRPr lang="en-US" sz="18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pPr>
              <a:buFont typeface="Wingdings" pitchFamily="2" charset="2"/>
              <a:buNone/>
            </a:pPr>
            <a:r>
              <a:rPr lang="en-US" sz="1800"/>
              <a:t>Fully factored</a:t>
            </a:r>
          </a:p>
        </p:txBody>
      </p:sp>
      <p:grpSp>
        <p:nvGrpSpPr>
          <p:cNvPr id="1070084" name="Group 4"/>
          <p:cNvGrpSpPr>
            <a:grpSpLocks/>
          </p:cNvGrpSpPr>
          <p:nvPr/>
        </p:nvGrpSpPr>
        <p:grpSpPr bwMode="auto">
          <a:xfrm>
            <a:off x="304800" y="1143000"/>
            <a:ext cx="3792538" cy="1800225"/>
            <a:chOff x="144" y="912"/>
            <a:chExt cx="2389" cy="1134"/>
          </a:xfrm>
        </p:grpSpPr>
        <p:sp>
          <p:nvSpPr>
            <p:cNvPr id="1070085" name="Oval 5"/>
            <p:cNvSpPr>
              <a:spLocks noChangeAspect="1" noChangeArrowheads="1"/>
            </p:cNvSpPr>
            <p:nvPr/>
          </p:nvSpPr>
          <p:spPr bwMode="auto">
            <a:xfrm>
              <a:off x="816" y="912"/>
              <a:ext cx="197" cy="181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0086" name="Line 6"/>
            <p:cNvSpPr>
              <a:spLocks noChangeShapeType="1"/>
            </p:cNvSpPr>
            <p:nvPr/>
          </p:nvSpPr>
          <p:spPr bwMode="auto">
            <a:xfrm>
              <a:off x="900" y="1093"/>
              <a:ext cx="0" cy="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0087" name="Text Box 7"/>
            <p:cNvSpPr txBox="1">
              <a:spLocks noChangeArrowheads="1"/>
            </p:cNvSpPr>
            <p:nvPr/>
          </p:nvSpPr>
          <p:spPr bwMode="auto">
            <a:xfrm>
              <a:off x="1098" y="955"/>
              <a:ext cx="74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endParaRPr lang="en-US" sz="1600" b="0" i="0">
                <a:solidFill>
                  <a:schemeClr val="tx2"/>
                </a:solidFill>
              </a:endParaRPr>
            </a:p>
          </p:txBody>
        </p:sp>
        <p:grpSp>
          <p:nvGrpSpPr>
            <p:cNvPr id="1070088" name="Group 8"/>
            <p:cNvGrpSpPr>
              <a:grpSpLocks/>
            </p:cNvGrpSpPr>
            <p:nvPr/>
          </p:nvGrpSpPr>
          <p:grpSpPr bwMode="auto">
            <a:xfrm>
              <a:off x="816" y="1344"/>
              <a:ext cx="131" cy="362"/>
              <a:chOff x="1872" y="1033"/>
              <a:chExt cx="144" cy="432"/>
            </a:xfrm>
          </p:grpSpPr>
          <p:sp>
            <p:nvSpPr>
              <p:cNvPr id="1070089" name="Rectangle 9"/>
              <p:cNvSpPr>
                <a:spLocks noChangeArrowheads="1"/>
              </p:cNvSpPr>
              <p:nvPr/>
            </p:nvSpPr>
            <p:spPr bwMode="auto">
              <a:xfrm>
                <a:off x="1872" y="1033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090" name="Rectangle 10"/>
              <p:cNvSpPr>
                <a:spLocks noChangeArrowheads="1"/>
              </p:cNvSpPr>
              <p:nvPr/>
            </p:nvSpPr>
            <p:spPr bwMode="auto">
              <a:xfrm>
                <a:off x="1872" y="1177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091" name="Rectangle 11"/>
              <p:cNvSpPr>
                <a:spLocks noChangeArrowheads="1"/>
              </p:cNvSpPr>
              <p:nvPr/>
            </p:nvSpPr>
            <p:spPr bwMode="auto">
              <a:xfrm>
                <a:off x="1872" y="1321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70092" name="Text Box 12"/>
            <p:cNvSpPr txBox="1">
              <a:spLocks noChangeArrowheads="1"/>
            </p:cNvSpPr>
            <p:nvPr/>
          </p:nvSpPr>
          <p:spPr bwMode="auto">
            <a:xfrm>
              <a:off x="144" y="1536"/>
              <a:ext cx="78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latin typeface="Helvetica" pitchFamily="34" charset="0"/>
                </a:rPr>
                <a:t>PLPs</a:t>
              </a:r>
            </a:p>
          </p:txBody>
        </p:sp>
        <p:sp>
          <p:nvSpPr>
            <p:cNvPr id="1070093" name="Text Box 13"/>
            <p:cNvSpPr txBox="1">
              <a:spLocks noChangeArrowheads="1"/>
            </p:cNvSpPr>
            <p:nvPr/>
          </p:nvSpPr>
          <p:spPr bwMode="auto">
            <a:xfrm>
              <a:off x="1392" y="1536"/>
              <a:ext cx="1141" cy="42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latin typeface="Helvetica" pitchFamily="34" charset="0"/>
                </a:rPr>
                <a:t>KLT’ed log MLP outputs, separate from PLP outputs</a:t>
              </a:r>
            </a:p>
          </p:txBody>
        </p:sp>
        <p:grpSp>
          <p:nvGrpSpPr>
            <p:cNvPr id="1070094" name="Group 14"/>
            <p:cNvGrpSpPr>
              <a:grpSpLocks/>
            </p:cNvGrpSpPr>
            <p:nvPr/>
          </p:nvGrpSpPr>
          <p:grpSpPr bwMode="auto">
            <a:xfrm>
              <a:off x="1200" y="1344"/>
              <a:ext cx="131" cy="702"/>
              <a:chOff x="2304" y="1008"/>
              <a:chExt cx="144" cy="839"/>
            </a:xfrm>
          </p:grpSpPr>
          <p:sp>
            <p:nvSpPr>
              <p:cNvPr id="1070095" name="Rectangle 15"/>
              <p:cNvSpPr>
                <a:spLocks noChangeArrowheads="1"/>
              </p:cNvSpPr>
              <p:nvPr/>
            </p:nvSpPr>
            <p:spPr bwMode="auto">
              <a:xfrm>
                <a:off x="2304" y="1008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096" name="Rectangle 16"/>
              <p:cNvSpPr>
                <a:spLocks noChangeArrowheads="1"/>
              </p:cNvSpPr>
              <p:nvPr/>
            </p:nvSpPr>
            <p:spPr bwMode="auto">
              <a:xfrm>
                <a:off x="2304" y="1152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097" name="Rectangle 17"/>
              <p:cNvSpPr>
                <a:spLocks noChangeArrowheads="1"/>
              </p:cNvSpPr>
              <p:nvPr/>
            </p:nvSpPr>
            <p:spPr bwMode="auto">
              <a:xfrm>
                <a:off x="2304" y="1296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098" name="Rectangle 18"/>
              <p:cNvSpPr>
                <a:spLocks noChangeArrowheads="1"/>
              </p:cNvSpPr>
              <p:nvPr/>
            </p:nvSpPr>
            <p:spPr bwMode="auto">
              <a:xfrm>
                <a:off x="2304" y="1440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099" name="Rectangle 19"/>
              <p:cNvSpPr>
                <a:spLocks noChangeArrowheads="1"/>
              </p:cNvSpPr>
              <p:nvPr/>
            </p:nvSpPr>
            <p:spPr bwMode="auto">
              <a:xfrm>
                <a:off x="2304" y="1559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100" name="Rectangle 20"/>
              <p:cNvSpPr>
                <a:spLocks noChangeArrowheads="1"/>
              </p:cNvSpPr>
              <p:nvPr/>
            </p:nvSpPr>
            <p:spPr bwMode="auto">
              <a:xfrm>
                <a:off x="2304" y="1703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70101" name="Line 21"/>
            <p:cNvSpPr>
              <a:spLocks noChangeShapeType="1"/>
            </p:cNvSpPr>
            <p:nvPr/>
          </p:nvSpPr>
          <p:spPr bwMode="auto">
            <a:xfrm>
              <a:off x="965" y="1080"/>
              <a:ext cx="315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sp>
        <p:nvSpPr>
          <p:cNvPr id="1070102" name="Text Box 22"/>
          <p:cNvSpPr txBox="1">
            <a:spLocks noChangeArrowheads="1"/>
          </p:cNvSpPr>
          <p:nvPr/>
        </p:nvSpPr>
        <p:spPr bwMode="auto">
          <a:xfrm>
            <a:off x="152400" y="6400800"/>
            <a:ext cx="30480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latin typeface="Helvetica" pitchFamily="34" charset="0"/>
              </a:rPr>
              <a:t>Weight tuning in progress</a:t>
            </a:r>
          </a:p>
        </p:txBody>
      </p:sp>
      <p:sp>
        <p:nvSpPr>
          <p:cNvPr id="1070103" name="Text Box 23"/>
          <p:cNvSpPr txBox="1">
            <a:spLocks noChangeArrowheads="1"/>
          </p:cNvSpPr>
          <p:nvPr/>
        </p:nvSpPr>
        <p:spPr bwMode="auto">
          <a:xfrm>
            <a:off x="990600" y="3048000"/>
            <a:ext cx="16002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latin typeface="Helvetica" pitchFamily="34" charset="0"/>
              </a:rPr>
              <a:t>MLP weight= 1</a:t>
            </a:r>
          </a:p>
        </p:txBody>
      </p:sp>
      <p:sp>
        <p:nvSpPr>
          <p:cNvPr id="1070104" name="Text Box 24"/>
          <p:cNvSpPr txBox="1">
            <a:spLocks noChangeArrowheads="1"/>
          </p:cNvSpPr>
          <p:nvPr/>
        </p:nvSpPr>
        <p:spPr bwMode="auto">
          <a:xfrm>
            <a:off x="5715000" y="4102100"/>
            <a:ext cx="2286000" cy="46990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Helvetica" pitchFamily="34" charset="0"/>
              </a:rPr>
              <a:t>Language model  tuned for PLP weight=1</a:t>
            </a:r>
          </a:p>
        </p:txBody>
      </p:sp>
      <p:grpSp>
        <p:nvGrpSpPr>
          <p:cNvPr id="1070105" name="Group 25"/>
          <p:cNvGrpSpPr>
            <a:grpSpLocks/>
          </p:cNvGrpSpPr>
          <p:nvPr/>
        </p:nvGrpSpPr>
        <p:grpSpPr bwMode="auto">
          <a:xfrm>
            <a:off x="228600" y="4573588"/>
            <a:ext cx="3048000" cy="1751012"/>
            <a:chOff x="144" y="2881"/>
            <a:chExt cx="1604" cy="902"/>
          </a:xfrm>
        </p:grpSpPr>
        <p:sp>
          <p:nvSpPr>
            <p:cNvPr id="1070106" name="Text Box 26"/>
            <p:cNvSpPr txBox="1">
              <a:spLocks noChangeArrowheads="1"/>
            </p:cNvSpPr>
            <p:nvPr/>
          </p:nvSpPr>
          <p:spPr bwMode="auto">
            <a:xfrm>
              <a:off x="613" y="3258"/>
              <a:ext cx="391" cy="13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solidFill>
                    <a:srgbClr val="FF3399"/>
                  </a:solidFill>
                  <a:latin typeface="Helvetica" pitchFamily="34" charset="0"/>
                </a:rPr>
                <a:t>dg1</a:t>
              </a:r>
            </a:p>
          </p:txBody>
        </p:sp>
        <p:sp>
          <p:nvSpPr>
            <p:cNvPr id="1070107" name="Oval 27"/>
            <p:cNvSpPr>
              <a:spLocks noChangeAspect="1" noChangeArrowheads="1"/>
            </p:cNvSpPr>
            <p:nvPr/>
          </p:nvSpPr>
          <p:spPr bwMode="auto">
            <a:xfrm>
              <a:off x="1325" y="2881"/>
              <a:ext cx="177" cy="170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0108" name="Line 28"/>
            <p:cNvSpPr>
              <a:spLocks noChangeShapeType="1"/>
            </p:cNvSpPr>
            <p:nvPr/>
          </p:nvSpPr>
          <p:spPr bwMode="auto">
            <a:xfrm flipH="1">
              <a:off x="887" y="3013"/>
              <a:ext cx="469" cy="4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grpSp>
          <p:nvGrpSpPr>
            <p:cNvPr id="1070109" name="Group 29"/>
            <p:cNvGrpSpPr>
              <a:grpSpLocks/>
            </p:cNvGrpSpPr>
            <p:nvPr/>
          </p:nvGrpSpPr>
          <p:grpSpPr bwMode="auto">
            <a:xfrm>
              <a:off x="1435" y="3445"/>
              <a:ext cx="117" cy="225"/>
              <a:chOff x="1584" y="3120"/>
              <a:chExt cx="144" cy="288"/>
            </a:xfrm>
          </p:grpSpPr>
          <p:sp>
            <p:nvSpPr>
              <p:cNvPr id="1070110" name="Rectangle 30"/>
              <p:cNvSpPr>
                <a:spLocks noChangeArrowheads="1"/>
              </p:cNvSpPr>
              <p:nvPr/>
            </p:nvSpPr>
            <p:spPr bwMode="auto">
              <a:xfrm>
                <a:off x="1584" y="3120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111" name="Rectangle 31"/>
              <p:cNvSpPr>
                <a:spLocks noChangeArrowheads="1"/>
              </p:cNvSpPr>
              <p:nvPr/>
            </p:nvSpPr>
            <p:spPr bwMode="auto">
              <a:xfrm>
                <a:off x="1584" y="3264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70112" name="Text Box 32"/>
            <p:cNvSpPr txBox="1">
              <a:spLocks noChangeArrowheads="1"/>
            </p:cNvSpPr>
            <p:nvPr/>
          </p:nvSpPr>
          <p:spPr bwMode="auto">
            <a:xfrm>
              <a:off x="144" y="3257"/>
              <a:ext cx="430" cy="13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latin typeface="Helvetica" pitchFamily="34" charset="0"/>
                </a:rPr>
                <a:t>PLPs</a:t>
              </a:r>
            </a:p>
          </p:txBody>
        </p:sp>
        <p:grpSp>
          <p:nvGrpSpPr>
            <p:cNvPr id="1070113" name="Group 33"/>
            <p:cNvGrpSpPr>
              <a:grpSpLocks/>
            </p:cNvGrpSpPr>
            <p:nvPr/>
          </p:nvGrpSpPr>
          <p:grpSpPr bwMode="auto">
            <a:xfrm>
              <a:off x="222" y="3445"/>
              <a:ext cx="118" cy="338"/>
              <a:chOff x="2544" y="3115"/>
              <a:chExt cx="144" cy="432"/>
            </a:xfrm>
          </p:grpSpPr>
          <p:sp>
            <p:nvSpPr>
              <p:cNvPr id="1070114" name="Rectangle 34"/>
              <p:cNvSpPr>
                <a:spLocks noChangeArrowheads="1"/>
              </p:cNvSpPr>
              <p:nvPr/>
            </p:nvSpPr>
            <p:spPr bwMode="auto">
              <a:xfrm>
                <a:off x="2544" y="3115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115" name="Rectangle 35"/>
              <p:cNvSpPr>
                <a:spLocks noChangeArrowheads="1"/>
              </p:cNvSpPr>
              <p:nvPr/>
            </p:nvSpPr>
            <p:spPr bwMode="auto">
              <a:xfrm>
                <a:off x="2544" y="3259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116" name="Rectangle 36"/>
              <p:cNvSpPr>
                <a:spLocks noChangeArrowheads="1"/>
              </p:cNvSpPr>
              <p:nvPr/>
            </p:nvSpPr>
            <p:spPr bwMode="auto">
              <a:xfrm>
                <a:off x="2544" y="3403"/>
                <a:ext cx="144" cy="144"/>
              </a:xfrm>
              <a:prstGeom prst="rect">
                <a:avLst/>
              </a:prstGeom>
              <a:solidFill>
                <a:srgbClr val="99CC00">
                  <a:alpha val="50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70117" name="Group 37"/>
            <p:cNvGrpSpPr>
              <a:grpSpLocks/>
            </p:cNvGrpSpPr>
            <p:nvPr/>
          </p:nvGrpSpPr>
          <p:grpSpPr bwMode="auto">
            <a:xfrm>
              <a:off x="1083" y="3445"/>
              <a:ext cx="117" cy="338"/>
              <a:chOff x="1152" y="3120"/>
              <a:chExt cx="144" cy="432"/>
            </a:xfrm>
          </p:grpSpPr>
          <p:sp>
            <p:nvSpPr>
              <p:cNvPr id="1070118" name="Rectangle 38"/>
              <p:cNvSpPr>
                <a:spLocks noChangeArrowheads="1"/>
              </p:cNvSpPr>
              <p:nvPr/>
            </p:nvSpPr>
            <p:spPr bwMode="auto">
              <a:xfrm>
                <a:off x="1152" y="3120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119" name="Rectangle 39"/>
              <p:cNvSpPr>
                <a:spLocks noChangeArrowheads="1"/>
              </p:cNvSpPr>
              <p:nvPr/>
            </p:nvSpPr>
            <p:spPr bwMode="auto">
              <a:xfrm>
                <a:off x="1152" y="3264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0120" name="Rectangle 40"/>
              <p:cNvSpPr>
                <a:spLocks noChangeArrowheads="1"/>
              </p:cNvSpPr>
              <p:nvPr/>
            </p:nvSpPr>
            <p:spPr bwMode="auto">
              <a:xfrm>
                <a:off x="1152" y="3408"/>
                <a:ext cx="144" cy="1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70121" name="Rectangle 41"/>
            <p:cNvSpPr>
              <a:spLocks noChangeArrowheads="1"/>
            </p:cNvSpPr>
            <p:nvPr/>
          </p:nvSpPr>
          <p:spPr bwMode="auto">
            <a:xfrm>
              <a:off x="809" y="3445"/>
              <a:ext cx="117" cy="112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0122" name="Line 42"/>
            <p:cNvSpPr>
              <a:spLocks noChangeShapeType="1"/>
            </p:cNvSpPr>
            <p:nvPr/>
          </p:nvSpPr>
          <p:spPr bwMode="auto">
            <a:xfrm flipH="1">
              <a:off x="1161" y="3051"/>
              <a:ext cx="235" cy="3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0123" name="Line 43"/>
            <p:cNvSpPr>
              <a:spLocks noChangeShapeType="1"/>
            </p:cNvSpPr>
            <p:nvPr/>
          </p:nvSpPr>
          <p:spPr bwMode="auto">
            <a:xfrm>
              <a:off x="1453" y="3051"/>
              <a:ext cx="21" cy="3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0124" name="Line 44"/>
            <p:cNvSpPr>
              <a:spLocks noChangeShapeType="1"/>
            </p:cNvSpPr>
            <p:nvPr/>
          </p:nvSpPr>
          <p:spPr bwMode="auto">
            <a:xfrm flipH="1">
              <a:off x="284" y="2981"/>
              <a:ext cx="1041" cy="4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0125" name="Text Box 45"/>
            <p:cNvSpPr txBox="1">
              <a:spLocks noChangeArrowheads="1"/>
            </p:cNvSpPr>
            <p:nvPr/>
          </p:nvSpPr>
          <p:spPr bwMode="auto">
            <a:xfrm>
              <a:off x="340" y="3444"/>
              <a:ext cx="469" cy="13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Helvetica" pitchFamily="34" charset="0"/>
                </a:rPr>
                <a:t>. . .</a:t>
              </a:r>
            </a:p>
          </p:txBody>
        </p:sp>
        <p:sp>
          <p:nvSpPr>
            <p:cNvPr id="1070126" name="Text Box 46"/>
            <p:cNvSpPr txBox="1">
              <a:spLocks noChangeArrowheads="1"/>
            </p:cNvSpPr>
            <p:nvPr/>
          </p:nvSpPr>
          <p:spPr bwMode="auto">
            <a:xfrm>
              <a:off x="770" y="3276"/>
              <a:ext cx="704" cy="13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solidFill>
                    <a:srgbClr val="FF3399"/>
                  </a:solidFill>
                  <a:latin typeface="Helvetica" pitchFamily="34" charset="0"/>
                </a:rPr>
                <a:t>pl1</a:t>
              </a:r>
            </a:p>
          </p:txBody>
        </p:sp>
        <p:sp>
          <p:nvSpPr>
            <p:cNvPr id="1070127" name="Text Box 47"/>
            <p:cNvSpPr txBox="1">
              <a:spLocks noChangeArrowheads="1"/>
            </p:cNvSpPr>
            <p:nvPr/>
          </p:nvSpPr>
          <p:spPr bwMode="auto">
            <a:xfrm>
              <a:off x="1044" y="3276"/>
              <a:ext cx="704" cy="13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solidFill>
                    <a:srgbClr val="FF3399"/>
                  </a:solidFill>
                  <a:latin typeface="Helvetica" pitchFamily="34" charset="0"/>
                </a:rPr>
                <a:t>rd</a:t>
              </a:r>
            </a:p>
          </p:txBody>
        </p:sp>
      </p:grpSp>
      <p:graphicFrame>
        <p:nvGraphicFramePr>
          <p:cNvPr id="1070128" name="Object 48"/>
          <p:cNvGraphicFramePr>
            <a:graphicFrameLocks noChangeAspect="1"/>
          </p:cNvGraphicFramePr>
          <p:nvPr/>
        </p:nvGraphicFramePr>
        <p:xfrm>
          <a:off x="4806950" y="533400"/>
          <a:ext cx="4032250" cy="3665538"/>
        </p:xfrm>
        <a:graphic>
          <a:graphicData uri="http://schemas.openxmlformats.org/presentationml/2006/ole">
            <p:oleObj spid="_x0000_s1070128" name="Chart" r:id="rId3" imgW="9001049" imgH="8182051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617538"/>
          </a:xfrm>
        </p:spPr>
        <p:txBody>
          <a:bodyPr/>
          <a:lstStyle/>
          <a:p>
            <a:r>
              <a:rPr lang="en-US" sz="4400"/>
              <a:t>Summary</a:t>
            </a:r>
          </a:p>
        </p:txBody>
      </p:sp>
      <p:sp>
        <p:nvSpPr>
          <p:cNvPr id="1071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305800" cy="3638550"/>
          </a:xfrm>
        </p:spPr>
        <p:txBody>
          <a:bodyPr/>
          <a:lstStyle/>
          <a:p>
            <a:pPr defTabSz="131763"/>
            <a:r>
              <a:rPr lang="en-US" sz="2200"/>
              <a:t>Tandem features w/ PLPs outperform PLPs alone for both monophones and triphones</a:t>
            </a:r>
          </a:p>
          <a:p>
            <a:pPr defTabSz="131763"/>
            <a:r>
              <a:rPr lang="en-US" sz="2200"/>
              <a:t>8-13 % relative improvements (statistically significant)</a:t>
            </a:r>
          </a:p>
          <a:p>
            <a:pPr defTabSz="131763"/>
            <a:r>
              <a:rPr lang="en-US" sz="2200"/>
              <a:t>Articulatory tandems are as good as phone tandems</a:t>
            </a:r>
          </a:p>
          <a:p>
            <a:pPr marL="1030288" lvl="1" indent="-482600" defTabSz="131763">
              <a:buFont typeface="Wingdings" pitchFamily="2" charset="2"/>
              <a:buNone/>
            </a:pPr>
            <a:r>
              <a:rPr lang="en-US" sz="2000"/>
              <a:t>- Further comparisons w/ phone MLPs trained on Fisher</a:t>
            </a:r>
          </a:p>
          <a:p>
            <a:pPr defTabSz="131763"/>
            <a:r>
              <a:rPr lang="en-US" sz="2200"/>
              <a:t>Factored models look promising (significant results on the 500 vocabulary task)</a:t>
            </a:r>
          </a:p>
          <a:p>
            <a:pPr defTabSz="131763">
              <a:buFont typeface="Wingdings" pitchFamily="2" charset="2"/>
              <a:buNone/>
            </a:pPr>
            <a:r>
              <a:rPr lang="en-US" sz="2400"/>
              <a:t>	- </a:t>
            </a:r>
            <a:r>
              <a:rPr lang="en-US"/>
              <a:t>Further experiments w/ tying, initialization</a:t>
            </a:r>
          </a:p>
          <a:p>
            <a:pPr defTabSz="131763">
              <a:buFont typeface="Wingdings" pitchFamily="2" charset="2"/>
              <a:buNone/>
            </a:pPr>
            <a:r>
              <a:rPr lang="en-US"/>
              <a:t>	- Judiciously selected dependencies between the factored   							vectors, instead of complete independence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</a:rPr>
              <a:t>BREAK</a:t>
            </a:r>
          </a:p>
          <a:p>
            <a:endParaRPr lang="en-US" sz="800">
              <a:solidFill>
                <a:schemeClr val="tx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935288"/>
            <a:ext cx="8534400" cy="117951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BREAK</a:t>
            </a:r>
            <a:endParaRPr lang="en-US" sz="2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797925" cy="371475"/>
          </a:xfrm>
        </p:spPr>
        <p:txBody>
          <a:bodyPr/>
          <a:lstStyle/>
          <a:p>
            <a:pPr defTabSz="914400"/>
            <a:r>
              <a:rPr lang="en-US"/>
              <a:t>A phone HMM-based recognizer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75216" name="Text Box 16"/>
          <p:cNvSpPr txBox="1">
            <a:spLocks noChangeArrowheads="1"/>
          </p:cNvSpPr>
          <p:nvPr/>
        </p:nvSpPr>
        <p:spPr bwMode="auto">
          <a:xfrm>
            <a:off x="152400" y="960438"/>
            <a:ext cx="11430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frame  </a:t>
            </a:r>
            <a:r>
              <a:rPr lang="en-US" sz="1600" b="0">
                <a:solidFill>
                  <a:schemeClr val="tx2"/>
                </a:solidFill>
              </a:rPr>
              <a:t>0</a:t>
            </a:r>
          </a:p>
        </p:txBody>
      </p:sp>
      <p:sp>
        <p:nvSpPr>
          <p:cNvPr id="1075217" name="Rectangle 17"/>
          <p:cNvSpPr>
            <a:spLocks noChangeArrowheads="1"/>
          </p:cNvSpPr>
          <p:nvPr/>
        </p:nvSpPr>
        <p:spPr bwMode="auto">
          <a:xfrm>
            <a:off x="1600200" y="1525588"/>
            <a:ext cx="2209800" cy="3656012"/>
          </a:xfrm>
          <a:prstGeom prst="rect">
            <a:avLst/>
          </a:prstGeom>
          <a:solidFill>
            <a:srgbClr val="CCCCFF">
              <a:alpha val="50000"/>
            </a:srgbClr>
          </a:solidFill>
          <a:ln w="38100">
            <a:solidFill>
              <a:srgbClr val="666699"/>
            </a:solidFill>
            <a:prstDash val="sysDot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75218" name="Text Box 18"/>
          <p:cNvSpPr txBox="1">
            <a:spLocks noChangeArrowheads="1"/>
          </p:cNvSpPr>
          <p:nvPr/>
        </p:nvSpPr>
        <p:spPr bwMode="auto">
          <a:xfrm>
            <a:off x="2209800" y="960438"/>
            <a:ext cx="9144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frame  </a:t>
            </a:r>
            <a:r>
              <a:rPr lang="en-US" sz="1600" b="0">
                <a:solidFill>
                  <a:schemeClr val="tx2"/>
                </a:solidFill>
              </a:rPr>
              <a:t>i</a:t>
            </a:r>
          </a:p>
        </p:txBody>
      </p:sp>
      <p:sp>
        <p:nvSpPr>
          <p:cNvPr id="1075250" name="Text Box 50"/>
          <p:cNvSpPr txBox="1">
            <a:spLocks noChangeArrowheads="1"/>
          </p:cNvSpPr>
          <p:nvPr/>
        </p:nvSpPr>
        <p:spPr bwMode="auto">
          <a:xfrm>
            <a:off x="3962400" y="960438"/>
            <a:ext cx="11430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last frame</a:t>
            </a:r>
            <a:endParaRPr lang="en-US" sz="1600" b="0">
              <a:solidFill>
                <a:schemeClr val="tx2"/>
              </a:solidFill>
            </a:endParaRPr>
          </a:p>
        </p:txBody>
      </p:sp>
      <p:grpSp>
        <p:nvGrpSpPr>
          <p:cNvPr id="1075266" name="Group 66"/>
          <p:cNvGrpSpPr>
            <a:grpSpLocks/>
          </p:cNvGrpSpPr>
          <p:nvPr/>
        </p:nvGrpSpPr>
        <p:grpSpPr bwMode="auto">
          <a:xfrm>
            <a:off x="417513" y="1677988"/>
            <a:ext cx="8609012" cy="384175"/>
            <a:chOff x="263" y="1297"/>
            <a:chExt cx="5423" cy="242"/>
          </a:xfrm>
        </p:grpSpPr>
        <p:sp>
          <p:nvSpPr>
            <p:cNvPr id="1075203" name="Oval 3"/>
            <p:cNvSpPr>
              <a:spLocks noChangeAspect="1" noChangeArrowheads="1"/>
            </p:cNvSpPr>
            <p:nvPr/>
          </p:nvSpPr>
          <p:spPr bwMode="auto">
            <a:xfrm>
              <a:off x="263" y="1297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19" name="Oval 19"/>
            <p:cNvSpPr>
              <a:spLocks noChangeAspect="1" noChangeArrowheads="1"/>
            </p:cNvSpPr>
            <p:nvPr/>
          </p:nvSpPr>
          <p:spPr bwMode="auto">
            <a:xfrm>
              <a:off x="1463" y="1297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32" name="Line 32"/>
            <p:cNvSpPr>
              <a:spLocks noChangeShapeType="1"/>
            </p:cNvSpPr>
            <p:nvPr/>
          </p:nvSpPr>
          <p:spPr bwMode="auto">
            <a:xfrm>
              <a:off x="485" y="1404"/>
              <a:ext cx="9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6" name="Oval 36"/>
            <p:cNvSpPr>
              <a:spLocks noChangeAspect="1" noChangeArrowheads="1"/>
            </p:cNvSpPr>
            <p:nvPr/>
          </p:nvSpPr>
          <p:spPr bwMode="auto">
            <a:xfrm>
              <a:off x="2650" y="1297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48" name="Line 48"/>
            <p:cNvSpPr>
              <a:spLocks noChangeShapeType="1"/>
            </p:cNvSpPr>
            <p:nvPr/>
          </p:nvSpPr>
          <p:spPr bwMode="auto">
            <a:xfrm>
              <a:off x="1683" y="1404"/>
              <a:ext cx="9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3" name="Text Box 53"/>
            <p:cNvSpPr txBox="1">
              <a:spLocks noChangeArrowheads="1"/>
            </p:cNvSpPr>
            <p:nvPr/>
          </p:nvSpPr>
          <p:spPr bwMode="auto">
            <a:xfrm>
              <a:off x="3334" y="1374"/>
              <a:ext cx="2352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  <a:tabLst>
                  <a:tab pos="290513" algn="l"/>
                  <a:tab pos="465138" algn="l"/>
                </a:tabLst>
              </a:pPr>
              <a:r>
                <a:rPr lang="en-US" sz="1600" b="0" i="0">
                  <a:solidFill>
                    <a:schemeClr val="accent2"/>
                  </a:solidFill>
                </a:rPr>
                <a:t>word            </a:t>
              </a:r>
              <a:r>
                <a:rPr lang="en-US" sz="1600" b="0" i="0">
                  <a:solidFill>
                    <a:schemeClr val="tx2"/>
                  </a:solidFill>
                </a:rPr>
                <a:t>       {“one”, “two” ,...}</a:t>
              </a:r>
            </a:p>
          </p:txBody>
        </p:sp>
      </p:grpSp>
      <p:grpSp>
        <p:nvGrpSpPr>
          <p:cNvPr id="1075270" name="Group 70"/>
          <p:cNvGrpSpPr>
            <a:grpSpLocks/>
          </p:cNvGrpSpPr>
          <p:nvPr/>
        </p:nvGrpSpPr>
        <p:grpSpPr bwMode="auto">
          <a:xfrm>
            <a:off x="685800" y="3048000"/>
            <a:ext cx="7654925" cy="838200"/>
            <a:chOff x="432" y="2160"/>
            <a:chExt cx="4822" cy="528"/>
          </a:xfrm>
        </p:grpSpPr>
        <p:sp>
          <p:nvSpPr>
            <p:cNvPr id="1075206" name="Oval 6"/>
            <p:cNvSpPr>
              <a:spLocks noChangeAspect="1" noChangeArrowheads="1"/>
            </p:cNvSpPr>
            <p:nvPr/>
          </p:nvSpPr>
          <p:spPr bwMode="auto">
            <a:xfrm>
              <a:off x="599" y="2328"/>
              <a:ext cx="217" cy="216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11" name="Line 11"/>
            <p:cNvSpPr>
              <a:spLocks noChangeShapeType="1"/>
            </p:cNvSpPr>
            <p:nvPr/>
          </p:nvSpPr>
          <p:spPr bwMode="auto">
            <a:xfrm flipV="1">
              <a:off x="432" y="2496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22" name="Oval 22"/>
            <p:cNvSpPr>
              <a:spLocks noChangeAspect="1" noChangeArrowheads="1"/>
            </p:cNvSpPr>
            <p:nvPr/>
          </p:nvSpPr>
          <p:spPr bwMode="auto">
            <a:xfrm>
              <a:off x="1799" y="2328"/>
              <a:ext cx="217" cy="216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27" name="Line 27"/>
            <p:cNvSpPr>
              <a:spLocks noChangeShapeType="1"/>
            </p:cNvSpPr>
            <p:nvPr/>
          </p:nvSpPr>
          <p:spPr bwMode="auto">
            <a:xfrm flipV="1">
              <a:off x="1632" y="2496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5" name="Line 35"/>
            <p:cNvSpPr>
              <a:spLocks noChangeShapeType="1"/>
            </p:cNvSpPr>
            <p:nvPr/>
          </p:nvSpPr>
          <p:spPr bwMode="auto">
            <a:xfrm flipV="1">
              <a:off x="816" y="2160"/>
              <a:ext cx="672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8" name="Oval 38"/>
            <p:cNvSpPr>
              <a:spLocks noChangeAspect="1" noChangeArrowheads="1"/>
            </p:cNvSpPr>
            <p:nvPr/>
          </p:nvSpPr>
          <p:spPr bwMode="auto">
            <a:xfrm>
              <a:off x="2986" y="2327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43" name="Line 43"/>
            <p:cNvSpPr>
              <a:spLocks noChangeShapeType="1"/>
            </p:cNvSpPr>
            <p:nvPr/>
          </p:nvSpPr>
          <p:spPr bwMode="auto">
            <a:xfrm flipV="1">
              <a:off x="2819" y="2496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2" name="Line 52"/>
            <p:cNvSpPr>
              <a:spLocks noChangeShapeType="1"/>
            </p:cNvSpPr>
            <p:nvPr/>
          </p:nvSpPr>
          <p:spPr bwMode="auto">
            <a:xfrm flipV="1">
              <a:off x="2016" y="2160"/>
              <a:ext cx="672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6" name="Text Box 56"/>
            <p:cNvSpPr txBox="1">
              <a:spLocks noChangeArrowheads="1"/>
            </p:cNvSpPr>
            <p:nvPr/>
          </p:nvSpPr>
          <p:spPr bwMode="auto">
            <a:xfrm>
              <a:off x="3324" y="2382"/>
              <a:ext cx="193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stateTransition            </a:t>
              </a:r>
              <a:r>
                <a:rPr lang="en-US" sz="1600" b="0" i="0">
                  <a:solidFill>
                    <a:schemeClr val="tx2"/>
                  </a:solidFill>
                </a:rPr>
                <a:t> {0,1}</a:t>
              </a:r>
            </a:p>
          </p:txBody>
        </p:sp>
      </p:grpSp>
      <p:grpSp>
        <p:nvGrpSpPr>
          <p:cNvPr id="1075268" name="Group 68"/>
          <p:cNvGrpSpPr>
            <a:grpSpLocks/>
          </p:cNvGrpSpPr>
          <p:nvPr/>
        </p:nvGrpSpPr>
        <p:grpSpPr bwMode="auto">
          <a:xfrm>
            <a:off x="152400" y="1968500"/>
            <a:ext cx="8950325" cy="2227263"/>
            <a:chOff x="96" y="1480"/>
            <a:chExt cx="5638" cy="1403"/>
          </a:xfrm>
        </p:grpSpPr>
        <p:sp>
          <p:nvSpPr>
            <p:cNvPr id="1075207" name="Oval 7"/>
            <p:cNvSpPr>
              <a:spLocks noChangeAspect="1" noChangeArrowheads="1"/>
            </p:cNvSpPr>
            <p:nvPr/>
          </p:nvSpPr>
          <p:spPr bwMode="auto">
            <a:xfrm>
              <a:off x="263" y="2663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13" name="Line 13"/>
            <p:cNvSpPr>
              <a:spLocks noChangeShapeType="1"/>
            </p:cNvSpPr>
            <p:nvPr/>
          </p:nvSpPr>
          <p:spPr bwMode="auto">
            <a:xfrm>
              <a:off x="371" y="2209"/>
              <a:ext cx="0" cy="4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15" name="Freeform 15"/>
            <p:cNvSpPr>
              <a:spLocks/>
            </p:cNvSpPr>
            <p:nvPr/>
          </p:nvSpPr>
          <p:spPr bwMode="auto">
            <a:xfrm rot="16200000" flipH="1">
              <a:off x="-436" y="2012"/>
              <a:ext cx="1256" cy="1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86" y="50"/>
                </a:cxn>
                <a:cxn ang="0">
                  <a:pos x="438" y="1"/>
                </a:cxn>
                <a:cxn ang="0">
                  <a:pos x="690" y="43"/>
                </a:cxn>
                <a:cxn ang="0">
                  <a:pos x="876" y="151"/>
                </a:cxn>
              </a:cxnLst>
              <a:rect l="0" t="0" r="r" b="b"/>
              <a:pathLst>
                <a:path w="876" h="152">
                  <a:moveTo>
                    <a:pt x="0" y="152"/>
                  </a:moveTo>
                  <a:cubicBezTo>
                    <a:pt x="31" y="135"/>
                    <a:pt x="113" y="75"/>
                    <a:pt x="186" y="50"/>
                  </a:cubicBezTo>
                  <a:cubicBezTo>
                    <a:pt x="259" y="25"/>
                    <a:pt x="354" y="2"/>
                    <a:pt x="438" y="1"/>
                  </a:cubicBezTo>
                  <a:cubicBezTo>
                    <a:pt x="522" y="0"/>
                    <a:pt x="617" y="18"/>
                    <a:pt x="690" y="43"/>
                  </a:cubicBezTo>
                  <a:cubicBezTo>
                    <a:pt x="763" y="68"/>
                    <a:pt x="837" y="129"/>
                    <a:pt x="876" y="15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23" name="Oval 23"/>
            <p:cNvSpPr>
              <a:spLocks noChangeAspect="1" noChangeArrowheads="1"/>
            </p:cNvSpPr>
            <p:nvPr/>
          </p:nvSpPr>
          <p:spPr bwMode="auto">
            <a:xfrm>
              <a:off x="1463" y="2663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29" name="Line 29"/>
            <p:cNvSpPr>
              <a:spLocks noChangeShapeType="1"/>
            </p:cNvSpPr>
            <p:nvPr/>
          </p:nvSpPr>
          <p:spPr bwMode="auto">
            <a:xfrm>
              <a:off x="1571" y="2209"/>
              <a:ext cx="0" cy="4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1" name="Freeform 31"/>
            <p:cNvSpPr>
              <a:spLocks/>
            </p:cNvSpPr>
            <p:nvPr/>
          </p:nvSpPr>
          <p:spPr bwMode="auto">
            <a:xfrm rot="16200000" flipH="1">
              <a:off x="764" y="2012"/>
              <a:ext cx="1256" cy="1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86" y="50"/>
                </a:cxn>
                <a:cxn ang="0">
                  <a:pos x="438" y="1"/>
                </a:cxn>
                <a:cxn ang="0">
                  <a:pos x="690" y="43"/>
                </a:cxn>
                <a:cxn ang="0">
                  <a:pos x="876" y="151"/>
                </a:cxn>
              </a:cxnLst>
              <a:rect l="0" t="0" r="r" b="b"/>
              <a:pathLst>
                <a:path w="876" h="152">
                  <a:moveTo>
                    <a:pt x="0" y="152"/>
                  </a:moveTo>
                  <a:cubicBezTo>
                    <a:pt x="31" y="135"/>
                    <a:pt x="113" y="75"/>
                    <a:pt x="186" y="50"/>
                  </a:cubicBezTo>
                  <a:cubicBezTo>
                    <a:pt x="259" y="25"/>
                    <a:pt x="354" y="2"/>
                    <a:pt x="438" y="1"/>
                  </a:cubicBezTo>
                  <a:cubicBezTo>
                    <a:pt x="522" y="0"/>
                    <a:pt x="617" y="18"/>
                    <a:pt x="690" y="43"/>
                  </a:cubicBezTo>
                  <a:cubicBezTo>
                    <a:pt x="763" y="68"/>
                    <a:pt x="837" y="129"/>
                    <a:pt x="876" y="15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9" name="Oval 39"/>
            <p:cNvSpPr>
              <a:spLocks noChangeAspect="1" noChangeArrowheads="1"/>
            </p:cNvSpPr>
            <p:nvPr/>
          </p:nvSpPr>
          <p:spPr bwMode="auto">
            <a:xfrm>
              <a:off x="2650" y="2663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45" name="Line 45"/>
            <p:cNvSpPr>
              <a:spLocks noChangeShapeType="1"/>
            </p:cNvSpPr>
            <p:nvPr/>
          </p:nvSpPr>
          <p:spPr bwMode="auto">
            <a:xfrm>
              <a:off x="2758" y="2208"/>
              <a:ext cx="0" cy="4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47" name="Freeform 47"/>
            <p:cNvSpPr>
              <a:spLocks/>
            </p:cNvSpPr>
            <p:nvPr/>
          </p:nvSpPr>
          <p:spPr bwMode="auto">
            <a:xfrm rot="16200000" flipH="1">
              <a:off x="1951" y="2012"/>
              <a:ext cx="1256" cy="1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86" y="50"/>
                </a:cxn>
                <a:cxn ang="0">
                  <a:pos x="438" y="1"/>
                </a:cxn>
                <a:cxn ang="0">
                  <a:pos x="690" y="43"/>
                </a:cxn>
                <a:cxn ang="0">
                  <a:pos x="876" y="151"/>
                </a:cxn>
              </a:cxnLst>
              <a:rect l="0" t="0" r="r" b="b"/>
              <a:pathLst>
                <a:path w="876" h="152">
                  <a:moveTo>
                    <a:pt x="0" y="152"/>
                  </a:moveTo>
                  <a:cubicBezTo>
                    <a:pt x="31" y="135"/>
                    <a:pt x="113" y="75"/>
                    <a:pt x="186" y="50"/>
                  </a:cubicBezTo>
                  <a:cubicBezTo>
                    <a:pt x="259" y="25"/>
                    <a:pt x="354" y="2"/>
                    <a:pt x="438" y="1"/>
                  </a:cubicBezTo>
                  <a:cubicBezTo>
                    <a:pt x="522" y="0"/>
                    <a:pt x="617" y="18"/>
                    <a:pt x="690" y="43"/>
                  </a:cubicBezTo>
                  <a:cubicBezTo>
                    <a:pt x="763" y="68"/>
                    <a:pt x="837" y="129"/>
                    <a:pt x="876" y="15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7" name="Text Box 57"/>
            <p:cNvSpPr txBox="1">
              <a:spLocks noChangeArrowheads="1"/>
            </p:cNvSpPr>
            <p:nvPr/>
          </p:nvSpPr>
          <p:spPr bwMode="auto">
            <a:xfrm>
              <a:off x="3334" y="2718"/>
              <a:ext cx="240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phoneState</a:t>
              </a:r>
              <a:r>
                <a:rPr lang="en-US" sz="1600" b="0" i="0">
                  <a:solidFill>
                    <a:schemeClr val="tx2"/>
                  </a:solidFill>
                </a:rPr>
                <a:t>    {w</a:t>
              </a:r>
              <a:r>
                <a:rPr lang="en-US" sz="1600" b="0" i="0" baseline="-25000">
                  <a:solidFill>
                    <a:schemeClr val="tx2"/>
                  </a:solidFill>
                </a:rPr>
                <a:t>1</a:t>
              </a:r>
              <a:r>
                <a:rPr lang="en-US" sz="1600" b="0" i="0">
                  <a:solidFill>
                    <a:schemeClr val="tx2"/>
                  </a:solidFill>
                </a:rPr>
                <a:t>, w</a:t>
              </a:r>
              <a:r>
                <a:rPr lang="en-US" sz="1600" b="0" i="0" baseline="-25000">
                  <a:solidFill>
                    <a:schemeClr val="tx2"/>
                  </a:solidFill>
                </a:rPr>
                <a:t>2</a:t>
              </a:r>
              <a:r>
                <a:rPr lang="en-US" sz="1600" b="0" i="0">
                  <a:solidFill>
                    <a:schemeClr val="tx2"/>
                  </a:solidFill>
                </a:rPr>
                <a:t>, w</a:t>
              </a:r>
              <a:r>
                <a:rPr lang="en-US" sz="1600" b="0" i="0" baseline="-25000">
                  <a:solidFill>
                    <a:schemeClr val="tx2"/>
                  </a:solidFill>
                </a:rPr>
                <a:t>3</a:t>
              </a:r>
              <a:r>
                <a:rPr lang="en-US" sz="1600" b="0" i="0">
                  <a:solidFill>
                    <a:schemeClr val="tx2"/>
                  </a:solidFill>
                </a:rPr>
                <a:t>, s</a:t>
              </a:r>
              <a:r>
                <a:rPr lang="en-US" sz="1600" b="0" i="0" baseline="-25000">
                  <a:solidFill>
                    <a:schemeClr val="tx2"/>
                  </a:solidFill>
                </a:rPr>
                <a:t>1</a:t>
              </a:r>
              <a:r>
                <a:rPr lang="en-US" sz="1600" b="0" i="0">
                  <a:solidFill>
                    <a:schemeClr val="tx2"/>
                  </a:solidFill>
                </a:rPr>
                <a:t>,</a:t>
              </a:r>
              <a:r>
                <a:rPr lang="en-US" sz="800" b="0" i="0">
                  <a:solidFill>
                    <a:schemeClr val="tx2"/>
                  </a:solidFill>
                </a:rPr>
                <a:t> </a:t>
              </a:r>
              <a:r>
                <a:rPr lang="en-US" sz="1600" b="0" i="0">
                  <a:solidFill>
                    <a:schemeClr val="tx2"/>
                  </a:solidFill>
                </a:rPr>
                <a:t>s</a:t>
              </a:r>
              <a:r>
                <a:rPr lang="en-US" sz="1600" b="0" i="0" baseline="-25000">
                  <a:solidFill>
                    <a:schemeClr val="tx2"/>
                  </a:solidFill>
                </a:rPr>
                <a:t>2</a:t>
              </a:r>
              <a:r>
                <a:rPr lang="en-US" sz="1600" b="0" i="0">
                  <a:solidFill>
                    <a:schemeClr val="tx2"/>
                  </a:solidFill>
                </a:rPr>
                <a:t>,</a:t>
              </a:r>
              <a:r>
                <a:rPr lang="en-US" sz="800" b="0" i="0">
                  <a:solidFill>
                    <a:schemeClr val="tx2"/>
                  </a:solidFill>
                </a:rPr>
                <a:t> </a:t>
              </a:r>
              <a:r>
                <a:rPr lang="en-US" sz="1600" b="0" i="0">
                  <a:solidFill>
                    <a:schemeClr val="tx2"/>
                  </a:solidFill>
                </a:rPr>
                <a:t>s</a:t>
              </a:r>
              <a:r>
                <a:rPr lang="en-US" sz="1600" b="0" i="0" baseline="-25000">
                  <a:solidFill>
                    <a:schemeClr val="tx2"/>
                  </a:solidFill>
                </a:rPr>
                <a:t>3</a:t>
              </a:r>
              <a:r>
                <a:rPr lang="en-US" sz="1600" b="0" i="0">
                  <a:solidFill>
                    <a:schemeClr val="tx2"/>
                  </a:solidFill>
                </a:rPr>
                <a:t>,...}</a:t>
              </a:r>
            </a:p>
          </p:txBody>
        </p:sp>
      </p:grpSp>
      <p:grpSp>
        <p:nvGrpSpPr>
          <p:cNvPr id="1075269" name="Group 69"/>
          <p:cNvGrpSpPr>
            <a:grpSpLocks/>
          </p:cNvGrpSpPr>
          <p:nvPr/>
        </p:nvGrpSpPr>
        <p:grpSpPr bwMode="auto">
          <a:xfrm>
            <a:off x="417513" y="4191000"/>
            <a:ext cx="8193087" cy="766763"/>
            <a:chOff x="263" y="2880"/>
            <a:chExt cx="5161" cy="483"/>
          </a:xfrm>
        </p:grpSpPr>
        <p:sp>
          <p:nvSpPr>
            <p:cNvPr id="1075208" name="Oval 8" descr="Dark upward diagonal"/>
            <p:cNvSpPr>
              <a:spLocks noChangeAspect="1" noChangeArrowheads="1"/>
            </p:cNvSpPr>
            <p:nvPr/>
          </p:nvSpPr>
          <p:spPr bwMode="auto">
            <a:xfrm>
              <a:off x="263" y="3143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12" name="Line 12"/>
            <p:cNvSpPr>
              <a:spLocks noChangeShapeType="1"/>
            </p:cNvSpPr>
            <p:nvPr/>
          </p:nvSpPr>
          <p:spPr bwMode="auto">
            <a:xfrm>
              <a:off x="371" y="2880"/>
              <a:ext cx="0" cy="2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24" name="Oval 24" descr="Dark upward diagonal"/>
            <p:cNvSpPr>
              <a:spLocks noChangeAspect="1" noChangeArrowheads="1"/>
            </p:cNvSpPr>
            <p:nvPr/>
          </p:nvSpPr>
          <p:spPr bwMode="auto">
            <a:xfrm>
              <a:off x="1463" y="3143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28" name="Line 28"/>
            <p:cNvSpPr>
              <a:spLocks noChangeShapeType="1"/>
            </p:cNvSpPr>
            <p:nvPr/>
          </p:nvSpPr>
          <p:spPr bwMode="auto">
            <a:xfrm>
              <a:off x="1571" y="2880"/>
              <a:ext cx="0" cy="2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40" name="Oval 40" descr="Dark upward diagonal"/>
            <p:cNvSpPr>
              <a:spLocks noChangeAspect="1" noChangeArrowheads="1"/>
            </p:cNvSpPr>
            <p:nvPr/>
          </p:nvSpPr>
          <p:spPr bwMode="auto">
            <a:xfrm>
              <a:off x="2650" y="3143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44" name="Line 44"/>
            <p:cNvSpPr>
              <a:spLocks noChangeShapeType="1"/>
            </p:cNvSpPr>
            <p:nvPr/>
          </p:nvSpPr>
          <p:spPr bwMode="auto">
            <a:xfrm>
              <a:off x="2758" y="2880"/>
              <a:ext cx="0" cy="2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8" name="Text Box 58"/>
            <p:cNvSpPr txBox="1">
              <a:spLocks noChangeArrowheads="1"/>
            </p:cNvSpPr>
            <p:nvPr/>
          </p:nvSpPr>
          <p:spPr bwMode="auto">
            <a:xfrm>
              <a:off x="3334" y="3198"/>
              <a:ext cx="209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observation vector (</a:t>
              </a:r>
              <a:r>
                <a:rPr lang="en-US" sz="1500" b="0" i="0">
                  <a:solidFill>
                    <a:schemeClr val="accent2"/>
                  </a:solidFill>
                </a:rPr>
                <a:t>MFCC</a:t>
              </a:r>
              <a:r>
                <a:rPr lang="en-US" sz="1600" b="0" i="0">
                  <a:solidFill>
                    <a:schemeClr val="accent2"/>
                  </a:solidFill>
                </a:rPr>
                <a:t>s,</a:t>
              </a:r>
              <a:r>
                <a:rPr lang="en-US" sz="1500" b="0" i="0">
                  <a:solidFill>
                    <a:schemeClr val="accent2"/>
                  </a:solidFill>
                </a:rPr>
                <a:t>PLPs</a:t>
              </a:r>
              <a:r>
                <a:rPr lang="en-US" sz="1600" b="0" i="0">
                  <a:solidFill>
                    <a:schemeClr val="accent2"/>
                  </a:solidFill>
                </a:rPr>
                <a:t>)</a:t>
              </a:r>
            </a:p>
          </p:txBody>
        </p:sp>
      </p:grpSp>
      <p:sp>
        <p:nvSpPr>
          <p:cNvPr id="1075259" name="Text Box 59"/>
          <p:cNvSpPr txBox="1">
            <a:spLocks noChangeArrowheads="1"/>
          </p:cNvSpPr>
          <p:nvPr/>
        </p:nvSpPr>
        <p:spPr bwMode="auto">
          <a:xfrm>
            <a:off x="5334000" y="960438"/>
            <a:ext cx="16002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variable name</a:t>
            </a:r>
            <a:endParaRPr lang="en-US" sz="1600" b="0">
              <a:solidFill>
                <a:schemeClr val="tx2"/>
              </a:solidFill>
            </a:endParaRPr>
          </a:p>
        </p:txBody>
      </p:sp>
      <p:sp>
        <p:nvSpPr>
          <p:cNvPr id="1075260" name="Text Box 60"/>
          <p:cNvSpPr txBox="1">
            <a:spLocks noChangeArrowheads="1"/>
          </p:cNvSpPr>
          <p:nvPr/>
        </p:nvSpPr>
        <p:spPr bwMode="auto">
          <a:xfrm>
            <a:off x="7162800" y="963613"/>
            <a:ext cx="16002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values</a:t>
            </a:r>
            <a:endParaRPr lang="en-US" sz="1600" b="0">
              <a:solidFill>
                <a:schemeClr val="tx2"/>
              </a:solidFill>
            </a:endParaRPr>
          </a:p>
        </p:txBody>
      </p:sp>
      <p:grpSp>
        <p:nvGrpSpPr>
          <p:cNvPr id="1075267" name="Group 67"/>
          <p:cNvGrpSpPr>
            <a:grpSpLocks/>
          </p:cNvGrpSpPr>
          <p:nvPr/>
        </p:nvGrpSpPr>
        <p:grpSpPr bwMode="auto">
          <a:xfrm>
            <a:off x="417513" y="2779713"/>
            <a:ext cx="8075612" cy="349250"/>
            <a:chOff x="263" y="1991"/>
            <a:chExt cx="5087" cy="220"/>
          </a:xfrm>
        </p:grpSpPr>
        <p:sp>
          <p:nvSpPr>
            <p:cNvPr id="1075204" name="Oval 4" descr="Dark upward diagonal"/>
            <p:cNvSpPr>
              <a:spLocks noChangeAspect="1" noChangeArrowheads="1"/>
            </p:cNvSpPr>
            <p:nvPr/>
          </p:nvSpPr>
          <p:spPr bwMode="auto">
            <a:xfrm>
              <a:off x="263" y="1992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20" name="Oval 20"/>
            <p:cNvSpPr>
              <a:spLocks noChangeAspect="1" noChangeArrowheads="1"/>
            </p:cNvSpPr>
            <p:nvPr/>
          </p:nvSpPr>
          <p:spPr bwMode="auto">
            <a:xfrm>
              <a:off x="1463" y="1992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33" name="Line 33"/>
            <p:cNvSpPr>
              <a:spLocks noChangeShapeType="1"/>
            </p:cNvSpPr>
            <p:nvPr/>
          </p:nvSpPr>
          <p:spPr bwMode="auto">
            <a:xfrm>
              <a:off x="480" y="2112"/>
              <a:ext cx="97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7" name="Oval 37"/>
            <p:cNvSpPr>
              <a:spLocks noChangeAspect="1" noChangeArrowheads="1"/>
            </p:cNvSpPr>
            <p:nvPr/>
          </p:nvSpPr>
          <p:spPr bwMode="auto">
            <a:xfrm>
              <a:off x="2650" y="1991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49" name="Line 49"/>
            <p:cNvSpPr>
              <a:spLocks noChangeShapeType="1"/>
            </p:cNvSpPr>
            <p:nvPr/>
          </p:nvSpPr>
          <p:spPr bwMode="auto">
            <a:xfrm>
              <a:off x="1680" y="2112"/>
              <a:ext cx="97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5" name="Text Box 55"/>
            <p:cNvSpPr txBox="1">
              <a:spLocks noChangeArrowheads="1"/>
            </p:cNvSpPr>
            <p:nvPr/>
          </p:nvSpPr>
          <p:spPr bwMode="auto">
            <a:xfrm>
              <a:off x="3334" y="2046"/>
              <a:ext cx="2016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subWordState         </a:t>
              </a:r>
              <a:r>
                <a:rPr lang="en-US" sz="1600" b="0" i="0">
                  <a:solidFill>
                    <a:schemeClr val="tx2"/>
                  </a:solidFill>
                </a:rPr>
                <a:t>   {0,1,2,...}</a:t>
              </a:r>
            </a:p>
          </p:txBody>
        </p:sp>
        <p:sp>
          <p:nvSpPr>
            <p:cNvPr id="1075261" name="Text Box 61"/>
            <p:cNvSpPr txBox="1">
              <a:spLocks noChangeArrowheads="1"/>
            </p:cNvSpPr>
            <p:nvPr/>
          </p:nvSpPr>
          <p:spPr bwMode="auto">
            <a:xfrm>
              <a:off x="288" y="2044"/>
              <a:ext cx="192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  <a:tabLst>
                  <a:tab pos="290513" algn="l"/>
                  <a:tab pos="465138" algn="l"/>
                </a:tabLst>
              </a:pPr>
              <a:r>
                <a:rPr lang="en-US" sz="1600" i="0"/>
                <a:t>0</a:t>
              </a:r>
            </a:p>
          </p:txBody>
        </p:sp>
      </p:grpSp>
      <p:grpSp>
        <p:nvGrpSpPr>
          <p:cNvPr id="1075271" name="Group 71"/>
          <p:cNvGrpSpPr>
            <a:grpSpLocks/>
          </p:cNvGrpSpPr>
          <p:nvPr/>
        </p:nvGrpSpPr>
        <p:grpSpPr bwMode="auto">
          <a:xfrm>
            <a:off x="685800" y="1906588"/>
            <a:ext cx="8112125" cy="1423987"/>
            <a:chOff x="432" y="1441"/>
            <a:chExt cx="5110" cy="897"/>
          </a:xfrm>
        </p:grpSpPr>
        <p:sp>
          <p:nvSpPr>
            <p:cNvPr id="1075205" name="Oval 5"/>
            <p:cNvSpPr>
              <a:spLocks noChangeAspect="1" noChangeArrowheads="1"/>
            </p:cNvSpPr>
            <p:nvPr/>
          </p:nvSpPr>
          <p:spPr bwMode="auto">
            <a:xfrm>
              <a:off x="599" y="1656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09" name="Line 9"/>
            <p:cNvSpPr>
              <a:spLocks noChangeShapeType="1"/>
            </p:cNvSpPr>
            <p:nvPr/>
          </p:nvSpPr>
          <p:spPr bwMode="auto">
            <a:xfrm>
              <a:off x="432" y="1489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10" name="Line 10"/>
            <p:cNvSpPr>
              <a:spLocks noChangeShapeType="1"/>
            </p:cNvSpPr>
            <p:nvPr/>
          </p:nvSpPr>
          <p:spPr bwMode="auto">
            <a:xfrm flipV="1">
              <a:off x="432" y="1825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14" name="Line 14"/>
            <p:cNvSpPr>
              <a:spLocks noChangeShapeType="1"/>
            </p:cNvSpPr>
            <p:nvPr/>
          </p:nvSpPr>
          <p:spPr bwMode="auto">
            <a:xfrm flipV="1">
              <a:off x="711" y="1859"/>
              <a:ext cx="0" cy="4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21" name="Oval 21"/>
            <p:cNvSpPr>
              <a:spLocks noChangeAspect="1" noChangeArrowheads="1"/>
            </p:cNvSpPr>
            <p:nvPr/>
          </p:nvSpPr>
          <p:spPr bwMode="auto">
            <a:xfrm>
              <a:off x="1799" y="1656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25" name="Line 25"/>
            <p:cNvSpPr>
              <a:spLocks noChangeShapeType="1"/>
            </p:cNvSpPr>
            <p:nvPr/>
          </p:nvSpPr>
          <p:spPr bwMode="auto">
            <a:xfrm>
              <a:off x="1632" y="1489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26" name="Line 26"/>
            <p:cNvSpPr>
              <a:spLocks noChangeShapeType="1"/>
            </p:cNvSpPr>
            <p:nvPr/>
          </p:nvSpPr>
          <p:spPr bwMode="auto">
            <a:xfrm flipV="1">
              <a:off x="1632" y="1825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0" name="Line 30"/>
            <p:cNvSpPr>
              <a:spLocks noChangeShapeType="1"/>
            </p:cNvSpPr>
            <p:nvPr/>
          </p:nvSpPr>
          <p:spPr bwMode="auto">
            <a:xfrm flipV="1">
              <a:off x="1911" y="1859"/>
              <a:ext cx="0" cy="4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34" name="Line 34"/>
            <p:cNvSpPr>
              <a:spLocks noChangeShapeType="1"/>
            </p:cNvSpPr>
            <p:nvPr/>
          </p:nvSpPr>
          <p:spPr bwMode="auto">
            <a:xfrm flipV="1">
              <a:off x="816" y="1441"/>
              <a:ext cx="62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41" name="Line 41"/>
            <p:cNvSpPr>
              <a:spLocks noChangeShapeType="1"/>
            </p:cNvSpPr>
            <p:nvPr/>
          </p:nvSpPr>
          <p:spPr bwMode="auto">
            <a:xfrm>
              <a:off x="2819" y="1489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42" name="Line 42"/>
            <p:cNvSpPr>
              <a:spLocks noChangeShapeType="1"/>
            </p:cNvSpPr>
            <p:nvPr/>
          </p:nvSpPr>
          <p:spPr bwMode="auto">
            <a:xfrm flipV="1">
              <a:off x="2819" y="1825"/>
              <a:ext cx="192" cy="1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46" name="Line 46"/>
            <p:cNvSpPr>
              <a:spLocks noChangeShapeType="1"/>
            </p:cNvSpPr>
            <p:nvPr/>
          </p:nvSpPr>
          <p:spPr bwMode="auto">
            <a:xfrm flipV="1">
              <a:off x="3072" y="1859"/>
              <a:ext cx="0" cy="4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1" name="Line 51"/>
            <p:cNvSpPr>
              <a:spLocks noChangeShapeType="1"/>
            </p:cNvSpPr>
            <p:nvPr/>
          </p:nvSpPr>
          <p:spPr bwMode="auto">
            <a:xfrm flipV="1">
              <a:off x="2016" y="1441"/>
              <a:ext cx="62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54" name="Text Box 54"/>
            <p:cNvSpPr txBox="1">
              <a:spLocks noChangeArrowheads="1"/>
            </p:cNvSpPr>
            <p:nvPr/>
          </p:nvSpPr>
          <p:spPr bwMode="auto">
            <a:xfrm>
              <a:off x="3334" y="1710"/>
              <a:ext cx="2208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wordTransition         </a:t>
              </a:r>
              <a:r>
                <a:rPr lang="en-US" sz="1600" b="0" i="0">
                  <a:solidFill>
                    <a:schemeClr val="tx2"/>
                  </a:solidFill>
                </a:rPr>
                <a:t>    {0,1}</a:t>
              </a:r>
            </a:p>
          </p:txBody>
        </p:sp>
        <p:sp>
          <p:nvSpPr>
            <p:cNvPr id="1075262" name="Line 62"/>
            <p:cNvSpPr>
              <a:spLocks noChangeShapeType="1"/>
            </p:cNvSpPr>
            <p:nvPr/>
          </p:nvSpPr>
          <p:spPr bwMode="auto">
            <a:xfrm>
              <a:off x="2016" y="1777"/>
              <a:ext cx="672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63" name="Line 63"/>
            <p:cNvSpPr>
              <a:spLocks noChangeShapeType="1"/>
            </p:cNvSpPr>
            <p:nvPr/>
          </p:nvSpPr>
          <p:spPr bwMode="auto">
            <a:xfrm>
              <a:off x="816" y="1777"/>
              <a:ext cx="672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075264" name="Oval 64" descr="Dark upward diagonal"/>
            <p:cNvSpPr>
              <a:spLocks noChangeAspect="1" noChangeArrowheads="1"/>
            </p:cNvSpPr>
            <p:nvPr/>
          </p:nvSpPr>
          <p:spPr bwMode="auto">
            <a:xfrm>
              <a:off x="2976" y="1632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1075265" name="Text Box 65"/>
            <p:cNvSpPr txBox="1">
              <a:spLocks noChangeArrowheads="1"/>
            </p:cNvSpPr>
            <p:nvPr/>
          </p:nvSpPr>
          <p:spPr bwMode="auto">
            <a:xfrm>
              <a:off x="2976" y="1659"/>
              <a:ext cx="192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  <a:tabLst>
                  <a:tab pos="290513" algn="l"/>
                  <a:tab pos="465138" algn="l"/>
                </a:tabLst>
              </a:pPr>
              <a:r>
                <a:rPr lang="en-US" sz="800" i="0"/>
                <a:t> </a:t>
              </a:r>
              <a:r>
                <a:rPr lang="en-US" sz="1600" i="0"/>
                <a:t>1</a:t>
              </a:r>
            </a:p>
          </p:txBody>
        </p:sp>
      </p:grpSp>
      <p:sp>
        <p:nvSpPr>
          <p:cNvPr id="1075272" name="Rectangle 72"/>
          <p:cNvSpPr>
            <a:spLocks noChangeArrowheads="1"/>
          </p:cNvSpPr>
          <p:nvPr/>
        </p:nvSpPr>
        <p:spPr bwMode="auto">
          <a:xfrm>
            <a:off x="152400" y="5562600"/>
            <a:ext cx="881221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b="0" i="0"/>
              <a:t>Standard phone HMM-based recognizer with bigram language model</a:t>
            </a:r>
          </a:p>
        </p:txBody>
      </p:sp>
      <p:grpSp>
        <p:nvGrpSpPr>
          <p:cNvPr id="1075288" name="Group 88"/>
          <p:cNvGrpSpPr>
            <a:grpSpLocks/>
          </p:cNvGrpSpPr>
          <p:nvPr/>
        </p:nvGrpSpPr>
        <p:grpSpPr bwMode="auto">
          <a:xfrm>
            <a:off x="533400" y="4876800"/>
            <a:ext cx="4572000" cy="228600"/>
            <a:chOff x="336" y="3072"/>
            <a:chExt cx="2880" cy="144"/>
          </a:xfrm>
        </p:grpSpPr>
        <p:grpSp>
          <p:nvGrpSpPr>
            <p:cNvPr id="1075273" name="Group 73"/>
            <p:cNvGrpSpPr>
              <a:grpSpLocks/>
            </p:cNvGrpSpPr>
            <p:nvPr/>
          </p:nvGrpSpPr>
          <p:grpSpPr bwMode="auto">
            <a:xfrm>
              <a:off x="1584" y="3072"/>
              <a:ext cx="528" cy="144"/>
              <a:chOff x="1200" y="2496"/>
              <a:chExt cx="672" cy="207"/>
            </a:xfrm>
          </p:grpSpPr>
          <p:grpSp>
            <p:nvGrpSpPr>
              <p:cNvPr id="1075274" name="Group 74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1075275" name="Freeform 75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75276" name="Freeform 76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75277" name="Line 77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75278" name="Group 78"/>
            <p:cNvGrpSpPr>
              <a:grpSpLocks/>
            </p:cNvGrpSpPr>
            <p:nvPr/>
          </p:nvGrpSpPr>
          <p:grpSpPr bwMode="auto">
            <a:xfrm>
              <a:off x="2688" y="3072"/>
              <a:ext cx="528" cy="144"/>
              <a:chOff x="1200" y="2496"/>
              <a:chExt cx="672" cy="207"/>
            </a:xfrm>
          </p:grpSpPr>
          <p:grpSp>
            <p:nvGrpSpPr>
              <p:cNvPr id="1075279" name="Group 79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1075280" name="Freeform 80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75281" name="Freeform 81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75282" name="Line 82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75283" name="Group 83"/>
            <p:cNvGrpSpPr>
              <a:grpSpLocks/>
            </p:cNvGrpSpPr>
            <p:nvPr/>
          </p:nvGrpSpPr>
          <p:grpSpPr bwMode="auto">
            <a:xfrm>
              <a:off x="336" y="3072"/>
              <a:ext cx="528" cy="144"/>
              <a:chOff x="1200" y="2496"/>
              <a:chExt cx="672" cy="207"/>
            </a:xfrm>
          </p:grpSpPr>
          <p:grpSp>
            <p:nvGrpSpPr>
              <p:cNvPr id="1075284" name="Group 84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1075285" name="Freeform 85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75286" name="Freeform 86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75287" name="Line 87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17" grpId="0" animBg="1"/>
      <p:bldP spid="1075272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tx2"/>
                </a:solidFill>
              </a:rPr>
              <a:t>Analysis of classifiers and recognizer alignments</a:t>
            </a:r>
            <a:endParaRPr lang="en-US" sz="1200">
              <a:solidFill>
                <a:schemeClr val="tx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534400" cy="28702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Analysis</a:t>
            </a:r>
          </a:p>
          <a:p>
            <a:pPr algn="ctr">
              <a:buFont typeface="Wingdings" pitchFamily="2" charset="2"/>
              <a:buNone/>
            </a:pPr>
            <a:endParaRPr lang="en-US" sz="4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presenters:  Karen Livescu, Nash Borges,   Ari Bezman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915400" cy="346075"/>
          </a:xfrm>
        </p:spPr>
        <p:txBody>
          <a:bodyPr/>
          <a:lstStyle/>
          <a:p>
            <a:r>
              <a:rPr lang="en-US" sz="2300"/>
              <a:t>Manual feature transcriptions</a:t>
            </a:r>
          </a:p>
        </p:txBody>
      </p:sp>
      <p:pic>
        <p:nvPicPr>
          <p:cNvPr id="953347" name="Picture 3" descr="sw2005A-ws96-i-0041_fs5_v2_ll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 l="1675" t="19928" r="1675" b="10744"/>
          <a:stretch>
            <a:fillRect/>
          </a:stretch>
        </p:blipFill>
        <p:spPr>
          <a:xfrm>
            <a:off x="914400" y="2057400"/>
            <a:ext cx="7239000" cy="5075238"/>
          </a:xfrm>
          <a:noFill/>
          <a:ln w="25400">
            <a:solidFill>
              <a:schemeClr val="tx1"/>
            </a:solidFill>
          </a:ln>
        </p:spPr>
      </p:pic>
      <p:sp>
        <p:nvSpPr>
          <p:cNvPr id="9533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" y="533400"/>
            <a:ext cx="9144000" cy="1365250"/>
          </a:xfrm>
          <a:noFill/>
          <a:ln/>
        </p:spPr>
        <p:txBody>
          <a:bodyPr/>
          <a:lstStyle/>
          <a:p>
            <a:r>
              <a:rPr lang="en-US"/>
              <a:t>Problem:  No ground truth feature values</a:t>
            </a:r>
          </a:p>
          <a:p>
            <a:r>
              <a:rPr lang="en-US"/>
              <a:t>Solution:  Collected a new set of data manually transcribed at the AF level</a:t>
            </a:r>
          </a:p>
          <a:p>
            <a:r>
              <a:rPr lang="en-US"/>
              <a:t>For testing of AF classifiers and automatic alignments, NOT training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348" grpId="0" build="allAtOnce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915400" cy="346075"/>
          </a:xfrm>
        </p:spPr>
        <p:txBody>
          <a:bodyPr/>
          <a:lstStyle/>
          <a:p>
            <a:r>
              <a:rPr lang="en-US" sz="2300"/>
              <a:t>Manual feature transcriptions</a:t>
            </a:r>
          </a:p>
        </p:txBody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610600" cy="5653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Main transcription guideline:  The output should correspond to what we would like our AF classifiers to detect</a:t>
            </a:r>
          </a:p>
          <a:p>
            <a:pPr>
              <a:lnSpc>
                <a:spcPct val="80000"/>
              </a:lnSpc>
            </a:pPr>
            <a:endParaRPr lang="en-US" sz="800"/>
          </a:p>
          <a:p>
            <a:pPr>
              <a:lnSpc>
                <a:spcPct val="80000"/>
              </a:lnSpc>
            </a:pPr>
            <a:r>
              <a:rPr lang="en-US"/>
              <a:t>Details</a:t>
            </a:r>
          </a:p>
          <a:p>
            <a:pPr lvl="1">
              <a:lnSpc>
                <a:spcPct val="80000"/>
              </a:lnSpc>
            </a:pPr>
            <a:r>
              <a:rPr lang="en-US"/>
              <a:t>2 transcribers:  phonetician (Lisa Lavoie), PhD student in speech group (Xuemin Chi)</a:t>
            </a:r>
          </a:p>
          <a:p>
            <a:pPr lvl="1">
              <a:lnSpc>
                <a:spcPct val="80000"/>
              </a:lnSpc>
            </a:pPr>
            <a:r>
              <a:rPr lang="en-US"/>
              <a:t>78 SVitchboard utterances</a:t>
            </a:r>
          </a:p>
          <a:p>
            <a:pPr lvl="1">
              <a:lnSpc>
                <a:spcPct val="80000"/>
              </a:lnSpc>
            </a:pPr>
            <a:r>
              <a:rPr lang="en-US"/>
              <a:t>9 utterances from Switchboard Transcription Project for comparison</a:t>
            </a:r>
          </a:p>
          <a:p>
            <a:pPr lvl="1">
              <a:lnSpc>
                <a:spcPct val="80000"/>
              </a:lnSpc>
            </a:pPr>
            <a:endParaRPr lang="en-US" sz="800"/>
          </a:p>
          <a:p>
            <a:pPr>
              <a:lnSpc>
                <a:spcPct val="80000"/>
              </a:lnSpc>
            </a:pPr>
            <a:r>
              <a:rPr lang="en-US"/>
              <a:t>Multipass transcription using WaveSurfer (KTH)</a:t>
            </a:r>
          </a:p>
          <a:p>
            <a:pPr lvl="1">
              <a:lnSpc>
                <a:spcPct val="80000"/>
              </a:lnSpc>
            </a:pPr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pass:  Phone-feature hybrid</a:t>
            </a:r>
          </a:p>
          <a:p>
            <a:pPr lvl="1">
              <a:lnSpc>
                <a:spcPct val="80000"/>
              </a:lnSpc>
            </a:pPr>
            <a:r>
              <a:rPr lang="en-US"/>
              <a:t>2</a:t>
            </a:r>
            <a:r>
              <a:rPr lang="en-US" baseline="30000"/>
              <a:t>nd</a:t>
            </a:r>
            <a:r>
              <a:rPr lang="en-US"/>
              <a:t> pass:  All-feature</a:t>
            </a:r>
          </a:p>
          <a:p>
            <a:pPr lvl="1">
              <a:lnSpc>
                <a:spcPct val="80000"/>
              </a:lnSpc>
            </a:pPr>
            <a:r>
              <a:rPr lang="en-US"/>
              <a:t>3</a:t>
            </a:r>
            <a:r>
              <a:rPr lang="en-US" baseline="30000"/>
              <a:t>rd</a:t>
            </a:r>
            <a:r>
              <a:rPr lang="en-US"/>
              <a:t> pass:  Discussion, error-correction</a:t>
            </a:r>
          </a:p>
          <a:p>
            <a:pPr lvl="1"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</a:pPr>
            <a:r>
              <a:rPr lang="en-US"/>
              <a:t>Some basic statistics</a:t>
            </a:r>
          </a:p>
          <a:p>
            <a:pPr lvl="1">
              <a:lnSpc>
                <a:spcPct val="80000"/>
              </a:lnSpc>
            </a:pPr>
            <a:r>
              <a:rPr lang="en-US"/>
              <a:t>Overall speed ~1000 x real-time</a:t>
            </a:r>
          </a:p>
          <a:p>
            <a:pPr lvl="1">
              <a:lnSpc>
                <a:spcPct val="80000"/>
              </a:lnSpc>
            </a:pPr>
            <a:r>
              <a:rPr lang="en-US"/>
              <a:t>High inter-transcriber agreement (93% avg. agreement, 85% avg. string accuracy)</a:t>
            </a:r>
          </a:p>
          <a:p>
            <a:pPr lvl="1">
              <a:lnSpc>
                <a:spcPct val="80000"/>
              </a:lnSpc>
            </a:pPr>
            <a:endParaRPr lang="en-US" sz="1200"/>
          </a:p>
          <a:p>
            <a:pPr>
              <a:lnSpc>
                <a:spcPct val="80000"/>
              </a:lnSpc>
            </a:pPr>
            <a:r>
              <a:rPr lang="en-US">
                <a:solidFill>
                  <a:srgbClr val="000099"/>
                </a:solidFill>
              </a:rPr>
              <a:t>First use to date of human-labeled articulatory feature data for classifier/recognizer testing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4371" grpId="0" build="p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9218" name="Object 2"/>
          <p:cNvGraphicFramePr>
            <a:graphicFrameLocks noChangeAspect="1"/>
          </p:cNvGraphicFramePr>
          <p:nvPr/>
        </p:nvGraphicFramePr>
        <p:xfrm>
          <a:off x="-152400" y="158750"/>
          <a:ext cx="6858000" cy="3638550"/>
        </p:xfrm>
        <a:graphic>
          <a:graphicData uri="http://schemas.openxmlformats.org/presentationml/2006/ole">
            <p:oleObj spid="_x0000_s1009666" name="Chart" r:id="rId3" imgW="6858594" imgH="3639627" progId="Excel.Chart.8">
              <p:embed/>
            </p:oleObj>
          </a:graphicData>
        </a:graphic>
      </p:graphicFrame>
      <p:sp>
        <p:nvSpPr>
          <p:cNvPr id="649219" name="Shape 649218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52400"/>
            <a:ext cx="8839200" cy="371475"/>
          </a:xfrm>
        </p:spPr>
        <p:txBody>
          <a:bodyPr/>
          <a:lstStyle/>
          <a:p>
            <a:pPr marL="342900" indent="-342900"/>
            <a:r>
              <a:rPr lang="en-US"/>
              <a:t>Analysis: Manual Transcriptions</a:t>
            </a: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49221" name="Object 4"/>
          <p:cNvGraphicFramePr>
            <a:graphicFrameLocks noChangeAspect="1"/>
          </p:cNvGraphicFramePr>
          <p:nvPr/>
        </p:nvGraphicFramePr>
        <p:xfrm>
          <a:off x="4359275" y="128588"/>
          <a:ext cx="6931025" cy="3638550"/>
        </p:xfrm>
        <a:graphic>
          <a:graphicData uri="http://schemas.openxmlformats.org/presentationml/2006/ole">
            <p:oleObj spid="_x0000_s1009668" name="Chart" r:id="rId4" imgW="6931753" imgH="3639627" progId="Excel.Chart.8">
              <p:embed/>
            </p:oleObj>
          </a:graphicData>
        </a:graphic>
      </p:graphicFrame>
      <p:graphicFrame>
        <p:nvGraphicFramePr>
          <p:cNvPr id="649223" name="Object 5"/>
          <p:cNvGraphicFramePr>
            <a:graphicFrameLocks noChangeAspect="1"/>
          </p:cNvGraphicFramePr>
          <p:nvPr/>
        </p:nvGraphicFramePr>
        <p:xfrm>
          <a:off x="4359275" y="3011488"/>
          <a:ext cx="6931025" cy="3614737"/>
        </p:xfrm>
        <a:graphic>
          <a:graphicData uri="http://schemas.openxmlformats.org/presentationml/2006/ole">
            <p:oleObj spid="_x0000_s1009669" name="Chart" r:id="rId5" imgW="6931753" imgH="3615241" progId="Excel.Chart.8">
              <p:embed/>
            </p:oleObj>
          </a:graphicData>
        </a:graphic>
      </p:graphicFrame>
      <p:sp>
        <p:nvSpPr>
          <p:cNvPr id="649224" name="Rectangle 649223"/>
          <p:cNvSpPr>
            <a:spLocks noChangeArrowheads="1"/>
          </p:cNvSpPr>
          <p:nvPr/>
        </p:nvSpPr>
        <p:spPr bwMode="auto">
          <a:xfrm>
            <a:off x="228600" y="3962400"/>
            <a:ext cx="4419600" cy="2540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83825" tIns="41913" rIns="83825" bIns="41913">
            <a:spAutoFit/>
          </a:bodyPr>
          <a:lstStyle/>
          <a:p>
            <a:pPr marL="260350" indent="-26035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1800" b="0" i="0"/>
              <a:t>How much do our two transcribers agree?</a:t>
            </a:r>
            <a:endParaRPr lang="en-US" sz="1800" b="0" i="0">
              <a:latin typeface="Arial" charset="0"/>
            </a:endParaRPr>
          </a:p>
          <a:p>
            <a:pPr marL="260350" indent="-26035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1800" b="0" i="0"/>
              <a:t>How did our multipass strategy affect agreement?</a:t>
            </a:r>
          </a:p>
          <a:p>
            <a:pPr marL="717550" lvl="1" indent="-260350" algn="l" defTabSz="831850">
              <a:lnSpc>
                <a:spcPct val="80000"/>
              </a:lnSpc>
              <a:spcBef>
                <a:spcPct val="30000"/>
              </a:spcBef>
              <a:buSzPct val="100000"/>
            </a:pPr>
            <a:r>
              <a:rPr lang="en-US" sz="1600" b="0" i="0">
                <a:solidFill>
                  <a:srgbClr val="FF0000"/>
                </a:solidFill>
              </a:rPr>
              <a:t>corrected errors but even first pass agreement was high</a:t>
            </a:r>
          </a:p>
          <a:p>
            <a:pPr marL="260350" indent="-26035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1800" b="0" i="0"/>
              <a:t>How does our inter-transcriber agreement compare with phonetic transcriptions in STP?</a:t>
            </a:r>
          </a:p>
          <a:p>
            <a:pPr marL="717550" lvl="1" indent="-260350" algn="l" defTabSz="831850">
              <a:lnSpc>
                <a:spcPct val="80000"/>
              </a:lnSpc>
              <a:spcBef>
                <a:spcPct val="30000"/>
              </a:spcBef>
              <a:buSzPct val="100000"/>
            </a:pPr>
            <a:r>
              <a:rPr lang="en-US" sz="1600" b="0" i="0">
                <a:solidFill>
                  <a:srgbClr val="FF0000"/>
                </a:solidFill>
              </a:rPr>
              <a:t>higher (note: different data sets)</a:t>
            </a:r>
          </a:p>
        </p:txBody>
      </p:sp>
      <p:sp>
        <p:nvSpPr>
          <p:cNvPr id="5128" name="Oval 5127"/>
          <p:cNvSpPr>
            <a:spLocks noChangeArrowheads="1"/>
          </p:cNvSpPr>
          <p:nvPr/>
        </p:nvSpPr>
        <p:spPr bwMode="auto">
          <a:xfrm>
            <a:off x="3886200" y="938213"/>
            <a:ext cx="609600" cy="2819400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 type="none" w="med" len="lg"/>
          </a:ln>
        </p:spPr>
        <p:txBody>
          <a:bodyPr wrap="none"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9" name="Oval 5128"/>
          <p:cNvSpPr>
            <a:spLocks noChangeArrowheads="1"/>
          </p:cNvSpPr>
          <p:nvPr/>
        </p:nvSpPr>
        <p:spPr bwMode="auto">
          <a:xfrm>
            <a:off x="8442325" y="920750"/>
            <a:ext cx="609600" cy="2819400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 type="none" w="med" len="lg"/>
          </a:ln>
        </p:spPr>
        <p:txBody>
          <a:bodyPr wrap="none"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30" name="Oval 5129"/>
          <p:cNvSpPr>
            <a:spLocks noChangeArrowheads="1"/>
          </p:cNvSpPr>
          <p:nvPr/>
        </p:nvSpPr>
        <p:spPr bwMode="auto">
          <a:xfrm>
            <a:off x="8442325" y="3798888"/>
            <a:ext cx="609600" cy="2819400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 type="none" w="med" len="lg"/>
          </a:ln>
        </p:spPr>
        <p:txBody>
          <a:bodyPr wrap="none"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649218" grpId="0"/>
      <p:bldP spid="649219" grpId="0"/>
      <p:bldOleChart spid="649221" grpId="0"/>
      <p:bldOleChart spid="649223" grpId="0"/>
      <p:bldP spid="649224" grpId="0" build="p"/>
      <p:bldP spid="5128" grpId="0" animBg="1"/>
      <p:bldP spid="5129" grpId="0" animBg="1"/>
      <p:bldP spid="5130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Shape 650241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709613"/>
            <a:ext cx="8382000" cy="357187"/>
          </a:xfrm>
        </p:spPr>
        <p:txBody>
          <a:bodyPr/>
          <a:lstStyle/>
          <a:p>
            <a:r>
              <a:rPr lang="en-US"/>
              <a:t>Do the transcribers use the added flexibility of the feature tiers?</a:t>
            </a:r>
          </a:p>
        </p:txBody>
      </p:sp>
      <p:graphicFrame>
        <p:nvGraphicFramePr>
          <p:cNvPr id="650243" name="Table 650242"/>
          <p:cNvGraphicFramePr>
            <a:graphicFrameLocks noGrp="1"/>
          </p:cNvGraphicFramePr>
          <p:nvPr/>
        </p:nvGraphicFramePr>
        <p:xfrm>
          <a:off x="1143000" y="1447800"/>
          <a:ext cx="7010400" cy="2794000"/>
        </p:xfrm>
        <a:graphic>
          <a:graphicData uri="http://schemas.openxmlformats.org/drawingml/2006/table">
            <a:tbl>
              <a:tblPr/>
              <a:tblGrid>
                <a:gridCol w="1530350"/>
                <a:gridCol w="2336800"/>
                <a:gridCol w="3143250"/>
              </a:tblGrid>
              <a:tr h="31115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Set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transcriber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% canonical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SVitchboard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WS06 transcriber 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86.2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(112.8s)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WS06 transcriber 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88.4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STP all-feat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WS06 transcriber 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81.8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(11.4s)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WS06 transcriber 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73.5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STP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84.7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STP hybrid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WS06 transcriber 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95.3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(9.9s)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WS06 transcriber 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95.4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5715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STP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91.6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  <p:sp>
        <p:nvSpPr>
          <p:cNvPr id="1010728" name="Rectangle 4134"/>
          <p:cNvSpPr>
            <a:spLocks noChangeArrowheads="1"/>
          </p:cNvSpPr>
          <p:nvPr/>
        </p:nvSpPr>
        <p:spPr bwMode="auto">
          <a:xfrm>
            <a:off x="152400" y="152400"/>
            <a:ext cx="88392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810" tIns="23124" rIns="57810" bIns="23124">
            <a:spAutoFit/>
          </a:bodyPr>
          <a:lstStyle/>
          <a:p>
            <a:pPr algn="l" defTabSz="831850"/>
            <a:r>
              <a:rPr lang="en-US" sz="2500" b="0" i="0">
                <a:solidFill>
                  <a:srgbClr val="CC0000"/>
                </a:solidFill>
              </a:rPr>
              <a:t>Analysis: Manual Transcriptions</a:t>
            </a:r>
            <a:endParaRPr lang="en-US" sz="1800" b="0" i="0">
              <a:latin typeface="Arial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04800" y="4572000"/>
            <a:ext cx="8382000" cy="19113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83825" tIns="41913" rIns="83825" bIns="41913">
            <a:spAutoFit/>
          </a:bodyPr>
          <a:lstStyle/>
          <a:p>
            <a:pPr marL="171450" indent="-171450" algn="l">
              <a:lnSpc>
                <a:spcPct val="100000"/>
              </a:lnSpc>
              <a:buFont typeface="Arial" charset="0"/>
              <a:buChar char="•"/>
            </a:pPr>
            <a:r>
              <a:rPr lang="en-US" b="0" i="0"/>
              <a:t> SVB data set has 12-14% non canonical labels</a:t>
            </a:r>
          </a:p>
          <a:p>
            <a:pPr marL="171450" indent="-171450" algn="l">
              <a:lnSpc>
                <a:spcPct val="100000"/>
              </a:lnSpc>
              <a:buFont typeface="Arial" charset="0"/>
              <a:buChar char="•"/>
            </a:pPr>
            <a:endParaRPr lang="en-US" b="0" i="0"/>
          </a:p>
          <a:p>
            <a:pPr marL="171450" indent="-171450" algn="l">
              <a:lnSpc>
                <a:spcPct val="100000"/>
              </a:lnSpc>
              <a:buFont typeface="Arial" charset="0"/>
              <a:buChar char="•"/>
            </a:pPr>
            <a:r>
              <a:rPr lang="en-US" b="0" i="0"/>
              <a:t> Compared to STP:</a:t>
            </a:r>
          </a:p>
          <a:p>
            <a:pPr marL="623888" lvl="1" indent="-217488" algn="l">
              <a:lnSpc>
                <a:spcPct val="100000"/>
              </a:lnSpc>
              <a:buFont typeface="Arial" charset="0"/>
              <a:buChar char="•"/>
            </a:pPr>
            <a:r>
              <a:rPr lang="en-US" b="0" i="0"/>
              <a:t>WS06 transcribers make greater use of non-canonical labels when doing all-feature transcription</a:t>
            </a:r>
          </a:p>
          <a:p>
            <a:pPr marL="623888" lvl="1" indent="-217488" algn="l">
              <a:lnSpc>
                <a:spcPct val="100000"/>
              </a:lnSpc>
              <a:buFont typeface="Arial" charset="0"/>
              <a:buChar char="•"/>
            </a:pPr>
            <a:r>
              <a:rPr lang="en-US" b="0" i="0"/>
              <a:t>Less so when using phone-feature hybrid transcription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0242" grpId="0" build="p"/>
      <p:bldP spid="42" grpId="0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Shape 5120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Conclusions: Manual Transcriptions</a:t>
            </a:r>
          </a:p>
        </p:txBody>
      </p:sp>
      <p:sp>
        <p:nvSpPr>
          <p:cNvPr id="4" name="Shape 3"/>
          <p:cNvSpPr>
            <a:spLocks noGrp="1" noChangeArrowheads="1"/>
          </p:cNvSpPr>
          <p:nvPr>
            <p:ph idx="4294967295"/>
          </p:nvPr>
        </p:nvSpPr>
        <p:spPr>
          <a:xfrm>
            <a:off x="381000" y="1219200"/>
            <a:ext cx="7977188" cy="1998663"/>
          </a:xfrm>
        </p:spPr>
        <p:txBody>
          <a:bodyPr/>
          <a:lstStyle/>
          <a:p>
            <a:pPr marL="742950" lvl="1" indent="-285750" defTabSz="-13873163"/>
            <a:r>
              <a:rPr lang="en-US" sz="2000"/>
              <a:t>High transcriber agreement even in first pass</a:t>
            </a:r>
          </a:p>
          <a:p>
            <a:pPr marL="742950" lvl="1" indent="-285750" defTabSz="-13873163"/>
            <a:r>
              <a:rPr lang="en-US" sz="2000"/>
              <a:t>Perhaps at the cost of some precision</a:t>
            </a:r>
          </a:p>
          <a:p>
            <a:pPr marL="1143000" lvl="2" indent="-228600" defTabSz="-13873163"/>
            <a:r>
              <a:rPr lang="en-US" sz="1800"/>
              <a:t>Could be due to subtleties in transcription interface</a:t>
            </a:r>
          </a:p>
          <a:p>
            <a:pPr marL="1143000" lvl="2" indent="-228600" defTabSz="-13873163"/>
            <a:r>
              <a:rPr lang="en-US" sz="1800"/>
              <a:t>In the future, look into other ways of speeding up feature input</a:t>
            </a:r>
          </a:p>
          <a:p>
            <a:pPr marL="742950" lvl="1" indent="-285750" defTabSz="-13873163"/>
            <a:r>
              <a:rPr lang="en-US" sz="2000"/>
              <a:t>How did the MLPs compare?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Shape 651265"/>
          <p:cNvSpPr>
            <a:spLocks noGrp="1" noChangeArrowheads="1"/>
          </p:cNvSpPr>
          <p:nvPr>
            <p:ph type="title" idx="4294967295"/>
          </p:nvPr>
        </p:nvSpPr>
        <p:spPr>
          <a:xfrm>
            <a:off x="346075" y="152400"/>
            <a:ext cx="8569325" cy="644525"/>
          </a:xfrm>
        </p:spPr>
        <p:txBody>
          <a:bodyPr/>
          <a:lstStyle/>
          <a:p>
            <a:pPr marL="342900" indent="-342900" defTabSz="-13873163"/>
            <a:r>
              <a:rPr lang="en-US" sz="2300"/>
              <a:t>Analysis: Multilayer Perceptron AF classifiers</a:t>
            </a:r>
            <a:endParaRPr lang="en-US"/>
          </a:p>
        </p:txBody>
      </p:sp>
      <p:sp>
        <p:nvSpPr>
          <p:cNvPr id="651267" name="Shape 651266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19200"/>
            <a:ext cx="8610600" cy="3475038"/>
          </a:xfrm>
        </p:spPr>
        <p:txBody>
          <a:bodyPr/>
          <a:lstStyle/>
          <a:p>
            <a:pPr marL="342900" indent="-342900" defTabSz="-13873163"/>
            <a:r>
              <a:rPr lang="en-US"/>
              <a:t>Trained on Fisher + Switchboard 2</a:t>
            </a:r>
          </a:p>
          <a:p>
            <a:pPr marL="742950" lvl="1" indent="-285750" defTabSz="-13873163"/>
            <a:r>
              <a:rPr lang="en-US"/>
              <a:t>1776 hours train, 225 hours cross-validation data</a:t>
            </a:r>
          </a:p>
          <a:p>
            <a:pPr marL="742950" lvl="1" indent="-285750" defTabSz="-13873163"/>
            <a:r>
              <a:rPr lang="en-US"/>
              <a:t>Input:  13 speaker-normalized PLP coefficients over 9 frames</a:t>
            </a:r>
          </a:p>
          <a:p>
            <a:pPr marL="742950" lvl="1" indent="-285750" defTabSz="-13873163"/>
            <a:r>
              <a:rPr lang="en-US"/>
              <a:t>Class labels derived from SRI’s phone alignments converted to feature values</a:t>
            </a:r>
          </a:p>
          <a:p>
            <a:pPr marL="1143000" lvl="2" indent="-228600" defTabSz="-13873163"/>
            <a:r>
              <a:rPr lang="en-US" sz="1800"/>
              <a:t>Some feature values do not appear in training (e.g. most pl2/dg2 values)</a:t>
            </a:r>
          </a:p>
          <a:p>
            <a:pPr marL="342900" indent="-342900" defTabSz="-13873163"/>
            <a:r>
              <a:rPr lang="en-US"/>
              <a:t>Retrained using forced feature alignments from two WS06 models:</a:t>
            </a:r>
          </a:p>
          <a:p>
            <a:pPr marL="742950" lvl="1" indent="-285750" defTabSz="-13873163"/>
            <a:r>
              <a:rPr lang="en-US"/>
              <a:t>1-state monofeat</a:t>
            </a:r>
          </a:p>
          <a:p>
            <a:pPr marL="742950" lvl="1" indent="-285750" defTabSz="-13873163"/>
            <a:r>
              <a:rPr lang="en-US"/>
              <a:t>Hybrid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1267" grpId="0" build="p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5810" name="Object 2"/>
          <p:cNvGraphicFramePr>
            <a:graphicFrameLocks/>
          </p:cNvGraphicFramePr>
          <p:nvPr/>
        </p:nvGraphicFramePr>
        <p:xfrm>
          <a:off x="-182563" y="3810000"/>
          <a:ext cx="9320213" cy="3024188"/>
        </p:xfrm>
        <a:graphic>
          <a:graphicData uri="http://schemas.openxmlformats.org/presentationml/2006/ole">
            <p:oleObj spid="_x0000_s1015810" r:id="rId4" imgW="9321592" imgH="3023878" progId="Excel.Chart.8">
              <p:embed/>
            </p:oleObj>
          </a:graphicData>
        </a:graphic>
      </p:graphicFrame>
      <p:graphicFrame>
        <p:nvGraphicFramePr>
          <p:cNvPr id="1015811" name="Object 3"/>
          <p:cNvGraphicFramePr>
            <a:graphicFrameLocks/>
          </p:cNvGraphicFramePr>
          <p:nvPr/>
        </p:nvGraphicFramePr>
        <p:xfrm>
          <a:off x="-188913" y="609600"/>
          <a:ext cx="9320213" cy="3028950"/>
        </p:xfrm>
        <a:graphic>
          <a:graphicData uri="http://schemas.openxmlformats.org/presentationml/2006/ole">
            <p:oleObj spid="_x0000_s1015811" r:id="rId5" imgW="9321592" imgH="3029975" progId="Excel.Chart.8">
              <p:embed/>
            </p:oleObj>
          </a:graphicData>
        </a:graphic>
      </p:graphicFrame>
      <p:sp>
        <p:nvSpPr>
          <p:cNvPr id="6" name="Shape 5"/>
          <p:cNvSpPr>
            <a:spLocks noGrp="1" noChangeArrowheads="1"/>
          </p:cNvSpPr>
          <p:nvPr>
            <p:ph type="title" idx="4294967295"/>
          </p:nvPr>
        </p:nvSpPr>
        <p:spPr>
          <a:xfrm>
            <a:off x="346075" y="152400"/>
            <a:ext cx="8569325" cy="644525"/>
          </a:xfrm>
        </p:spPr>
        <p:txBody>
          <a:bodyPr/>
          <a:lstStyle/>
          <a:p>
            <a:pPr marL="342900" indent="-342900" defTabSz="-13873163"/>
            <a:r>
              <a:rPr lang="en-US" sz="2300"/>
              <a:t>Analysis: Multilayer Perceptron AF classifiers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Conclusions: Multilayer Perceptrons</a:t>
            </a:r>
          </a:p>
        </p:txBody>
      </p:sp>
      <p:sp>
        <p:nvSpPr>
          <p:cNvPr id="3" name="Shape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7977188" cy="2705100"/>
          </a:xfrm>
        </p:spPr>
        <p:txBody>
          <a:bodyPr/>
          <a:lstStyle/>
          <a:p>
            <a:pPr marL="342900" indent="-342900" defTabSz="-13873163">
              <a:lnSpc>
                <a:spcPct val="200000"/>
              </a:lnSpc>
            </a:pPr>
            <a:r>
              <a:rPr lang="en-US"/>
              <a:t>AF classifiers tested against human-labeled data for the first time</a:t>
            </a:r>
          </a:p>
          <a:p>
            <a:pPr marL="342900" indent="-342900" defTabSz="-13873163">
              <a:lnSpc>
                <a:spcPct val="200000"/>
              </a:lnSpc>
            </a:pPr>
            <a:r>
              <a:rPr lang="en-US"/>
              <a:t>Retrained MLPs have better frame accuracies</a:t>
            </a:r>
          </a:p>
          <a:p>
            <a:pPr marL="342900" indent="-342900" defTabSz="-13873163">
              <a:lnSpc>
                <a:spcPct val="200000"/>
              </a:lnSpc>
            </a:pPr>
            <a:r>
              <a:rPr lang="en-US"/>
              <a:t>Manual transcriptions are an asset for AF classifier research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1708150" cy="371475"/>
          </a:xfrm>
        </p:spPr>
        <p:txBody>
          <a:bodyPr/>
          <a:lstStyle/>
          <a:p>
            <a:pPr defTabSz="914400"/>
            <a:r>
              <a:rPr lang="en-US"/>
              <a:t>Inference</a:t>
            </a:r>
          </a:p>
        </p:txBody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788" y="712788"/>
            <a:ext cx="8439150" cy="5307012"/>
          </a:xfrm>
        </p:spPr>
        <p:txBody>
          <a:bodyPr/>
          <a:lstStyle/>
          <a:p>
            <a:pPr marL="285750" indent="-285750" defTabSz="914400"/>
            <a:r>
              <a:rPr lang="en-US"/>
              <a:t>Definition:</a:t>
            </a:r>
          </a:p>
          <a:p>
            <a:pPr marL="674688" lvl="1" indent="-274638" defTabSz="914400"/>
            <a:r>
              <a:rPr lang="en-US" sz="2000"/>
              <a:t>Computation of the probability of one subset of the variables given another subset</a:t>
            </a:r>
          </a:p>
          <a:p>
            <a:pPr marL="285750" indent="-285750" defTabSz="914400"/>
            <a:endParaRPr lang="en-US"/>
          </a:p>
          <a:p>
            <a:pPr marL="285750" indent="-285750" defTabSz="914400"/>
            <a:r>
              <a:rPr lang="en-US"/>
              <a:t>Inference is a subroutine of:</a:t>
            </a:r>
          </a:p>
          <a:p>
            <a:pPr marL="674688" lvl="1" indent="-274638" defTabSz="914400"/>
            <a:r>
              <a:rPr lang="en-US" sz="2000"/>
              <a:t>Viterbi decoding</a:t>
            </a:r>
          </a:p>
          <a:p>
            <a:pPr marL="674688" lvl="1" indent="-274638" defTabSz="914400"/>
            <a:endParaRPr lang="en-US" sz="2000"/>
          </a:p>
          <a:p>
            <a:pPr marL="962025" lvl="2" indent="-173038" defTabSz="914400">
              <a:buFont typeface="Wingdings" pitchFamily="2" charset="2"/>
              <a:buNone/>
            </a:pPr>
            <a:r>
              <a:rPr lang="en-US" sz="2000" i="1"/>
              <a:t>	</a:t>
            </a:r>
            <a:r>
              <a:rPr lang="en-US" sz="2000">
                <a:solidFill>
                  <a:srgbClr val="000099"/>
                </a:solidFill>
              </a:rPr>
              <a:t>argmax </a:t>
            </a:r>
            <a:r>
              <a:rPr lang="en-US" sz="2000" i="1">
                <a:solidFill>
                  <a:srgbClr val="000099"/>
                </a:solidFill>
              </a:rPr>
              <a:t>p</a:t>
            </a:r>
            <a:r>
              <a:rPr lang="en-US" sz="2000">
                <a:solidFill>
                  <a:srgbClr val="000099"/>
                </a:solidFill>
              </a:rPr>
              <a:t>(word, subWordState, phoneState, ...</a:t>
            </a:r>
            <a:r>
              <a:rPr lang="en-US" sz="2000" i="1">
                <a:solidFill>
                  <a:srgbClr val="000099"/>
                </a:solidFill>
              </a:rPr>
              <a:t> </a:t>
            </a:r>
            <a:r>
              <a:rPr lang="en-US" sz="2000">
                <a:solidFill>
                  <a:srgbClr val="000099"/>
                </a:solidFill>
              </a:rPr>
              <a:t>|obs)</a:t>
            </a:r>
          </a:p>
          <a:p>
            <a:pPr marL="962025" lvl="2" indent="-173038" defTabSz="914400">
              <a:buFont typeface="Wingdings" pitchFamily="2" charset="2"/>
              <a:buNone/>
            </a:pPr>
            <a:endParaRPr lang="en-US" sz="2000">
              <a:solidFill>
                <a:srgbClr val="000099"/>
              </a:solidFill>
            </a:endParaRPr>
          </a:p>
          <a:p>
            <a:pPr marL="674688" lvl="1" indent="-274638" defTabSz="914400"/>
            <a:r>
              <a:rPr lang="en-US" sz="2000"/>
              <a:t>Maximum-likelihood parameter estimation</a:t>
            </a:r>
          </a:p>
          <a:p>
            <a:pPr marL="674688" lvl="1" indent="-274638" defTabSz="914400"/>
            <a:endParaRPr lang="en-US" sz="2000"/>
          </a:p>
          <a:p>
            <a:pPr marL="962025" lvl="2" indent="-173038" defTabSz="914400">
              <a:buFont typeface="Wingdings" pitchFamily="2" charset="2"/>
              <a:buNone/>
            </a:pPr>
            <a:r>
              <a:rPr lang="en-US" sz="2000">
                <a:sym typeface="Symbol" pitchFamily="18" charset="2"/>
              </a:rPr>
              <a:t>			</a:t>
            </a:r>
            <a:r>
              <a:rPr lang="en-US" sz="2000">
                <a:solidFill>
                  <a:srgbClr val="000099"/>
                </a:solidFill>
                <a:sym typeface="Symbol" pitchFamily="18" charset="2"/>
              </a:rPr>
              <a:t>* = argmax </a:t>
            </a:r>
            <a:r>
              <a:rPr lang="en-US" sz="2000" baseline="-25000">
                <a:solidFill>
                  <a:srgbClr val="000099"/>
                </a:solidFill>
                <a:sym typeface="Symbol" pitchFamily="18" charset="2"/>
              </a:rPr>
              <a:t></a:t>
            </a:r>
            <a:r>
              <a:rPr lang="en-US" sz="2000">
                <a:solidFill>
                  <a:srgbClr val="000099"/>
                </a:solidFill>
                <a:sym typeface="Symbol" pitchFamily="18" charset="2"/>
              </a:rPr>
              <a:t> </a:t>
            </a:r>
            <a:r>
              <a:rPr lang="en-US" sz="2000" i="1">
                <a:solidFill>
                  <a:srgbClr val="000099"/>
                </a:solidFill>
                <a:sym typeface="Symbol" pitchFamily="18" charset="2"/>
              </a:rPr>
              <a:t>p</a:t>
            </a:r>
            <a:r>
              <a:rPr lang="en-US" sz="2000">
                <a:solidFill>
                  <a:srgbClr val="000099"/>
                </a:solidFill>
                <a:sym typeface="Symbol" pitchFamily="18" charset="2"/>
              </a:rPr>
              <a:t>(obs| )</a:t>
            </a:r>
          </a:p>
          <a:p>
            <a:pPr marL="962025" lvl="2" indent="-173038" defTabSz="914400">
              <a:buFont typeface="Wingdings" pitchFamily="2" charset="2"/>
              <a:buNone/>
            </a:pPr>
            <a:endParaRPr lang="en-US" sz="2000">
              <a:solidFill>
                <a:srgbClr val="000099"/>
              </a:solidFill>
              <a:sym typeface="Symbol" pitchFamily="18" charset="2"/>
            </a:endParaRPr>
          </a:p>
          <a:p>
            <a:pPr marL="285750" indent="-285750" defTabSz="914400"/>
            <a:r>
              <a:rPr lang="en-US">
                <a:sym typeface="Symbol" pitchFamily="18" charset="2"/>
              </a:rPr>
              <a:t>For WS06, all models implemented, trained, and tested using the Graphical Models Toolkit (GMTK) </a:t>
            </a:r>
            <a:r>
              <a:rPr lang="en-US">
                <a:solidFill>
                  <a:schemeClr val="accent1"/>
                </a:solidFill>
                <a:sym typeface="Symbol" pitchFamily="18" charset="2"/>
              </a:rPr>
              <a:t>[Bilmes ‘02]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8775" cy="2065338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z="2400"/>
              <a:t>Using an observed word stream, decode  articulatory features for each frame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z="2000"/>
              <a:t>8 features: Place, degree, glottis, nasal, rounding, vowel quality, vowel height, vowel frontness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z="2400"/>
              <a:t>Like forced phone alignment, but with </a:t>
            </a:r>
            <a:r>
              <a:rPr lang="en-GB" sz="2400" i="1"/>
              <a:t>n </a:t>
            </a:r>
            <a:r>
              <a:rPr lang="en-GB" sz="2400"/>
              <a:t>feature streams</a:t>
            </a:r>
          </a:p>
        </p:txBody>
      </p:sp>
      <p:sp>
        <p:nvSpPr>
          <p:cNvPr id="10209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Feature Alignment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Motivation</a:t>
            </a:r>
          </a:p>
        </p:txBody>
      </p:sp>
      <p:sp>
        <p:nvSpPr>
          <p:cNvPr id="1022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1133475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400">
                <a:solidFill>
                  <a:srgbClr val="000080"/>
                </a:solidFill>
              </a:rPr>
              <a:t>Improved alignments for MLP training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000"/>
              <a:t>Adapt neural nets using our models' output as targets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400"/>
              <a:t>Analysis and debugging tool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6" name="Oval 2"/>
          <p:cNvSpPr>
            <a:spLocks noChangeArrowheads="1"/>
          </p:cNvSpPr>
          <p:nvPr/>
        </p:nvSpPr>
        <p:spPr bwMode="auto">
          <a:xfrm>
            <a:off x="4800600" y="1295400"/>
            <a:ext cx="2209800" cy="4699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</a:tabLst>
            </a:pPr>
            <a:endParaRPr lang="en-GB" sz="2200" b="0" i="0">
              <a:solidFill>
                <a:srgbClr val="000000"/>
              </a:solidFill>
            </a:endParaRPr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3868738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Methods</a:t>
            </a:r>
          </a:p>
        </p:txBody>
      </p:sp>
      <p:sp>
        <p:nvSpPr>
          <p:cNvPr id="1025028" name="Oval 4"/>
          <p:cNvSpPr>
            <a:spLocks noChangeAspect="1" noChangeArrowheads="1"/>
          </p:cNvSpPr>
          <p:nvPr/>
        </p:nvSpPr>
        <p:spPr bwMode="auto">
          <a:xfrm>
            <a:off x="4876800" y="2055813"/>
            <a:ext cx="609600" cy="6096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psL</a:t>
            </a:r>
          </a:p>
        </p:txBody>
      </p:sp>
      <p:sp>
        <p:nvSpPr>
          <p:cNvPr id="1025029" name="Oval 5"/>
          <p:cNvSpPr>
            <a:spLocks noChangeArrowheads="1"/>
          </p:cNvSpPr>
          <p:nvPr/>
        </p:nvSpPr>
        <p:spPr bwMode="auto">
          <a:xfrm>
            <a:off x="6400800" y="2057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psG</a:t>
            </a:r>
          </a:p>
        </p:txBody>
      </p:sp>
      <p:cxnSp>
        <p:nvCxnSpPr>
          <p:cNvPr id="1025030" name="AutoShape 6"/>
          <p:cNvCxnSpPr>
            <a:cxnSpLocks noChangeShapeType="1"/>
            <a:stCxn id="1025034" idx="4"/>
            <a:endCxn id="1025026" idx="0"/>
          </p:cNvCxnSpPr>
          <p:nvPr/>
        </p:nvCxnSpPr>
        <p:spPr bwMode="auto">
          <a:xfrm>
            <a:off x="5905500" y="852488"/>
            <a:ext cx="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50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3883025" cy="1127125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Start with an ordinary decoding structure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For example, 1-state monofeat LTG</a:t>
            </a:r>
          </a:p>
        </p:txBody>
      </p:sp>
      <p:sp>
        <p:nvSpPr>
          <p:cNvPr id="1025032" name="Text Box 8"/>
          <p:cNvSpPr txBox="1">
            <a:spLocks noChangeArrowheads="1"/>
          </p:cNvSpPr>
          <p:nvPr/>
        </p:nvSpPr>
        <p:spPr bwMode="auto">
          <a:xfrm>
            <a:off x="381000" y="5791200"/>
            <a:ext cx="3398838" cy="766763"/>
          </a:xfrm>
          <a:prstGeom prst="rect">
            <a:avLst/>
          </a:prstGeom>
          <a:noFill/>
          <a:ln w="5472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</a:tabLst>
            </a:pPr>
            <a:r>
              <a:rPr lang="en-GB" sz="1800" b="0" i="0"/>
              <a:t>Note: This is not embedded training, as MLP activations are not used in this model</a:t>
            </a:r>
          </a:p>
        </p:txBody>
      </p:sp>
      <p:sp>
        <p:nvSpPr>
          <p:cNvPr id="1025033" name="Line 9"/>
          <p:cNvSpPr>
            <a:spLocks noChangeShapeType="1"/>
          </p:cNvSpPr>
          <p:nvPr/>
        </p:nvSpPr>
        <p:spPr bwMode="auto">
          <a:xfrm>
            <a:off x="4419600" y="609600"/>
            <a:ext cx="11430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25034" name="Oval 10"/>
          <p:cNvSpPr>
            <a:spLocks noChangeAspect="1" noChangeArrowheads="1"/>
          </p:cNvSpPr>
          <p:nvPr/>
        </p:nvSpPr>
        <p:spPr bwMode="auto">
          <a:xfrm>
            <a:off x="5638800" y="304800"/>
            <a:ext cx="533400" cy="5334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25035" name="Line 11"/>
          <p:cNvSpPr>
            <a:spLocks noChangeShapeType="1"/>
          </p:cNvSpPr>
          <p:nvPr/>
        </p:nvSpPr>
        <p:spPr bwMode="auto">
          <a:xfrm>
            <a:off x="6248400" y="609600"/>
            <a:ext cx="10668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25036" name="Oval 12"/>
          <p:cNvSpPr>
            <a:spLocks noChangeArrowheads="1"/>
          </p:cNvSpPr>
          <p:nvPr/>
        </p:nvSpPr>
        <p:spPr bwMode="auto">
          <a:xfrm>
            <a:off x="5638800" y="2057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psT</a:t>
            </a:r>
          </a:p>
        </p:txBody>
      </p:sp>
      <p:cxnSp>
        <p:nvCxnSpPr>
          <p:cNvPr id="1025037" name="AutoShape 13"/>
          <p:cNvCxnSpPr>
            <a:cxnSpLocks noChangeShapeType="1"/>
            <a:stCxn id="1025026" idx="4"/>
            <a:endCxn id="1025028" idx="0"/>
          </p:cNvCxnSpPr>
          <p:nvPr/>
        </p:nvCxnSpPr>
        <p:spPr bwMode="auto">
          <a:xfrm flipH="1">
            <a:off x="5181600" y="1779588"/>
            <a:ext cx="723900" cy="26193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5038" name="AutoShape 14"/>
          <p:cNvCxnSpPr>
            <a:cxnSpLocks noChangeShapeType="1"/>
            <a:stCxn id="1025026" idx="4"/>
            <a:endCxn id="1025036" idx="0"/>
          </p:cNvCxnSpPr>
          <p:nvPr/>
        </p:nvCxnSpPr>
        <p:spPr bwMode="auto">
          <a:xfrm>
            <a:off x="5905500" y="1779588"/>
            <a:ext cx="50800" cy="2635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5039" name="AutoShape 15"/>
          <p:cNvCxnSpPr>
            <a:cxnSpLocks noChangeShapeType="1"/>
            <a:stCxn id="1025026" idx="4"/>
            <a:endCxn id="1025029" idx="0"/>
          </p:cNvCxnSpPr>
          <p:nvPr/>
        </p:nvCxnSpPr>
        <p:spPr bwMode="auto">
          <a:xfrm>
            <a:off x="5905500" y="1779588"/>
            <a:ext cx="812800" cy="2635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5040" name="Oval 16"/>
          <p:cNvSpPr>
            <a:spLocks noChangeAspect="1" noChangeArrowheads="1"/>
          </p:cNvSpPr>
          <p:nvPr/>
        </p:nvSpPr>
        <p:spPr bwMode="auto">
          <a:xfrm>
            <a:off x="4876800" y="3122613"/>
            <a:ext cx="609600" cy="609600"/>
          </a:xfrm>
          <a:prstGeom prst="ellipse">
            <a:avLst/>
          </a:prstGeom>
          <a:solidFill>
            <a:srgbClr val="99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L</a:t>
            </a:r>
          </a:p>
        </p:txBody>
      </p:sp>
      <p:sp>
        <p:nvSpPr>
          <p:cNvPr id="1025041" name="Oval 17"/>
          <p:cNvSpPr>
            <a:spLocks noChangeArrowheads="1"/>
          </p:cNvSpPr>
          <p:nvPr/>
        </p:nvSpPr>
        <p:spPr bwMode="auto">
          <a:xfrm>
            <a:off x="6400800" y="3124200"/>
            <a:ext cx="635000" cy="635000"/>
          </a:xfrm>
          <a:prstGeom prst="ellipse">
            <a:avLst/>
          </a:prstGeom>
          <a:solidFill>
            <a:schemeClr val="accent1">
              <a:alpha val="39999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G</a:t>
            </a:r>
          </a:p>
        </p:txBody>
      </p:sp>
      <p:sp>
        <p:nvSpPr>
          <p:cNvPr id="1025042" name="Oval 18"/>
          <p:cNvSpPr>
            <a:spLocks noChangeArrowheads="1"/>
          </p:cNvSpPr>
          <p:nvPr/>
        </p:nvSpPr>
        <p:spPr bwMode="auto">
          <a:xfrm>
            <a:off x="5638800" y="3124200"/>
            <a:ext cx="635000" cy="635000"/>
          </a:xfrm>
          <a:prstGeom prst="ellipse">
            <a:avLst/>
          </a:prstGeom>
          <a:solidFill>
            <a:schemeClr val="tx2">
              <a:alpha val="2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T</a:t>
            </a:r>
          </a:p>
        </p:txBody>
      </p:sp>
      <p:cxnSp>
        <p:nvCxnSpPr>
          <p:cNvPr id="1025043" name="AutoShape 19"/>
          <p:cNvCxnSpPr>
            <a:cxnSpLocks noChangeShapeType="1"/>
            <a:stCxn id="1025028" idx="4"/>
            <a:endCxn id="1025040" idx="0"/>
          </p:cNvCxnSpPr>
          <p:nvPr/>
        </p:nvCxnSpPr>
        <p:spPr bwMode="auto">
          <a:xfrm>
            <a:off x="5181600" y="2679700"/>
            <a:ext cx="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5044" name="AutoShape 20"/>
          <p:cNvCxnSpPr>
            <a:cxnSpLocks noChangeShapeType="1"/>
            <a:stCxn id="1025036" idx="4"/>
            <a:endCxn id="1025042" idx="0"/>
          </p:cNvCxnSpPr>
          <p:nvPr/>
        </p:nvCxnSpPr>
        <p:spPr bwMode="auto">
          <a:xfrm>
            <a:off x="5956300" y="2706688"/>
            <a:ext cx="0" cy="4032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5045" name="AutoShape 21"/>
          <p:cNvCxnSpPr>
            <a:cxnSpLocks noChangeShapeType="1"/>
            <a:stCxn id="1025029" idx="4"/>
            <a:endCxn id="1025041" idx="0"/>
          </p:cNvCxnSpPr>
          <p:nvPr/>
        </p:nvCxnSpPr>
        <p:spPr bwMode="auto">
          <a:xfrm>
            <a:off x="6718300" y="2706688"/>
            <a:ext cx="0" cy="4032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5046" name="Oval 22" descr="Dark upward diagonal"/>
          <p:cNvSpPr>
            <a:spLocks noChangeAspect="1" noChangeArrowheads="1"/>
          </p:cNvSpPr>
          <p:nvPr/>
        </p:nvSpPr>
        <p:spPr bwMode="auto">
          <a:xfrm>
            <a:off x="5715000" y="4114800"/>
            <a:ext cx="457200" cy="457200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25047" name="Line 23"/>
          <p:cNvSpPr>
            <a:spLocks noChangeShapeType="1"/>
          </p:cNvSpPr>
          <p:nvPr/>
        </p:nvSpPr>
        <p:spPr bwMode="auto">
          <a:xfrm>
            <a:off x="4419600" y="1524000"/>
            <a:ext cx="3810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25048" name="Line 24"/>
          <p:cNvSpPr>
            <a:spLocks noChangeShapeType="1"/>
          </p:cNvSpPr>
          <p:nvPr/>
        </p:nvSpPr>
        <p:spPr bwMode="auto">
          <a:xfrm>
            <a:off x="7010400" y="1524000"/>
            <a:ext cx="3048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cxnSp>
        <p:nvCxnSpPr>
          <p:cNvPr id="1025049" name="AutoShape 25"/>
          <p:cNvCxnSpPr>
            <a:cxnSpLocks noChangeShapeType="1"/>
            <a:stCxn id="1025040" idx="4"/>
            <a:endCxn id="1025046" idx="1"/>
          </p:cNvCxnSpPr>
          <p:nvPr/>
        </p:nvCxnSpPr>
        <p:spPr bwMode="auto">
          <a:xfrm>
            <a:off x="5181600" y="3746500"/>
            <a:ext cx="600075" cy="4206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5050" name="AutoShape 26"/>
          <p:cNvCxnSpPr>
            <a:cxnSpLocks noChangeShapeType="1"/>
            <a:stCxn id="1025042" idx="4"/>
            <a:endCxn id="1025046" idx="0"/>
          </p:cNvCxnSpPr>
          <p:nvPr/>
        </p:nvCxnSpPr>
        <p:spPr bwMode="auto">
          <a:xfrm flipH="1">
            <a:off x="5943600" y="3773488"/>
            <a:ext cx="12700" cy="3270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5051" name="AutoShape 27"/>
          <p:cNvCxnSpPr>
            <a:cxnSpLocks noChangeShapeType="1"/>
            <a:stCxn id="1025041" idx="4"/>
            <a:endCxn id="1025046" idx="7"/>
          </p:cNvCxnSpPr>
          <p:nvPr/>
        </p:nvCxnSpPr>
        <p:spPr bwMode="auto">
          <a:xfrm flipH="1">
            <a:off x="6105525" y="3773488"/>
            <a:ext cx="612775" cy="39370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5052" name="Text Box 28"/>
          <p:cNvSpPr txBox="1">
            <a:spLocks noChangeArrowheads="1"/>
          </p:cNvSpPr>
          <p:nvPr/>
        </p:nvSpPr>
        <p:spPr bwMode="auto">
          <a:xfrm>
            <a:off x="7543800" y="457200"/>
            <a:ext cx="14478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word</a:t>
            </a:r>
          </a:p>
        </p:txBody>
      </p:sp>
      <p:sp>
        <p:nvSpPr>
          <p:cNvPr id="1025053" name="Text Box 29"/>
          <p:cNvSpPr txBox="1">
            <a:spLocks noChangeArrowheads="1"/>
          </p:cNvSpPr>
          <p:nvPr/>
        </p:nvSpPr>
        <p:spPr bwMode="auto">
          <a:xfrm>
            <a:off x="7543800" y="4191000"/>
            <a:ext cx="14478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observation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74" name="Oval 2"/>
          <p:cNvSpPr>
            <a:spLocks noChangeArrowheads="1"/>
          </p:cNvSpPr>
          <p:nvPr/>
        </p:nvSpPr>
        <p:spPr bwMode="auto">
          <a:xfrm>
            <a:off x="4800600" y="1295400"/>
            <a:ext cx="2209800" cy="4699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</a:tabLst>
            </a:pPr>
            <a:endParaRPr lang="en-GB" sz="2200" b="0" i="0">
              <a:solidFill>
                <a:srgbClr val="000000"/>
              </a:solidFill>
            </a:endParaRPr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3868738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Methods</a:t>
            </a:r>
          </a:p>
        </p:txBody>
      </p:sp>
      <p:sp>
        <p:nvSpPr>
          <p:cNvPr id="1027076" name="Oval 4"/>
          <p:cNvSpPr>
            <a:spLocks noChangeAspect="1" noChangeArrowheads="1"/>
          </p:cNvSpPr>
          <p:nvPr/>
        </p:nvSpPr>
        <p:spPr bwMode="auto">
          <a:xfrm>
            <a:off x="4876800" y="2055813"/>
            <a:ext cx="609600" cy="6096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psL</a:t>
            </a:r>
          </a:p>
        </p:txBody>
      </p:sp>
      <p:sp>
        <p:nvSpPr>
          <p:cNvPr id="1027077" name="Oval 5"/>
          <p:cNvSpPr>
            <a:spLocks noChangeArrowheads="1"/>
          </p:cNvSpPr>
          <p:nvPr/>
        </p:nvSpPr>
        <p:spPr bwMode="auto">
          <a:xfrm>
            <a:off x="6400800" y="2057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psG</a:t>
            </a:r>
          </a:p>
        </p:txBody>
      </p:sp>
      <p:cxnSp>
        <p:nvCxnSpPr>
          <p:cNvPr id="1027078" name="AutoShape 6"/>
          <p:cNvCxnSpPr>
            <a:cxnSpLocks noChangeShapeType="1"/>
            <a:endCxn id="1027074" idx="0"/>
          </p:cNvCxnSpPr>
          <p:nvPr/>
        </p:nvCxnSpPr>
        <p:spPr bwMode="auto">
          <a:xfrm>
            <a:off x="5905500" y="852488"/>
            <a:ext cx="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70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3883025" cy="2436813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Observe the wordstream (as in training)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Add the features to decode as children of existing variables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Deterministic mapping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Viterbi decode, saving the feature variables</a:t>
            </a:r>
          </a:p>
        </p:txBody>
      </p:sp>
      <p:sp>
        <p:nvSpPr>
          <p:cNvPr id="1027080" name="Line 8"/>
          <p:cNvSpPr>
            <a:spLocks noChangeShapeType="1"/>
          </p:cNvSpPr>
          <p:nvPr/>
        </p:nvSpPr>
        <p:spPr bwMode="auto">
          <a:xfrm>
            <a:off x="4419600" y="609600"/>
            <a:ext cx="11430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27081" name="Line 9"/>
          <p:cNvSpPr>
            <a:spLocks noChangeShapeType="1"/>
          </p:cNvSpPr>
          <p:nvPr/>
        </p:nvSpPr>
        <p:spPr bwMode="auto">
          <a:xfrm>
            <a:off x="6248400" y="609600"/>
            <a:ext cx="10668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27082" name="Oval 10"/>
          <p:cNvSpPr>
            <a:spLocks noChangeArrowheads="1"/>
          </p:cNvSpPr>
          <p:nvPr/>
        </p:nvSpPr>
        <p:spPr bwMode="auto">
          <a:xfrm>
            <a:off x="5638800" y="2057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psT</a:t>
            </a:r>
          </a:p>
        </p:txBody>
      </p:sp>
      <p:cxnSp>
        <p:nvCxnSpPr>
          <p:cNvPr id="1027083" name="AutoShape 11"/>
          <p:cNvCxnSpPr>
            <a:cxnSpLocks noChangeShapeType="1"/>
            <a:stCxn id="1027074" idx="4"/>
            <a:endCxn id="1027076" idx="0"/>
          </p:cNvCxnSpPr>
          <p:nvPr/>
        </p:nvCxnSpPr>
        <p:spPr bwMode="auto">
          <a:xfrm flipH="1">
            <a:off x="5181600" y="1779588"/>
            <a:ext cx="723900" cy="26193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084" name="AutoShape 12"/>
          <p:cNvCxnSpPr>
            <a:cxnSpLocks noChangeShapeType="1"/>
            <a:stCxn id="1027074" idx="4"/>
            <a:endCxn id="1027082" idx="0"/>
          </p:cNvCxnSpPr>
          <p:nvPr/>
        </p:nvCxnSpPr>
        <p:spPr bwMode="auto">
          <a:xfrm>
            <a:off x="5905500" y="1779588"/>
            <a:ext cx="50800" cy="2635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085" name="AutoShape 13"/>
          <p:cNvCxnSpPr>
            <a:cxnSpLocks noChangeShapeType="1"/>
            <a:stCxn id="1027074" idx="4"/>
            <a:endCxn id="1027077" idx="0"/>
          </p:cNvCxnSpPr>
          <p:nvPr/>
        </p:nvCxnSpPr>
        <p:spPr bwMode="auto">
          <a:xfrm>
            <a:off x="5905500" y="1779588"/>
            <a:ext cx="812800" cy="2635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7086" name="Oval 14"/>
          <p:cNvSpPr>
            <a:spLocks noChangeAspect="1" noChangeArrowheads="1"/>
          </p:cNvSpPr>
          <p:nvPr/>
        </p:nvSpPr>
        <p:spPr bwMode="auto">
          <a:xfrm>
            <a:off x="4876800" y="3122613"/>
            <a:ext cx="609600" cy="609600"/>
          </a:xfrm>
          <a:prstGeom prst="ellipse">
            <a:avLst/>
          </a:prstGeom>
          <a:solidFill>
            <a:srgbClr val="99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L</a:t>
            </a:r>
          </a:p>
        </p:txBody>
      </p:sp>
      <p:sp>
        <p:nvSpPr>
          <p:cNvPr id="1027087" name="Oval 15"/>
          <p:cNvSpPr>
            <a:spLocks noChangeArrowheads="1"/>
          </p:cNvSpPr>
          <p:nvPr/>
        </p:nvSpPr>
        <p:spPr bwMode="auto">
          <a:xfrm>
            <a:off x="6400800" y="3124200"/>
            <a:ext cx="635000" cy="635000"/>
          </a:xfrm>
          <a:prstGeom prst="ellipse">
            <a:avLst/>
          </a:prstGeom>
          <a:solidFill>
            <a:schemeClr val="accent1">
              <a:alpha val="39999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G</a:t>
            </a:r>
          </a:p>
        </p:txBody>
      </p:sp>
      <p:sp>
        <p:nvSpPr>
          <p:cNvPr id="1027088" name="Oval 16"/>
          <p:cNvSpPr>
            <a:spLocks noChangeArrowheads="1"/>
          </p:cNvSpPr>
          <p:nvPr/>
        </p:nvSpPr>
        <p:spPr bwMode="auto">
          <a:xfrm>
            <a:off x="5638800" y="3124200"/>
            <a:ext cx="635000" cy="635000"/>
          </a:xfrm>
          <a:prstGeom prst="ellipse">
            <a:avLst/>
          </a:prstGeom>
          <a:solidFill>
            <a:schemeClr val="tx2">
              <a:alpha val="2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800" b="0" i="0">
                <a:solidFill>
                  <a:srgbClr val="000000"/>
                </a:solidFill>
              </a:rPr>
              <a:t>T</a:t>
            </a:r>
          </a:p>
        </p:txBody>
      </p:sp>
      <p:cxnSp>
        <p:nvCxnSpPr>
          <p:cNvPr id="1027089" name="AutoShape 17"/>
          <p:cNvCxnSpPr>
            <a:cxnSpLocks noChangeShapeType="1"/>
            <a:stCxn id="1027076" idx="4"/>
            <a:endCxn id="1027086" idx="0"/>
          </p:cNvCxnSpPr>
          <p:nvPr/>
        </p:nvCxnSpPr>
        <p:spPr bwMode="auto">
          <a:xfrm>
            <a:off x="5181600" y="2679700"/>
            <a:ext cx="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090" name="AutoShape 18"/>
          <p:cNvCxnSpPr>
            <a:cxnSpLocks noChangeShapeType="1"/>
            <a:stCxn id="1027082" idx="4"/>
            <a:endCxn id="1027088" idx="0"/>
          </p:cNvCxnSpPr>
          <p:nvPr/>
        </p:nvCxnSpPr>
        <p:spPr bwMode="auto">
          <a:xfrm>
            <a:off x="5956300" y="2706688"/>
            <a:ext cx="0" cy="4032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091" name="AutoShape 19"/>
          <p:cNvCxnSpPr>
            <a:cxnSpLocks noChangeShapeType="1"/>
            <a:stCxn id="1027077" idx="4"/>
            <a:endCxn id="1027087" idx="0"/>
          </p:cNvCxnSpPr>
          <p:nvPr/>
        </p:nvCxnSpPr>
        <p:spPr bwMode="auto">
          <a:xfrm>
            <a:off x="6718300" y="2706688"/>
            <a:ext cx="0" cy="4032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7092" name="Oval 20" descr="Dark upward diagonal"/>
          <p:cNvSpPr>
            <a:spLocks noChangeAspect="1" noChangeArrowheads="1"/>
          </p:cNvSpPr>
          <p:nvPr/>
        </p:nvSpPr>
        <p:spPr bwMode="auto">
          <a:xfrm>
            <a:off x="5715000" y="4114800"/>
            <a:ext cx="457200" cy="457200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27093" name="Line 21"/>
          <p:cNvSpPr>
            <a:spLocks noChangeShapeType="1"/>
          </p:cNvSpPr>
          <p:nvPr/>
        </p:nvSpPr>
        <p:spPr bwMode="auto">
          <a:xfrm>
            <a:off x="4419600" y="1524000"/>
            <a:ext cx="3810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27094" name="Line 22"/>
          <p:cNvSpPr>
            <a:spLocks noChangeShapeType="1"/>
          </p:cNvSpPr>
          <p:nvPr/>
        </p:nvSpPr>
        <p:spPr bwMode="auto">
          <a:xfrm>
            <a:off x="7010400" y="1524000"/>
            <a:ext cx="3048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cxnSp>
        <p:nvCxnSpPr>
          <p:cNvPr id="1027095" name="AutoShape 23"/>
          <p:cNvCxnSpPr>
            <a:cxnSpLocks noChangeShapeType="1"/>
            <a:stCxn id="1027086" idx="4"/>
            <a:endCxn id="1027092" idx="1"/>
          </p:cNvCxnSpPr>
          <p:nvPr/>
        </p:nvCxnSpPr>
        <p:spPr bwMode="auto">
          <a:xfrm>
            <a:off x="5181600" y="3746500"/>
            <a:ext cx="600075" cy="4206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096" name="AutoShape 24"/>
          <p:cNvCxnSpPr>
            <a:cxnSpLocks noChangeShapeType="1"/>
            <a:stCxn id="1027088" idx="4"/>
            <a:endCxn id="1027092" idx="0"/>
          </p:cNvCxnSpPr>
          <p:nvPr/>
        </p:nvCxnSpPr>
        <p:spPr bwMode="auto">
          <a:xfrm flipH="1">
            <a:off x="5943600" y="3773488"/>
            <a:ext cx="12700" cy="3270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097" name="AutoShape 25"/>
          <p:cNvCxnSpPr>
            <a:cxnSpLocks noChangeShapeType="1"/>
            <a:stCxn id="1027087" idx="4"/>
            <a:endCxn id="1027092" idx="7"/>
          </p:cNvCxnSpPr>
          <p:nvPr/>
        </p:nvCxnSpPr>
        <p:spPr bwMode="auto">
          <a:xfrm flipH="1">
            <a:off x="6105525" y="3773488"/>
            <a:ext cx="612775" cy="39370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7098" name="Text Box 26"/>
          <p:cNvSpPr txBox="1">
            <a:spLocks noChangeArrowheads="1"/>
          </p:cNvSpPr>
          <p:nvPr/>
        </p:nvSpPr>
        <p:spPr bwMode="auto">
          <a:xfrm>
            <a:off x="7543800" y="457200"/>
            <a:ext cx="14478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word</a:t>
            </a:r>
          </a:p>
        </p:txBody>
      </p:sp>
      <p:sp>
        <p:nvSpPr>
          <p:cNvPr id="1027099" name="Text Box 27"/>
          <p:cNvSpPr txBox="1">
            <a:spLocks noChangeArrowheads="1"/>
          </p:cNvSpPr>
          <p:nvPr/>
        </p:nvSpPr>
        <p:spPr bwMode="auto">
          <a:xfrm>
            <a:off x="7543800" y="4191000"/>
            <a:ext cx="14478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observation</a:t>
            </a:r>
          </a:p>
        </p:txBody>
      </p:sp>
      <p:sp>
        <p:nvSpPr>
          <p:cNvPr id="1027100" name="Oval 28"/>
          <p:cNvSpPr>
            <a:spLocks noChangeAspect="1" noChangeArrowheads="1"/>
          </p:cNvSpPr>
          <p:nvPr/>
        </p:nvSpPr>
        <p:spPr bwMode="auto">
          <a:xfrm>
            <a:off x="3733800" y="4191000"/>
            <a:ext cx="609600" cy="6096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700" b="0" i="0">
                <a:solidFill>
                  <a:srgbClr val="000000"/>
                </a:solidFill>
              </a:rPr>
              <a:t>rou</a:t>
            </a:r>
          </a:p>
        </p:txBody>
      </p:sp>
      <p:sp>
        <p:nvSpPr>
          <p:cNvPr id="1027101" name="Oval 29"/>
          <p:cNvSpPr>
            <a:spLocks noChangeArrowheads="1"/>
          </p:cNvSpPr>
          <p:nvPr/>
        </p:nvSpPr>
        <p:spPr bwMode="auto">
          <a:xfrm>
            <a:off x="4495800" y="5105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700" b="0" i="0">
                <a:solidFill>
                  <a:srgbClr val="000000"/>
                </a:solidFill>
              </a:rPr>
              <a:t>pl1</a:t>
            </a:r>
          </a:p>
        </p:txBody>
      </p:sp>
      <p:sp>
        <p:nvSpPr>
          <p:cNvPr id="1027102" name="Oval 30"/>
          <p:cNvSpPr>
            <a:spLocks noChangeArrowheads="1"/>
          </p:cNvSpPr>
          <p:nvPr/>
        </p:nvSpPr>
        <p:spPr bwMode="auto">
          <a:xfrm>
            <a:off x="3733800" y="5105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700" b="0" i="0">
                <a:solidFill>
                  <a:srgbClr val="000000"/>
                </a:solidFill>
              </a:rPr>
              <a:t>vow</a:t>
            </a:r>
          </a:p>
        </p:txBody>
      </p:sp>
      <p:cxnSp>
        <p:nvCxnSpPr>
          <p:cNvPr id="1027103" name="AutoShape 31"/>
          <p:cNvCxnSpPr>
            <a:cxnSpLocks noChangeShapeType="1"/>
            <a:stCxn id="1027086" idx="3"/>
            <a:endCxn id="1027100" idx="7"/>
          </p:cNvCxnSpPr>
          <p:nvPr/>
        </p:nvCxnSpPr>
        <p:spPr bwMode="auto">
          <a:xfrm flipH="1">
            <a:off x="4254500" y="3657600"/>
            <a:ext cx="711200" cy="60801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04" name="AutoShape 32"/>
          <p:cNvCxnSpPr>
            <a:cxnSpLocks noChangeShapeType="1"/>
            <a:stCxn id="1027086" idx="3"/>
            <a:endCxn id="1027102" idx="7"/>
          </p:cNvCxnSpPr>
          <p:nvPr/>
        </p:nvCxnSpPr>
        <p:spPr bwMode="auto">
          <a:xfrm flipH="1">
            <a:off x="4275138" y="3657600"/>
            <a:ext cx="690562" cy="152717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05" name="AutoShape 33"/>
          <p:cNvCxnSpPr>
            <a:cxnSpLocks noChangeShapeType="1"/>
            <a:stCxn id="1027088" idx="3"/>
            <a:endCxn id="1027101" idx="0"/>
          </p:cNvCxnSpPr>
          <p:nvPr/>
        </p:nvCxnSpPr>
        <p:spPr bwMode="auto">
          <a:xfrm flipH="1">
            <a:off x="4813300" y="3679825"/>
            <a:ext cx="919163" cy="14112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7106" name="Oval 34"/>
          <p:cNvSpPr>
            <a:spLocks noChangeAspect="1" noChangeArrowheads="1"/>
          </p:cNvSpPr>
          <p:nvPr/>
        </p:nvSpPr>
        <p:spPr bwMode="auto">
          <a:xfrm>
            <a:off x="5257800" y="5105400"/>
            <a:ext cx="609600" cy="6096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700" b="0" i="0">
                <a:solidFill>
                  <a:srgbClr val="000000"/>
                </a:solidFill>
              </a:rPr>
              <a:t>dg1</a:t>
            </a:r>
          </a:p>
        </p:txBody>
      </p:sp>
      <p:sp>
        <p:nvSpPr>
          <p:cNvPr id="1027107" name="Oval 35"/>
          <p:cNvSpPr>
            <a:spLocks noChangeArrowheads="1"/>
          </p:cNvSpPr>
          <p:nvPr/>
        </p:nvSpPr>
        <p:spPr bwMode="auto">
          <a:xfrm>
            <a:off x="7467600" y="5105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700" b="0" i="0">
                <a:solidFill>
                  <a:srgbClr val="000000"/>
                </a:solidFill>
              </a:rPr>
              <a:t>nas</a:t>
            </a:r>
          </a:p>
        </p:txBody>
      </p:sp>
      <p:sp>
        <p:nvSpPr>
          <p:cNvPr id="1027108" name="Oval 36"/>
          <p:cNvSpPr>
            <a:spLocks noChangeArrowheads="1"/>
          </p:cNvSpPr>
          <p:nvPr/>
        </p:nvSpPr>
        <p:spPr bwMode="auto">
          <a:xfrm>
            <a:off x="6705600" y="5105400"/>
            <a:ext cx="635000" cy="6350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/>
          <a:p>
            <a:pPr defTabSz="828675"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1700" b="0" i="0">
                <a:solidFill>
                  <a:srgbClr val="000000"/>
                </a:solidFill>
              </a:rPr>
              <a:t>glo</a:t>
            </a:r>
          </a:p>
        </p:txBody>
      </p:sp>
      <p:cxnSp>
        <p:nvCxnSpPr>
          <p:cNvPr id="1027109" name="AutoShape 37"/>
          <p:cNvCxnSpPr>
            <a:cxnSpLocks noChangeShapeType="1"/>
            <a:stCxn id="1027086" idx="4"/>
            <a:endCxn id="1027106" idx="1"/>
          </p:cNvCxnSpPr>
          <p:nvPr/>
        </p:nvCxnSpPr>
        <p:spPr bwMode="auto">
          <a:xfrm>
            <a:off x="5181600" y="3746500"/>
            <a:ext cx="165100" cy="143351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10" name="AutoShape 38"/>
          <p:cNvCxnSpPr>
            <a:cxnSpLocks noChangeShapeType="1"/>
            <a:stCxn id="1027087" idx="5"/>
            <a:endCxn id="1027108" idx="0"/>
          </p:cNvCxnSpPr>
          <p:nvPr/>
        </p:nvCxnSpPr>
        <p:spPr bwMode="auto">
          <a:xfrm>
            <a:off x="6942138" y="3679825"/>
            <a:ext cx="80962" cy="14112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11" name="AutoShape 39"/>
          <p:cNvCxnSpPr>
            <a:cxnSpLocks noChangeShapeType="1"/>
            <a:stCxn id="1027087" idx="5"/>
            <a:endCxn id="1027107" idx="0"/>
          </p:cNvCxnSpPr>
          <p:nvPr/>
        </p:nvCxnSpPr>
        <p:spPr bwMode="auto">
          <a:xfrm>
            <a:off x="6942138" y="3679825"/>
            <a:ext cx="842962" cy="14112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12" name="AutoShape 40"/>
          <p:cNvCxnSpPr>
            <a:cxnSpLocks noChangeShapeType="1"/>
            <a:stCxn id="1027088" idx="3"/>
            <a:endCxn id="1027102" idx="7"/>
          </p:cNvCxnSpPr>
          <p:nvPr/>
        </p:nvCxnSpPr>
        <p:spPr bwMode="auto">
          <a:xfrm flipH="1">
            <a:off x="4275138" y="3679825"/>
            <a:ext cx="1457325" cy="150495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13" name="AutoShape 41"/>
          <p:cNvCxnSpPr>
            <a:cxnSpLocks noChangeShapeType="1"/>
            <a:stCxn id="1027086" idx="4"/>
            <a:endCxn id="1027101" idx="0"/>
          </p:cNvCxnSpPr>
          <p:nvPr/>
        </p:nvCxnSpPr>
        <p:spPr bwMode="auto">
          <a:xfrm flipH="1">
            <a:off x="4813300" y="3746500"/>
            <a:ext cx="368300" cy="134461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cxnSp>
        <p:nvCxnSpPr>
          <p:cNvPr id="1027114" name="AutoShape 42"/>
          <p:cNvCxnSpPr>
            <a:cxnSpLocks noChangeShapeType="1"/>
            <a:stCxn id="1027088" idx="3"/>
            <a:endCxn id="1027106" idx="1"/>
          </p:cNvCxnSpPr>
          <p:nvPr/>
        </p:nvCxnSpPr>
        <p:spPr bwMode="auto">
          <a:xfrm flipH="1">
            <a:off x="5346700" y="3679825"/>
            <a:ext cx="385763" cy="15001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</p:spPr>
      </p:cxnSp>
      <p:sp>
        <p:nvSpPr>
          <p:cNvPr id="1027115" name="Oval 43" descr="Dark upward diagonal"/>
          <p:cNvSpPr>
            <a:spLocks noChangeAspect="1" noChangeArrowheads="1"/>
          </p:cNvSpPr>
          <p:nvPr/>
        </p:nvSpPr>
        <p:spPr bwMode="auto">
          <a:xfrm>
            <a:off x="5638800" y="304800"/>
            <a:ext cx="533400" cy="533400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Results</a:t>
            </a:r>
          </a:p>
        </p:txBody>
      </p:sp>
      <p:sp>
        <p:nvSpPr>
          <p:cNvPr id="1029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593975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One measure of alignment quality is agreement with manual feature transcriptions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WS06 models could be expected to beat phone alignments because: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Many of our models allow for asynchronous phone states which do not correspond to any canonical phones available in the original phone alignments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For forced feature alignment, our models use Mississippi State word alignments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1170" name="Object 2"/>
          <p:cNvGraphicFramePr>
            <a:graphicFrameLocks noChangeAspect="1"/>
          </p:cNvGraphicFramePr>
          <p:nvPr/>
        </p:nvGraphicFramePr>
        <p:xfrm>
          <a:off x="3832225" y="1117600"/>
          <a:ext cx="5268913" cy="5514975"/>
        </p:xfrm>
        <a:graphic>
          <a:graphicData uri="http://schemas.openxmlformats.org/presentationml/2006/ole">
            <p:oleObj spid="_x0000_s1031170" name="Chart" r:id="rId4" imgW="4867351" imgH="5095951" progId="MSGraph.Chart.8">
              <p:embed followColorScheme="full"/>
            </p:oleObj>
          </a:graphicData>
        </a:graphic>
      </p:graphicFrame>
      <p:sp>
        <p:nvSpPr>
          <p:cNvPr id="1031171" name="Rectangle 3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en-GB"/>
              <a:t>Results</a:t>
            </a:r>
          </a:p>
        </p:txBody>
      </p:sp>
      <p:sp>
        <p:nvSpPr>
          <p:cNvPr id="10311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3429000" cy="2930525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Forced alignments agree with manual transcription better than original phone alignment, except hybrid monophone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endParaRPr lang="en-GB"/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/>
              <a:t>Same pattern for chance-normalized Kappa statistic</a:t>
            </a:r>
          </a:p>
        </p:txBody>
      </p:sp>
      <p:sp>
        <p:nvSpPr>
          <p:cNvPr id="1031173" name="Rectangle 5"/>
          <p:cNvSpPr>
            <a:spLocks noChangeArrowheads="1"/>
          </p:cNvSpPr>
          <p:nvPr/>
        </p:nvSpPr>
        <p:spPr bwMode="auto">
          <a:xfrm>
            <a:off x="4876800" y="609600"/>
            <a:ext cx="3886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431800" indent="-323850" algn="l" defTabSz="449263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b="0" i="0"/>
              <a:t>Time in agreement with WS06 manual transcription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Motivation</a:t>
            </a:r>
          </a:p>
        </p:txBody>
      </p:sp>
      <p:sp>
        <p:nvSpPr>
          <p:cNvPr id="1033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049463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400"/>
              <a:t>Improved alignments for MLP training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400">
                <a:solidFill>
                  <a:srgbClr val="000080"/>
                </a:solidFill>
              </a:rPr>
              <a:t>Analysis and debugging tool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000"/>
              <a:t>Explicitly analyze asynchrony, reduction, and any other AF-specific effects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2000"/>
              <a:t>Some bugs are easy to see at the level of individual phones, but hard to see in Word Error Rates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Debugging power of feature alignments</a:t>
            </a:r>
          </a:p>
        </p:txBody>
      </p:sp>
      <p:sp>
        <p:nvSpPr>
          <p:cNvPr id="1035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932113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/>
              <a:t>Instead of large-scale statistics (WER), examine individual utterances in detail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/>
              <a:t>Compare different models' alignments to see what has been learned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/>
              <a:t>Compare alignments to manual transcriptions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GB"/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>
                <a:solidFill>
                  <a:srgbClr val="000000"/>
                </a:solidFill>
              </a:rPr>
              <a:t>What kinds of errors do different models make?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>
                <a:solidFill>
                  <a:srgbClr val="000000"/>
                </a:solidFill>
              </a:rPr>
              <a:t>When does the model use asynchrony?  Substitution?  Pronunciation variants?</a:t>
            </a:r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GMTKtoWavesurfer Debugging/Visualization Tool</a:t>
            </a:r>
          </a:p>
        </p:txBody>
      </p:sp>
      <p:sp>
        <p:nvSpPr>
          <p:cNvPr id="1037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3911600" cy="3443288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400"/>
              <a:t>Input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000"/>
              <a:t>Per-utterance files containing Viterbi-decoded variables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000"/>
              <a:t>List of variables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000"/>
              <a:t>Optional map between integer values and labels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000"/>
              <a:t>Optional reference transcriptions for comparison</a:t>
            </a:r>
          </a:p>
        </p:txBody>
      </p:sp>
      <p:sp>
        <p:nvSpPr>
          <p:cNvPr id="10373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45000" y="1219200"/>
            <a:ext cx="3913188" cy="2984500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400"/>
              <a:t>Output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000"/>
              <a:t>Per-utterance, per-feature Wavesurfer(KTH) transcription files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000"/>
              <a:t>Wavesurfer configuration for viewing the decoded variables, and optionally comparing to a reference transcription</a:t>
            </a:r>
          </a:p>
        </p:txBody>
      </p:sp>
      <p:sp>
        <p:nvSpPr>
          <p:cNvPr id="1037317" name="Rectangle 5"/>
          <p:cNvSpPr>
            <a:spLocks noChangeArrowheads="1"/>
          </p:cNvSpPr>
          <p:nvPr/>
        </p:nvSpPr>
        <p:spPr bwMode="auto">
          <a:xfrm>
            <a:off x="1752600" y="5029200"/>
            <a:ext cx="54864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431800" indent="-323850" algn="l" defTabSz="449263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2400" b="0" i="0"/>
              <a:t>General debugging/visualization for </a:t>
            </a:r>
            <a:r>
              <a:rPr lang="en-GB" sz="2400" b="0"/>
              <a:t>any</a:t>
            </a:r>
            <a:r>
              <a:rPr lang="en-GB" sz="2400" b="0" i="0"/>
              <a:t>  GMTK model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</p:pic>
      <p:sp>
        <p:nvSpPr>
          <p:cNvPr id="1039364" name="Rectangle 4"/>
          <p:cNvSpPr>
            <a:spLocks noChangeArrowheads="1"/>
          </p:cNvSpPr>
          <p:nvPr/>
        </p:nvSpPr>
        <p:spPr bwMode="auto">
          <a:xfrm>
            <a:off x="4876800" y="4648200"/>
            <a:ext cx="1752600" cy="990600"/>
          </a:xfrm>
          <a:prstGeom prst="rect">
            <a:avLst/>
          </a:prstGeom>
          <a:solidFill>
            <a:srgbClr val="FF9900">
              <a:alpha val="25000"/>
            </a:srgbClr>
          </a:solidFill>
          <a:ln w="12700">
            <a:solidFill>
              <a:srgbClr val="808080"/>
            </a:solidFill>
            <a:prstDash val="dash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39365" name="Rectangle 5"/>
          <p:cNvSpPr>
            <a:spLocks noChangeArrowheads="1"/>
          </p:cNvSpPr>
          <p:nvPr/>
        </p:nvSpPr>
        <p:spPr bwMode="auto">
          <a:xfrm>
            <a:off x="5105400" y="3276600"/>
            <a:ext cx="3505200" cy="609600"/>
          </a:xfrm>
          <a:prstGeom prst="rect">
            <a:avLst/>
          </a:prstGeom>
          <a:solidFill>
            <a:srgbClr val="FFFF00">
              <a:alpha val="25000"/>
            </a:srgbClr>
          </a:solidFill>
          <a:ln w="12700">
            <a:solidFill>
              <a:srgbClr val="808080"/>
            </a:solidFill>
            <a:prstDash val="dash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364" grpId="0" animBg="1"/>
      <p:bldP spid="10393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</a:t>
            </a:r>
            <a:r>
              <a:rPr lang="en-US">
                <a:solidFill>
                  <a:schemeClr val="tx2"/>
                </a:solidFill>
              </a:rPr>
              <a:t>feature sets</a:t>
            </a:r>
            <a:r>
              <a:rPr lang="en-US">
                <a:solidFill>
                  <a:schemeClr val="bg2"/>
                </a:solidFill>
              </a:rPr>
              <a:t>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73156" name="Picture 4" descr="ari_screensho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-990600"/>
            <a:ext cx="9677400" cy="7905750"/>
          </a:xfrm>
          <a:prstGeom prst="rect">
            <a:avLst/>
          </a:prstGeom>
          <a:noFill/>
        </p:spPr>
      </p:pic>
      <p:sp>
        <p:nvSpPr>
          <p:cNvPr id="1073157" name="Rectangle 5"/>
          <p:cNvSpPr>
            <a:spLocks noChangeArrowheads="1"/>
          </p:cNvSpPr>
          <p:nvPr/>
        </p:nvSpPr>
        <p:spPr bwMode="auto">
          <a:xfrm>
            <a:off x="1981200" y="4648200"/>
            <a:ext cx="1828800" cy="990600"/>
          </a:xfrm>
          <a:prstGeom prst="rect">
            <a:avLst/>
          </a:prstGeom>
          <a:solidFill>
            <a:srgbClr val="FF9900">
              <a:alpha val="25000"/>
            </a:srgbClr>
          </a:solidFill>
          <a:ln w="12700">
            <a:solidFill>
              <a:srgbClr val="808080"/>
            </a:solidFill>
            <a:prstDash val="dash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1073158" name="Rectangle 6"/>
          <p:cNvSpPr>
            <a:spLocks noChangeArrowheads="1"/>
          </p:cNvSpPr>
          <p:nvPr/>
        </p:nvSpPr>
        <p:spPr bwMode="auto">
          <a:xfrm>
            <a:off x="2057400" y="3124200"/>
            <a:ext cx="685800" cy="609600"/>
          </a:xfrm>
          <a:prstGeom prst="rect">
            <a:avLst/>
          </a:prstGeom>
          <a:solidFill>
            <a:srgbClr val="FFFF00">
              <a:alpha val="25000"/>
            </a:srgbClr>
          </a:solidFill>
          <a:ln w="12700">
            <a:solidFill>
              <a:srgbClr val="808080"/>
            </a:solidFill>
            <a:prstDash val="dash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157" grpId="0" animBg="1"/>
      <p:bldP spid="1073158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Irregular Voicing</a:t>
            </a:r>
          </a:p>
        </p:txBody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043113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In this example, the model avoids G = voiced for irregular voicing, choosing G = voiceless instead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L, T, G features do not explicitly allow for irregular voicing or glottal stop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One future task is to examine different models' treatment of segments that manual transcribers consider irregular voiced or glottal stops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76213"/>
            <a:ext cx="7699375" cy="323850"/>
          </a:xfrm>
          <a:ln/>
        </p:spPr>
        <p:txBody>
          <a:bodyPr lIns="0" tIns="0" rIns="0" bIns="0" anchor="ctr"/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Future work</a:t>
            </a:r>
          </a:p>
        </p:txBody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2492375"/>
          </a:xfrm>
          <a:ln/>
        </p:spPr>
        <p:txBody>
          <a:bodyPr lIns="0" tIns="0" rIns="0" bIns="0"/>
          <a:lstStyle/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The best feature alignments won't necessarily come from a model that minimizes WER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Modify structures and parameters with feature alignment as the goal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Relax asynchrony constraints</a:t>
            </a:r>
          </a:p>
          <a:p>
            <a:pPr marL="863600" lvl="1" indent="-287338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Incorporate substitution, cross-word asynchrony</a:t>
            </a: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/>
              <a:t>Try forced feature alignment and embedded training with other models, e.g. hybrid or tri-state monofeat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Analysis:  Summary</a:t>
            </a:r>
          </a:p>
        </p:txBody>
      </p:sp>
      <p:sp>
        <p:nvSpPr>
          <p:cNvPr id="1072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09625"/>
            <a:ext cx="7977188" cy="5591175"/>
          </a:xfrm>
        </p:spPr>
        <p:txBody>
          <a:bodyPr/>
          <a:lstStyle/>
          <a:p>
            <a:r>
              <a:rPr lang="en-US">
                <a:solidFill>
                  <a:srgbClr val="000099"/>
                </a:solidFill>
              </a:rPr>
              <a:t>New data set</a:t>
            </a:r>
            <a:r>
              <a:rPr lang="en-US"/>
              <a:t> of manual feature transcriptions</a:t>
            </a:r>
          </a:p>
          <a:p>
            <a:pPr lvl="1"/>
            <a:r>
              <a:rPr lang="en-US"/>
              <a:t>Has high inter-transcriber agreement</a:t>
            </a:r>
          </a:p>
          <a:p>
            <a:pPr lvl="1"/>
            <a:r>
              <a:rPr lang="en-US"/>
              <a:t>Facilitates analysis of AF classifiers and AF-based recognizers</a:t>
            </a:r>
          </a:p>
          <a:p>
            <a:endParaRPr lang="en-US"/>
          </a:p>
          <a:p>
            <a:r>
              <a:rPr lang="en-US">
                <a:solidFill>
                  <a:srgbClr val="000099"/>
                </a:solidFill>
              </a:rPr>
              <a:t>Improved forced AF alignments</a:t>
            </a:r>
            <a:r>
              <a:rPr lang="en-US"/>
              <a:t> obtained using MSState word alignments combined with new AF-based models</a:t>
            </a:r>
          </a:p>
          <a:p>
            <a:pPr lvl="1"/>
            <a:r>
              <a:rPr lang="en-US"/>
              <a:t>Best alignments obtained using multistream pronunciation models</a:t>
            </a:r>
          </a:p>
          <a:p>
            <a:pPr lvl="1"/>
            <a:endParaRPr lang="en-US"/>
          </a:p>
          <a:p>
            <a:r>
              <a:rPr lang="en-US">
                <a:solidFill>
                  <a:srgbClr val="000099"/>
                </a:solidFill>
              </a:rPr>
              <a:t>MLP performance analysis</a:t>
            </a:r>
            <a:r>
              <a:rPr lang="en-US"/>
              <a:t> shows that retrained classifiers move closer to human alignments, farther from forced phonetic alignments</a:t>
            </a:r>
          </a:p>
          <a:p>
            <a:endParaRPr lang="en-US"/>
          </a:p>
          <a:p>
            <a:r>
              <a:rPr lang="en-US">
                <a:solidFill>
                  <a:srgbClr val="000099"/>
                </a:solidFill>
              </a:rPr>
              <a:t>New visualization tool</a:t>
            </a:r>
            <a:r>
              <a:rPr lang="en-US"/>
              <a:t> facilitates analysis with GMTK models</a:t>
            </a:r>
          </a:p>
          <a:p>
            <a:endParaRPr lang="en-US"/>
          </a:p>
          <a:p>
            <a:r>
              <a:rPr lang="en-US">
                <a:solidFill>
                  <a:srgbClr val="000099"/>
                </a:solidFill>
              </a:rPr>
              <a:t>Future work</a:t>
            </a:r>
            <a:r>
              <a:rPr lang="en-US"/>
              <a:t>:  Automatic alignment of large data set using AF-based models for large-scale analysis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tx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tx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534400" cy="22764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Student proposals</a:t>
            </a:r>
            <a:endParaRPr lang="en-US" sz="2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470025"/>
          </a:xfrm>
        </p:spPr>
        <p:txBody>
          <a:bodyPr/>
          <a:lstStyle/>
          <a:p>
            <a:pPr defTabSz="914400"/>
            <a:r>
              <a:rPr lang="en-US" sz="2700"/>
              <a:t>Instantaneous Adaptation</a:t>
            </a:r>
          </a:p>
        </p:txBody>
      </p:sp>
      <p:sp>
        <p:nvSpPr>
          <p:cNvPr id="985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048000"/>
            <a:ext cx="7391400" cy="3200400"/>
          </a:xfrm>
        </p:spPr>
        <p:txBody>
          <a:bodyPr/>
          <a:lstStyle/>
          <a:p>
            <a:pPr defTabSz="914400">
              <a:lnSpc>
                <a:spcPct val="80000"/>
              </a:lnSpc>
            </a:pPr>
            <a:r>
              <a:rPr lang="en-US"/>
              <a:t>Chris Bartels</a:t>
            </a:r>
          </a:p>
          <a:p>
            <a:pPr defTabSz="914400">
              <a:lnSpc>
                <a:spcPct val="80000"/>
              </a:lnSpc>
            </a:pPr>
            <a:r>
              <a:rPr lang="en-US"/>
              <a:t>University of Washington</a:t>
            </a:r>
          </a:p>
          <a:p>
            <a:pPr defTabSz="914400">
              <a:lnSpc>
                <a:spcPct val="80000"/>
              </a:lnSpc>
            </a:pPr>
            <a:endParaRPr lang="en-US" sz="1800"/>
          </a:p>
          <a:p>
            <a:pPr defTabSz="914400">
              <a:lnSpc>
                <a:spcPct val="80000"/>
              </a:lnSpc>
            </a:pPr>
            <a:r>
              <a:rPr lang="en-US" sz="1800"/>
              <a:t>Fellowship Proposal</a:t>
            </a:r>
          </a:p>
          <a:p>
            <a:pPr defTabSz="914400">
              <a:lnSpc>
                <a:spcPct val="80000"/>
              </a:lnSpc>
            </a:pPr>
            <a:r>
              <a:rPr lang="en-US" sz="1800"/>
              <a:t>Center for Language and Speech Processing </a:t>
            </a:r>
          </a:p>
          <a:p>
            <a:pPr defTabSz="914400">
              <a:lnSpc>
                <a:spcPct val="80000"/>
              </a:lnSpc>
            </a:pPr>
            <a:r>
              <a:rPr lang="en-US" sz="1800"/>
              <a:t>Summer Workshop</a:t>
            </a:r>
          </a:p>
          <a:p>
            <a:pPr defTabSz="914400">
              <a:lnSpc>
                <a:spcPct val="80000"/>
              </a:lnSpc>
            </a:pPr>
            <a:r>
              <a:rPr lang="en-US" sz="1800"/>
              <a:t>August 17, 2006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Overview</a:t>
            </a:r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342900" indent="-342900" defTabSz="914400"/>
            <a:r>
              <a:rPr lang="en-US"/>
              <a:t>We wish to adapt an acoustic model</a:t>
            </a:r>
          </a:p>
          <a:p>
            <a:pPr marL="742950" lvl="1" indent="-285750" defTabSz="914400"/>
            <a:r>
              <a:rPr lang="en-US"/>
              <a:t>In the first pass</a:t>
            </a:r>
          </a:p>
          <a:p>
            <a:pPr marL="742950" lvl="1" indent="-285750" defTabSz="914400"/>
            <a:r>
              <a:rPr lang="en-US"/>
              <a:t>Using a secondary feature stream</a:t>
            </a:r>
          </a:p>
          <a:p>
            <a:pPr marL="742950" lvl="1" indent="-285750" defTabSz="914400"/>
            <a:r>
              <a:rPr lang="en-US"/>
              <a:t>On a frame by frame basis</a:t>
            </a:r>
          </a:p>
          <a:p>
            <a:pPr marL="342900" indent="-342900" defTabSz="914400"/>
            <a:r>
              <a:rPr lang="en-US"/>
              <a:t>Proposed Solution:</a:t>
            </a:r>
          </a:p>
          <a:p>
            <a:pPr marL="742950" lvl="1" indent="-285750" defTabSz="914400"/>
            <a:r>
              <a:rPr lang="en-US"/>
              <a:t>Induce a dependency between the model state and a secondary feature stream</a:t>
            </a:r>
          </a:p>
          <a:p>
            <a:pPr marL="742950" lvl="1" indent="-285750"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Model Adaptation</a:t>
            </a:r>
          </a:p>
        </p:txBody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914400"/>
            <a:r>
              <a:rPr lang="en-US"/>
              <a:t>We wish to make use of state independent acoustic information such as:</a:t>
            </a:r>
          </a:p>
          <a:p>
            <a:pPr marL="742950" lvl="1" indent="-285750" defTabSz="914400"/>
            <a:r>
              <a:rPr lang="en-US"/>
              <a:t>Speaker characteristics / identity </a:t>
            </a:r>
          </a:p>
          <a:p>
            <a:pPr marL="742950" lvl="1" indent="-285750" defTabSz="914400"/>
            <a:r>
              <a:rPr lang="en-US"/>
              <a:t>Speaking rate</a:t>
            </a:r>
          </a:p>
          <a:p>
            <a:pPr marL="742950" lvl="1" indent="-285750" defTabSz="914400"/>
            <a:r>
              <a:rPr lang="en-US"/>
              <a:t>Syllable stress </a:t>
            </a:r>
          </a:p>
          <a:p>
            <a:pPr marL="742950" lvl="1" indent="-285750" defTabSz="914400"/>
            <a:r>
              <a:rPr lang="en-US"/>
              <a:t>Noise condition</a:t>
            </a:r>
          </a:p>
          <a:p>
            <a:pPr marL="342900" indent="-342900" defTabSz="914400"/>
            <a:r>
              <a:rPr lang="en-US"/>
              <a:t>Can’t include this information as part of a state conditioned feature vector</a:t>
            </a:r>
          </a:p>
          <a:p>
            <a:pPr marL="342900" indent="-342900"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Off-Line Adaptation</a:t>
            </a:r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914400"/>
            <a:r>
              <a:rPr lang="en-US"/>
              <a:t>Learn adjustments to the model parameters</a:t>
            </a:r>
          </a:p>
          <a:p>
            <a:pPr marL="742950" lvl="1" indent="-285750" defTabSz="914400"/>
            <a:r>
              <a:rPr lang="en-US"/>
              <a:t>Maximum Likelihood Linear Regression (MLLR) </a:t>
            </a:r>
            <a:r>
              <a:rPr lang="en-US" sz="1600"/>
              <a:t>[Leggetter ‘95]</a:t>
            </a:r>
          </a:p>
          <a:p>
            <a:pPr marL="342900" indent="-342900" defTabSz="914400"/>
            <a:r>
              <a:rPr lang="en-US"/>
              <a:t>Issues</a:t>
            </a:r>
          </a:p>
          <a:p>
            <a:pPr marL="742950" lvl="1" indent="-285750" defTabSz="914400"/>
            <a:r>
              <a:rPr lang="en-US"/>
              <a:t>Requires recognition output</a:t>
            </a:r>
          </a:p>
          <a:p>
            <a:pPr marL="742950" lvl="1" indent="-285750" defTabSz="914400"/>
            <a:r>
              <a:rPr lang="en-US"/>
              <a:t>Done in an iterative fashion</a:t>
            </a:r>
          </a:p>
          <a:p>
            <a:pPr marL="742950" lvl="1" indent="-285750" defTabSz="914400"/>
            <a:r>
              <a:rPr lang="en-US"/>
              <a:t>Same transforms applied across many frames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97925" cy="371475"/>
          </a:xfrm>
        </p:spPr>
        <p:txBody>
          <a:bodyPr/>
          <a:lstStyle/>
          <a:p>
            <a:r>
              <a:rPr lang="en-US"/>
              <a:t>Articulatory feature sets</a:t>
            </a:r>
          </a:p>
        </p:txBody>
      </p:sp>
      <p:sp>
        <p:nvSpPr>
          <p:cNvPr id="74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11250"/>
            <a:ext cx="8534400" cy="2851150"/>
          </a:xfrm>
        </p:spPr>
        <p:txBody>
          <a:bodyPr/>
          <a:lstStyle/>
          <a:p>
            <a:r>
              <a:rPr lang="en-US"/>
              <a:t>We use </a:t>
            </a:r>
            <a:r>
              <a:rPr lang="en-US">
                <a:solidFill>
                  <a:srgbClr val="000099"/>
                </a:solidFill>
              </a:rPr>
              <a:t>separate</a:t>
            </a:r>
            <a:r>
              <a:rPr lang="en-US"/>
              <a:t> feature sets for pronunciation and observation modeling</a:t>
            </a:r>
          </a:p>
          <a:p>
            <a:endParaRPr lang="en-US"/>
          </a:p>
          <a:p>
            <a:r>
              <a:rPr lang="en-US"/>
              <a:t>Why?</a:t>
            </a:r>
          </a:p>
          <a:p>
            <a:pPr lvl="1"/>
            <a:r>
              <a:rPr lang="en-US"/>
              <a:t>For </a:t>
            </a:r>
            <a:r>
              <a:rPr lang="en-US">
                <a:solidFill>
                  <a:srgbClr val="000099"/>
                </a:solidFill>
              </a:rPr>
              <a:t>observation </a:t>
            </a:r>
            <a:r>
              <a:rPr lang="en-US"/>
              <a:t>modeling, want features that are </a:t>
            </a:r>
            <a:r>
              <a:rPr lang="en-US">
                <a:solidFill>
                  <a:srgbClr val="000099"/>
                </a:solidFill>
              </a:rPr>
              <a:t>acoustically distinguishable</a:t>
            </a:r>
          </a:p>
          <a:p>
            <a:pPr lvl="1"/>
            <a:endParaRPr lang="en-US">
              <a:solidFill>
                <a:srgbClr val="000099"/>
              </a:solidFill>
            </a:endParaRPr>
          </a:p>
          <a:p>
            <a:pPr lvl="1"/>
            <a:r>
              <a:rPr lang="en-US"/>
              <a:t>For </a:t>
            </a:r>
            <a:r>
              <a:rPr lang="en-US">
                <a:solidFill>
                  <a:srgbClr val="000099"/>
                </a:solidFill>
              </a:rPr>
              <a:t>pronunciation</a:t>
            </a:r>
            <a:r>
              <a:rPr lang="en-US"/>
              <a:t> modeling, want features that can be modeled as </a:t>
            </a:r>
            <a:r>
              <a:rPr lang="en-US">
                <a:solidFill>
                  <a:srgbClr val="000099"/>
                </a:solidFill>
              </a:rPr>
              <a:t>independent streams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On-Line Adaptation</a:t>
            </a:r>
          </a:p>
        </p:txBody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342900" indent="-342900" defTabSz="914400"/>
            <a:r>
              <a:rPr lang="en-US"/>
              <a:t>Proposed in Bilmes ’99</a:t>
            </a:r>
          </a:p>
          <a:p>
            <a:pPr marL="342900" indent="-342900" defTabSz="914400"/>
            <a:r>
              <a:rPr lang="en-US"/>
              <a:t>Primary Observation Stream (O</a:t>
            </a:r>
            <a:r>
              <a:rPr lang="en-US" baseline="-25000"/>
              <a:t>1</a:t>
            </a:r>
            <a:r>
              <a:rPr lang="en-US">
                <a:sym typeface="Wingdings" pitchFamily="2" charset="2"/>
              </a:rPr>
              <a:t>):</a:t>
            </a:r>
            <a:endParaRPr lang="en-US"/>
          </a:p>
          <a:p>
            <a:pPr marL="742950" lvl="1" indent="-285750" defTabSz="914400"/>
            <a:r>
              <a:rPr lang="en-US"/>
              <a:t>Depends on the state</a:t>
            </a:r>
          </a:p>
          <a:p>
            <a:pPr marL="742950" lvl="1" indent="-285750" defTabSz="914400"/>
            <a:r>
              <a:rPr lang="en-US"/>
              <a:t>PLPs, Articulatory Tandem, MFCCs</a:t>
            </a:r>
          </a:p>
          <a:p>
            <a:pPr marL="342900" indent="-342900" defTabSz="914400"/>
            <a:r>
              <a:rPr lang="en-US"/>
              <a:t>Secondary Observation Stream (O</a:t>
            </a:r>
            <a:r>
              <a:rPr lang="en-US" baseline="-25000"/>
              <a:t>2</a:t>
            </a:r>
            <a:r>
              <a:rPr lang="en-US"/>
              <a:t>):</a:t>
            </a:r>
          </a:p>
          <a:p>
            <a:pPr marL="742950" lvl="1" indent="-285750" defTabSz="914400"/>
            <a:r>
              <a:rPr lang="en-US"/>
              <a:t>Not conditioned on the state</a:t>
            </a:r>
          </a:p>
          <a:p>
            <a:pPr marL="742950" lvl="1" indent="-285750" defTabSz="914400"/>
            <a:r>
              <a:rPr lang="en-US"/>
              <a:t>Speaker dependent features, Noise 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On-Line Adaptation</a:t>
            </a:r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914400"/>
            <a:r>
              <a:rPr lang="en-US"/>
              <a:t>Other On-Line Methods Exist…</a:t>
            </a:r>
          </a:p>
          <a:p>
            <a:pPr marL="742950" lvl="1" indent="-285750" defTabSz="914400"/>
            <a:r>
              <a:rPr lang="en-US"/>
              <a:t>Phone Loop Adaptation [Sankar ‘96]</a:t>
            </a:r>
          </a:p>
          <a:p>
            <a:pPr marL="742950" lvl="1" indent="-285750" defTabSz="914400"/>
            <a:r>
              <a:rPr lang="en-US"/>
              <a:t>Short time scale FMLLR [Li ’02]</a:t>
            </a:r>
          </a:p>
          <a:p>
            <a:pPr marL="342900" indent="-342900"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8125"/>
            <a:ext cx="8229600" cy="371475"/>
          </a:xfrm>
        </p:spPr>
        <p:txBody>
          <a:bodyPr/>
          <a:lstStyle/>
          <a:p>
            <a:pPr defTabSz="914400"/>
            <a:r>
              <a:rPr lang="en-US"/>
              <a:t>Induced Dependencies</a:t>
            </a:r>
          </a:p>
        </p:txBody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1371600"/>
          </a:xfrm>
        </p:spPr>
        <p:txBody>
          <a:bodyPr/>
          <a:lstStyle/>
          <a:p>
            <a:pPr marL="342900" indent="-342900" defTabSz="914400"/>
            <a:r>
              <a:rPr lang="en-US" sz="1800"/>
              <a:t>O</a:t>
            </a:r>
            <a:r>
              <a:rPr lang="en-US" sz="1800" baseline="-25000"/>
              <a:t>1 </a:t>
            </a:r>
            <a:r>
              <a:rPr lang="en-US" sz="1800"/>
              <a:t>State Dependent (PLPs, MFCCs</a:t>
            </a:r>
            <a:r>
              <a:rPr lang="en-US" sz="1800">
                <a:latin typeface="Arial"/>
              </a:rPr>
              <a:t>…</a:t>
            </a:r>
            <a:r>
              <a:rPr lang="en-US" sz="1800"/>
              <a:t>)</a:t>
            </a:r>
          </a:p>
          <a:p>
            <a:pPr marL="342900" indent="-342900" defTabSz="914400"/>
            <a:r>
              <a:rPr lang="en-US" sz="1800"/>
              <a:t>O</a:t>
            </a:r>
            <a:r>
              <a:rPr lang="en-US" sz="1800" baseline="-25000"/>
              <a:t>2 </a:t>
            </a:r>
            <a:r>
              <a:rPr lang="en-US" sz="1800"/>
              <a:t>State Independent (Speaker dependent features, Noise condition)</a:t>
            </a:r>
            <a:endParaRPr lang="en-US" sz="1800" baseline="-25000"/>
          </a:p>
        </p:txBody>
      </p:sp>
      <p:sp>
        <p:nvSpPr>
          <p:cNvPr id="991236" name="Oval 4"/>
          <p:cNvSpPr>
            <a:spLocks noChangeAspect="1" noChangeArrowheads="1"/>
          </p:cNvSpPr>
          <p:nvPr/>
        </p:nvSpPr>
        <p:spPr bwMode="auto">
          <a:xfrm>
            <a:off x="2540000" y="2528888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1237" name="Oval 5"/>
          <p:cNvSpPr>
            <a:spLocks noChangeAspect="1" noChangeArrowheads="1"/>
          </p:cNvSpPr>
          <p:nvPr/>
        </p:nvSpPr>
        <p:spPr bwMode="auto">
          <a:xfrm>
            <a:off x="4130675" y="2528888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1238" name="Oval 6"/>
          <p:cNvSpPr>
            <a:spLocks noChangeAspect="1" noChangeArrowheads="1"/>
          </p:cNvSpPr>
          <p:nvPr/>
        </p:nvSpPr>
        <p:spPr bwMode="auto">
          <a:xfrm>
            <a:off x="5695950" y="2528888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991239" name="AutoShape 7"/>
          <p:cNvCxnSpPr>
            <a:cxnSpLocks noChangeShapeType="1"/>
            <a:stCxn id="991236" idx="6"/>
            <a:endCxn id="991237" idx="2"/>
          </p:cNvCxnSpPr>
          <p:nvPr/>
        </p:nvCxnSpPr>
        <p:spPr bwMode="auto">
          <a:xfrm>
            <a:off x="3101975" y="2795588"/>
            <a:ext cx="1000125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1240" name="AutoShape 8"/>
          <p:cNvCxnSpPr>
            <a:cxnSpLocks noChangeShapeType="1"/>
            <a:stCxn id="991237" idx="6"/>
            <a:endCxn id="991238" idx="2"/>
          </p:cNvCxnSpPr>
          <p:nvPr/>
        </p:nvCxnSpPr>
        <p:spPr bwMode="auto">
          <a:xfrm>
            <a:off x="4692650" y="2795588"/>
            <a:ext cx="974725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1241" name="Rectangle 9"/>
          <p:cNvSpPr>
            <a:spLocks noChangeArrowheads="1"/>
          </p:cNvSpPr>
          <p:nvPr/>
        </p:nvSpPr>
        <p:spPr bwMode="auto">
          <a:xfrm>
            <a:off x="2649538" y="35194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42" name="Rectangle 10"/>
          <p:cNvSpPr>
            <a:spLocks noChangeArrowheads="1"/>
          </p:cNvSpPr>
          <p:nvPr/>
        </p:nvSpPr>
        <p:spPr bwMode="auto">
          <a:xfrm>
            <a:off x="2649538" y="38242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43" name="Rectangle 11"/>
          <p:cNvSpPr>
            <a:spLocks noChangeArrowheads="1"/>
          </p:cNvSpPr>
          <p:nvPr/>
        </p:nvSpPr>
        <p:spPr bwMode="auto">
          <a:xfrm>
            <a:off x="2649538" y="41290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44" name="Rectangle 12"/>
          <p:cNvSpPr>
            <a:spLocks noChangeArrowheads="1"/>
          </p:cNvSpPr>
          <p:nvPr/>
        </p:nvSpPr>
        <p:spPr bwMode="auto">
          <a:xfrm>
            <a:off x="2649538" y="44338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1245" name="AutoShape 13"/>
          <p:cNvCxnSpPr>
            <a:cxnSpLocks noChangeShapeType="1"/>
            <a:stCxn id="991236" idx="4"/>
            <a:endCxn id="991241" idx="0"/>
          </p:cNvCxnSpPr>
          <p:nvPr/>
        </p:nvCxnSpPr>
        <p:spPr bwMode="auto">
          <a:xfrm flipH="1">
            <a:off x="2801938" y="3090863"/>
            <a:ext cx="4762" cy="414337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1246" name="AutoShape 14"/>
          <p:cNvCxnSpPr>
            <a:cxnSpLocks noChangeShapeType="1"/>
            <a:stCxn id="991237" idx="4"/>
            <a:endCxn id="991264" idx="0"/>
          </p:cNvCxnSpPr>
          <p:nvPr/>
        </p:nvCxnSpPr>
        <p:spPr bwMode="auto">
          <a:xfrm>
            <a:off x="4397375" y="3090863"/>
            <a:ext cx="3175" cy="414337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1247" name="AutoShape 15"/>
          <p:cNvCxnSpPr>
            <a:cxnSpLocks noChangeShapeType="1"/>
          </p:cNvCxnSpPr>
          <p:nvPr/>
        </p:nvCxnSpPr>
        <p:spPr bwMode="auto">
          <a:xfrm>
            <a:off x="5995988" y="3062288"/>
            <a:ext cx="4762" cy="414337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1248" name="AutoShape 16"/>
          <p:cNvCxnSpPr>
            <a:cxnSpLocks noChangeShapeType="1"/>
          </p:cNvCxnSpPr>
          <p:nvPr/>
        </p:nvCxnSpPr>
        <p:spPr bwMode="auto">
          <a:xfrm>
            <a:off x="6229350" y="2798763"/>
            <a:ext cx="1009650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1249" name="Rectangle 17"/>
          <p:cNvSpPr>
            <a:spLocks noChangeArrowheads="1"/>
          </p:cNvSpPr>
          <p:nvPr/>
        </p:nvSpPr>
        <p:spPr bwMode="auto">
          <a:xfrm>
            <a:off x="4248150" y="5638800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50" name="Rectangle 18"/>
          <p:cNvSpPr>
            <a:spLocks noChangeArrowheads="1"/>
          </p:cNvSpPr>
          <p:nvPr/>
        </p:nvSpPr>
        <p:spPr bwMode="auto">
          <a:xfrm>
            <a:off x="4248150" y="5943600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1251" name="AutoShape 19"/>
          <p:cNvCxnSpPr>
            <a:cxnSpLocks noChangeShapeType="1"/>
            <a:stCxn id="991249" idx="0"/>
          </p:cNvCxnSpPr>
          <p:nvPr/>
        </p:nvCxnSpPr>
        <p:spPr bwMode="auto">
          <a:xfrm flipV="1">
            <a:off x="4400550" y="5057775"/>
            <a:ext cx="0" cy="5667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1252" name="Rectangle 20"/>
          <p:cNvSpPr>
            <a:spLocks noChangeArrowheads="1"/>
          </p:cNvSpPr>
          <p:nvPr/>
        </p:nvSpPr>
        <p:spPr bwMode="auto">
          <a:xfrm>
            <a:off x="5848350" y="5576888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53" name="Rectangle 21"/>
          <p:cNvSpPr>
            <a:spLocks noChangeArrowheads="1"/>
          </p:cNvSpPr>
          <p:nvPr/>
        </p:nvSpPr>
        <p:spPr bwMode="auto">
          <a:xfrm>
            <a:off x="5848350" y="5881688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1254" name="AutoShape 22"/>
          <p:cNvCxnSpPr>
            <a:cxnSpLocks noChangeShapeType="1"/>
            <a:stCxn id="991252" idx="0"/>
          </p:cNvCxnSpPr>
          <p:nvPr/>
        </p:nvCxnSpPr>
        <p:spPr bwMode="auto">
          <a:xfrm flipV="1">
            <a:off x="6000750" y="5057775"/>
            <a:ext cx="0" cy="5048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1255" name="Rectangle 23"/>
          <p:cNvSpPr>
            <a:spLocks noChangeArrowheads="1"/>
          </p:cNvSpPr>
          <p:nvPr/>
        </p:nvSpPr>
        <p:spPr bwMode="auto">
          <a:xfrm>
            <a:off x="2647950" y="5576888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56" name="Rectangle 24"/>
          <p:cNvSpPr>
            <a:spLocks noChangeArrowheads="1"/>
          </p:cNvSpPr>
          <p:nvPr/>
        </p:nvSpPr>
        <p:spPr bwMode="auto">
          <a:xfrm>
            <a:off x="2647950" y="5881688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1257" name="AutoShape 25"/>
          <p:cNvCxnSpPr>
            <a:cxnSpLocks noChangeShapeType="1"/>
            <a:stCxn id="991255" idx="0"/>
          </p:cNvCxnSpPr>
          <p:nvPr/>
        </p:nvCxnSpPr>
        <p:spPr bwMode="auto">
          <a:xfrm flipV="1">
            <a:off x="2800350" y="5057775"/>
            <a:ext cx="0" cy="5048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1258" name="Rectangle 26"/>
          <p:cNvSpPr>
            <a:spLocks noChangeArrowheads="1"/>
          </p:cNvSpPr>
          <p:nvPr/>
        </p:nvSpPr>
        <p:spPr bwMode="auto">
          <a:xfrm>
            <a:off x="2649538" y="47386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59" name="Rectangle 27"/>
          <p:cNvSpPr>
            <a:spLocks noChangeArrowheads="1"/>
          </p:cNvSpPr>
          <p:nvPr/>
        </p:nvSpPr>
        <p:spPr bwMode="auto">
          <a:xfrm>
            <a:off x="5848350" y="35194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0" name="Rectangle 28"/>
          <p:cNvSpPr>
            <a:spLocks noChangeArrowheads="1"/>
          </p:cNvSpPr>
          <p:nvPr/>
        </p:nvSpPr>
        <p:spPr bwMode="auto">
          <a:xfrm>
            <a:off x="5848350" y="38242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1" name="Rectangle 29"/>
          <p:cNvSpPr>
            <a:spLocks noChangeArrowheads="1"/>
          </p:cNvSpPr>
          <p:nvPr/>
        </p:nvSpPr>
        <p:spPr bwMode="auto">
          <a:xfrm>
            <a:off x="5848350" y="41290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2" name="Rectangle 30"/>
          <p:cNvSpPr>
            <a:spLocks noChangeArrowheads="1"/>
          </p:cNvSpPr>
          <p:nvPr/>
        </p:nvSpPr>
        <p:spPr bwMode="auto">
          <a:xfrm>
            <a:off x="5848350" y="44338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3" name="Rectangle 31"/>
          <p:cNvSpPr>
            <a:spLocks noChangeArrowheads="1"/>
          </p:cNvSpPr>
          <p:nvPr/>
        </p:nvSpPr>
        <p:spPr bwMode="auto">
          <a:xfrm>
            <a:off x="5848350" y="47386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4" name="Rectangle 32"/>
          <p:cNvSpPr>
            <a:spLocks noChangeArrowheads="1"/>
          </p:cNvSpPr>
          <p:nvPr/>
        </p:nvSpPr>
        <p:spPr bwMode="auto">
          <a:xfrm>
            <a:off x="4248150" y="35194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5" name="Rectangle 33"/>
          <p:cNvSpPr>
            <a:spLocks noChangeArrowheads="1"/>
          </p:cNvSpPr>
          <p:nvPr/>
        </p:nvSpPr>
        <p:spPr bwMode="auto">
          <a:xfrm>
            <a:off x="4248150" y="38242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6" name="Rectangle 34"/>
          <p:cNvSpPr>
            <a:spLocks noChangeArrowheads="1"/>
          </p:cNvSpPr>
          <p:nvPr/>
        </p:nvSpPr>
        <p:spPr bwMode="auto">
          <a:xfrm>
            <a:off x="4248150" y="41290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7" name="Rectangle 35"/>
          <p:cNvSpPr>
            <a:spLocks noChangeArrowheads="1"/>
          </p:cNvSpPr>
          <p:nvPr/>
        </p:nvSpPr>
        <p:spPr bwMode="auto">
          <a:xfrm>
            <a:off x="4248150" y="44338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8" name="Rectangle 36"/>
          <p:cNvSpPr>
            <a:spLocks noChangeArrowheads="1"/>
          </p:cNvSpPr>
          <p:nvPr/>
        </p:nvSpPr>
        <p:spPr bwMode="auto">
          <a:xfrm>
            <a:off x="4248150" y="4738688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1269" name="Text Box 37"/>
          <p:cNvSpPr txBox="1">
            <a:spLocks noChangeArrowheads="1"/>
          </p:cNvSpPr>
          <p:nvPr/>
        </p:nvSpPr>
        <p:spPr bwMode="auto">
          <a:xfrm>
            <a:off x="1371600" y="3748088"/>
            <a:ext cx="1447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sz="3200" b="0" i="0">
                <a:latin typeface="Arial" charset="0"/>
                <a:cs typeface="Arial" charset="0"/>
              </a:rPr>
              <a:t>O</a:t>
            </a:r>
            <a:r>
              <a:rPr lang="en-US" sz="3200" b="0" i="0" baseline="-25000"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991270" name="Text Box 38"/>
          <p:cNvSpPr txBox="1">
            <a:spLocks noChangeArrowheads="1"/>
          </p:cNvSpPr>
          <p:nvPr/>
        </p:nvSpPr>
        <p:spPr bwMode="auto">
          <a:xfrm>
            <a:off x="1371600" y="5530850"/>
            <a:ext cx="1447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sz="3200" b="0" i="0">
                <a:latin typeface="Arial" charset="0"/>
                <a:cs typeface="Arial" charset="0"/>
              </a:rPr>
              <a:t>O</a:t>
            </a:r>
            <a:r>
              <a:rPr lang="en-US" sz="3200" b="0" i="0" baseline="-25000">
                <a:latin typeface="Arial" charset="0"/>
                <a:cs typeface="Arial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1249" grpId="0" animBg="1"/>
      <p:bldP spid="991250" grpId="0" animBg="1"/>
      <p:bldP spid="991252" grpId="0" animBg="1"/>
      <p:bldP spid="991253" grpId="0" animBg="1"/>
      <p:bldP spid="991255" grpId="0" animBg="1"/>
      <p:bldP spid="991256" grpId="0" animBg="1"/>
      <p:bldP spid="991270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8125"/>
            <a:ext cx="8229600" cy="371475"/>
          </a:xfrm>
        </p:spPr>
        <p:txBody>
          <a:bodyPr/>
          <a:lstStyle/>
          <a:p>
            <a:pPr defTabSz="914400"/>
            <a:r>
              <a:rPr lang="en-US"/>
              <a:t>Induced Dependencies</a:t>
            </a:r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1371600"/>
          </a:xfrm>
        </p:spPr>
        <p:txBody>
          <a:bodyPr/>
          <a:lstStyle/>
          <a:p>
            <a:pPr marL="342900" indent="-342900" defTabSz="914400"/>
            <a:r>
              <a:rPr lang="en-US"/>
              <a:t>Induced dependency between state and secondary observation </a:t>
            </a:r>
            <a:endParaRPr lang="en-US" baseline="-25000"/>
          </a:p>
        </p:txBody>
      </p:sp>
      <p:sp>
        <p:nvSpPr>
          <p:cNvPr id="992260" name="Oval 4"/>
          <p:cNvSpPr>
            <a:spLocks noChangeAspect="1" noChangeArrowheads="1"/>
          </p:cNvSpPr>
          <p:nvPr/>
        </p:nvSpPr>
        <p:spPr bwMode="auto">
          <a:xfrm>
            <a:off x="1216025" y="2286000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2261" name="Oval 5"/>
          <p:cNvSpPr>
            <a:spLocks noChangeAspect="1" noChangeArrowheads="1"/>
          </p:cNvSpPr>
          <p:nvPr/>
        </p:nvSpPr>
        <p:spPr bwMode="auto">
          <a:xfrm>
            <a:off x="2806700" y="2286000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992262" name="AutoShape 6"/>
          <p:cNvCxnSpPr>
            <a:cxnSpLocks noChangeShapeType="1"/>
            <a:stCxn id="992260" idx="6"/>
            <a:endCxn id="992261" idx="2"/>
          </p:cNvCxnSpPr>
          <p:nvPr/>
        </p:nvCxnSpPr>
        <p:spPr bwMode="auto">
          <a:xfrm>
            <a:off x="1778000" y="2552700"/>
            <a:ext cx="1000125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2263" name="AutoShape 7"/>
          <p:cNvCxnSpPr>
            <a:cxnSpLocks noChangeShapeType="1"/>
            <a:stCxn id="992261" idx="6"/>
          </p:cNvCxnSpPr>
          <p:nvPr/>
        </p:nvCxnSpPr>
        <p:spPr bwMode="auto">
          <a:xfrm>
            <a:off x="3368675" y="2552700"/>
            <a:ext cx="974725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2264" name="Rectangle 8"/>
          <p:cNvSpPr>
            <a:spLocks noChangeArrowheads="1"/>
          </p:cNvSpPr>
          <p:nvPr/>
        </p:nvSpPr>
        <p:spPr bwMode="auto">
          <a:xfrm>
            <a:off x="1325563" y="32766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65" name="Rectangle 9"/>
          <p:cNvSpPr>
            <a:spLocks noChangeArrowheads="1"/>
          </p:cNvSpPr>
          <p:nvPr/>
        </p:nvSpPr>
        <p:spPr bwMode="auto">
          <a:xfrm>
            <a:off x="1325563" y="35814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66" name="Rectangle 10"/>
          <p:cNvSpPr>
            <a:spLocks noChangeArrowheads="1"/>
          </p:cNvSpPr>
          <p:nvPr/>
        </p:nvSpPr>
        <p:spPr bwMode="auto">
          <a:xfrm>
            <a:off x="1325563" y="38862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67" name="Rectangle 11"/>
          <p:cNvSpPr>
            <a:spLocks noChangeArrowheads="1"/>
          </p:cNvSpPr>
          <p:nvPr/>
        </p:nvSpPr>
        <p:spPr bwMode="auto">
          <a:xfrm>
            <a:off x="1325563" y="41910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2268" name="AutoShape 12"/>
          <p:cNvCxnSpPr>
            <a:cxnSpLocks noChangeShapeType="1"/>
            <a:stCxn id="992260" idx="4"/>
            <a:endCxn id="992264" idx="0"/>
          </p:cNvCxnSpPr>
          <p:nvPr/>
        </p:nvCxnSpPr>
        <p:spPr bwMode="auto">
          <a:xfrm flipH="1">
            <a:off x="1477963" y="2847975"/>
            <a:ext cx="4762" cy="4143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2269" name="AutoShape 13"/>
          <p:cNvCxnSpPr>
            <a:cxnSpLocks noChangeShapeType="1"/>
            <a:stCxn id="992261" idx="4"/>
            <a:endCxn id="992277" idx="0"/>
          </p:cNvCxnSpPr>
          <p:nvPr/>
        </p:nvCxnSpPr>
        <p:spPr bwMode="auto">
          <a:xfrm>
            <a:off x="3073400" y="2847975"/>
            <a:ext cx="3175" cy="4143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2270" name="Rectangle 14"/>
          <p:cNvSpPr>
            <a:spLocks noChangeArrowheads="1"/>
          </p:cNvSpPr>
          <p:nvPr/>
        </p:nvSpPr>
        <p:spPr bwMode="auto">
          <a:xfrm>
            <a:off x="2924175" y="5395913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71" name="Rectangle 15"/>
          <p:cNvSpPr>
            <a:spLocks noChangeArrowheads="1"/>
          </p:cNvSpPr>
          <p:nvPr/>
        </p:nvSpPr>
        <p:spPr bwMode="auto">
          <a:xfrm>
            <a:off x="2924175" y="5700713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2272" name="AutoShape 16"/>
          <p:cNvCxnSpPr>
            <a:cxnSpLocks noChangeShapeType="1"/>
            <a:stCxn id="992270" idx="0"/>
          </p:cNvCxnSpPr>
          <p:nvPr/>
        </p:nvCxnSpPr>
        <p:spPr bwMode="auto">
          <a:xfrm flipV="1">
            <a:off x="3076575" y="4814888"/>
            <a:ext cx="0" cy="566737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2273" name="Rectangle 17"/>
          <p:cNvSpPr>
            <a:spLocks noChangeArrowheads="1"/>
          </p:cNvSpPr>
          <p:nvPr/>
        </p:nvSpPr>
        <p:spPr bwMode="auto">
          <a:xfrm>
            <a:off x="1323975" y="5334000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74" name="Rectangle 18"/>
          <p:cNvSpPr>
            <a:spLocks noChangeArrowheads="1"/>
          </p:cNvSpPr>
          <p:nvPr/>
        </p:nvSpPr>
        <p:spPr bwMode="auto">
          <a:xfrm>
            <a:off x="1323975" y="5638800"/>
            <a:ext cx="304800" cy="3048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2275" name="AutoShape 19"/>
          <p:cNvCxnSpPr>
            <a:cxnSpLocks noChangeShapeType="1"/>
            <a:stCxn id="992273" idx="0"/>
          </p:cNvCxnSpPr>
          <p:nvPr/>
        </p:nvCxnSpPr>
        <p:spPr bwMode="auto">
          <a:xfrm flipV="1">
            <a:off x="1476375" y="4814888"/>
            <a:ext cx="0" cy="5048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92276" name="Rectangle 20"/>
          <p:cNvSpPr>
            <a:spLocks noChangeArrowheads="1"/>
          </p:cNvSpPr>
          <p:nvPr/>
        </p:nvSpPr>
        <p:spPr bwMode="auto">
          <a:xfrm>
            <a:off x="1325563" y="44958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77" name="Rectangle 21"/>
          <p:cNvSpPr>
            <a:spLocks noChangeArrowheads="1"/>
          </p:cNvSpPr>
          <p:nvPr/>
        </p:nvSpPr>
        <p:spPr bwMode="auto">
          <a:xfrm>
            <a:off x="2924175" y="32766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78" name="Rectangle 22"/>
          <p:cNvSpPr>
            <a:spLocks noChangeArrowheads="1"/>
          </p:cNvSpPr>
          <p:nvPr/>
        </p:nvSpPr>
        <p:spPr bwMode="auto">
          <a:xfrm>
            <a:off x="2924175" y="35814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79" name="Rectangle 23"/>
          <p:cNvSpPr>
            <a:spLocks noChangeArrowheads="1"/>
          </p:cNvSpPr>
          <p:nvPr/>
        </p:nvSpPr>
        <p:spPr bwMode="auto">
          <a:xfrm>
            <a:off x="2924175" y="38862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80" name="Rectangle 24"/>
          <p:cNvSpPr>
            <a:spLocks noChangeArrowheads="1"/>
          </p:cNvSpPr>
          <p:nvPr/>
        </p:nvSpPr>
        <p:spPr bwMode="auto">
          <a:xfrm>
            <a:off x="2924175" y="41910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992281" name="Rectangle 25"/>
          <p:cNvSpPr>
            <a:spLocks noChangeArrowheads="1"/>
          </p:cNvSpPr>
          <p:nvPr/>
        </p:nvSpPr>
        <p:spPr bwMode="auto">
          <a:xfrm>
            <a:off x="2924175" y="4495800"/>
            <a:ext cx="304800" cy="3048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2282" name="AutoShape 26"/>
          <p:cNvCxnSpPr>
            <a:cxnSpLocks noChangeShapeType="1"/>
          </p:cNvCxnSpPr>
          <p:nvPr/>
        </p:nvCxnSpPr>
        <p:spPr bwMode="auto">
          <a:xfrm>
            <a:off x="3305175" y="2743200"/>
            <a:ext cx="3175" cy="2895600"/>
          </a:xfrm>
          <a:prstGeom prst="curvedConnector3">
            <a:avLst>
              <a:gd name="adj1" fmla="val 17200000"/>
            </a:avLst>
          </a:prstGeom>
          <a:noFill/>
          <a:ln w="63500">
            <a:solidFill>
              <a:srgbClr val="FF6600"/>
            </a:solidFill>
            <a:prstDash val="dash"/>
            <a:round/>
            <a:headEnd/>
            <a:tailEnd/>
          </a:ln>
          <a:effectLst/>
        </p:spPr>
      </p:cxnSp>
      <p:cxnSp>
        <p:nvCxnSpPr>
          <p:cNvPr id="992283" name="AutoShape 27"/>
          <p:cNvCxnSpPr>
            <a:cxnSpLocks noChangeShapeType="1"/>
          </p:cNvCxnSpPr>
          <p:nvPr/>
        </p:nvCxnSpPr>
        <p:spPr bwMode="auto">
          <a:xfrm>
            <a:off x="1704975" y="2743200"/>
            <a:ext cx="3175" cy="2895600"/>
          </a:xfrm>
          <a:prstGeom prst="curvedConnector3">
            <a:avLst>
              <a:gd name="adj1" fmla="val 17200000"/>
            </a:avLst>
          </a:prstGeom>
          <a:noFill/>
          <a:ln w="63500">
            <a:solidFill>
              <a:srgbClr val="FF6600"/>
            </a:solidFill>
            <a:prstDash val="dash"/>
            <a:round/>
            <a:headEnd/>
            <a:tailEnd/>
          </a:ln>
          <a:effectLst/>
        </p:spPr>
      </p:cxnSp>
      <p:sp>
        <p:nvSpPr>
          <p:cNvPr id="992284" name="Text Box 28"/>
          <p:cNvSpPr txBox="1">
            <a:spLocks noChangeArrowheads="1"/>
          </p:cNvSpPr>
          <p:nvPr/>
        </p:nvSpPr>
        <p:spPr bwMode="auto">
          <a:xfrm>
            <a:off x="47625" y="3505200"/>
            <a:ext cx="1447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sz="3200" b="0" i="0">
                <a:latin typeface="Arial" charset="0"/>
                <a:cs typeface="Arial" charset="0"/>
              </a:rPr>
              <a:t>O</a:t>
            </a:r>
            <a:r>
              <a:rPr lang="en-US" sz="3200" b="0" i="0" baseline="-25000"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992285" name="Text Box 29"/>
          <p:cNvSpPr txBox="1">
            <a:spLocks noChangeArrowheads="1"/>
          </p:cNvSpPr>
          <p:nvPr/>
        </p:nvSpPr>
        <p:spPr bwMode="auto">
          <a:xfrm>
            <a:off x="47625" y="5287963"/>
            <a:ext cx="1447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sz="3200" b="0" i="0">
                <a:latin typeface="Arial" charset="0"/>
                <a:cs typeface="Arial" charset="0"/>
              </a:rPr>
              <a:t>O</a:t>
            </a:r>
            <a:r>
              <a:rPr lang="en-US" sz="3200" b="0" i="0" baseline="-25000"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992286" name="Oval 30"/>
          <p:cNvSpPr>
            <a:spLocks noChangeAspect="1" noChangeArrowheads="1"/>
          </p:cNvSpPr>
          <p:nvPr/>
        </p:nvSpPr>
        <p:spPr bwMode="auto">
          <a:xfrm>
            <a:off x="5410200" y="2743200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2287" name="Oval 31"/>
          <p:cNvSpPr>
            <a:spLocks noChangeAspect="1" noChangeArrowheads="1"/>
          </p:cNvSpPr>
          <p:nvPr/>
        </p:nvSpPr>
        <p:spPr bwMode="auto">
          <a:xfrm>
            <a:off x="7696200" y="2743200"/>
            <a:ext cx="533400" cy="533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2288" name="Rectangle 32"/>
          <p:cNvSpPr>
            <a:spLocks noChangeArrowheads="1"/>
          </p:cNvSpPr>
          <p:nvPr/>
        </p:nvSpPr>
        <p:spPr bwMode="auto">
          <a:xfrm>
            <a:off x="6477000" y="4724400"/>
            <a:ext cx="533400" cy="533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cxnSp>
        <p:nvCxnSpPr>
          <p:cNvPr id="992289" name="AutoShape 33"/>
          <p:cNvCxnSpPr>
            <a:cxnSpLocks noChangeShapeType="1"/>
            <a:stCxn id="992286" idx="5"/>
            <a:endCxn id="992288" idx="0"/>
          </p:cNvCxnSpPr>
          <p:nvPr/>
        </p:nvCxnSpPr>
        <p:spPr bwMode="auto">
          <a:xfrm>
            <a:off x="5865813" y="3227388"/>
            <a:ext cx="877887" cy="14827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2290" name="AutoShape 34"/>
          <p:cNvCxnSpPr>
            <a:cxnSpLocks noChangeShapeType="1"/>
            <a:stCxn id="992287" idx="3"/>
            <a:endCxn id="992288" idx="0"/>
          </p:cNvCxnSpPr>
          <p:nvPr/>
        </p:nvCxnSpPr>
        <p:spPr bwMode="auto">
          <a:xfrm flipH="1">
            <a:off x="6743700" y="3227388"/>
            <a:ext cx="1030288" cy="14827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92291" name="AutoShape 35"/>
          <p:cNvCxnSpPr>
            <a:cxnSpLocks noChangeShapeType="1"/>
            <a:stCxn id="992286" idx="6"/>
            <a:endCxn id="992287" idx="2"/>
          </p:cNvCxnSpPr>
          <p:nvPr/>
        </p:nvCxnSpPr>
        <p:spPr bwMode="auto">
          <a:xfrm>
            <a:off x="5972175" y="3009900"/>
            <a:ext cx="1695450" cy="0"/>
          </a:xfrm>
          <a:prstGeom prst="straightConnector1">
            <a:avLst/>
          </a:prstGeom>
          <a:noFill/>
          <a:ln w="63500">
            <a:solidFill>
              <a:srgbClr val="FF9900"/>
            </a:solidFill>
            <a:prstDash val="dash"/>
            <a:round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Conditional Gaussians</a:t>
            </a:r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914400"/>
            <a:r>
              <a:rPr lang="en-US"/>
              <a:t>Distribution of the primary observation stream, p(O</a:t>
            </a:r>
            <a:r>
              <a:rPr lang="en-US" baseline="-25000"/>
              <a:t>1</a:t>
            </a:r>
            <a:r>
              <a:rPr lang="en-US"/>
              <a:t>|O</a:t>
            </a:r>
            <a:r>
              <a:rPr lang="en-US" baseline="-25000"/>
              <a:t>2</a:t>
            </a:r>
            <a:r>
              <a:rPr lang="en-US"/>
              <a:t>, state), is a conditional Gaussian</a:t>
            </a:r>
          </a:p>
          <a:p>
            <a:pPr marL="342900" indent="-342900" defTabSz="914400"/>
            <a:r>
              <a:rPr lang="en-US"/>
              <a:t>Can be viewed as a transform on the parameters of O</a:t>
            </a:r>
            <a:r>
              <a:rPr lang="en-US" baseline="-25000"/>
              <a:t>1</a:t>
            </a:r>
            <a:endParaRPr lang="en-US"/>
          </a:p>
        </p:txBody>
      </p:sp>
      <p:graphicFrame>
        <p:nvGraphicFramePr>
          <p:cNvPr id="994308" name="Object 4"/>
          <p:cNvGraphicFramePr>
            <a:graphicFrameLocks noChangeAspect="1"/>
          </p:cNvGraphicFramePr>
          <p:nvPr/>
        </p:nvGraphicFramePr>
        <p:xfrm>
          <a:off x="1447800" y="3200400"/>
          <a:ext cx="6646863" cy="1054100"/>
        </p:xfrm>
        <a:graphic>
          <a:graphicData uri="http://schemas.openxmlformats.org/presentationml/2006/ole">
            <p:oleObj spid="_x0000_s994308" name="Equation" r:id="rId3" imgW="1600200" imgH="253800" progId="Equation.3">
              <p:embed/>
            </p:oleObj>
          </a:graphicData>
        </a:graphic>
      </p:graphicFrame>
      <p:graphicFrame>
        <p:nvGraphicFramePr>
          <p:cNvPr id="994309" name="Object 5"/>
          <p:cNvGraphicFramePr>
            <a:graphicFrameLocks noChangeAspect="1"/>
          </p:cNvGraphicFramePr>
          <p:nvPr/>
        </p:nvGraphicFramePr>
        <p:xfrm>
          <a:off x="1447800" y="4419600"/>
          <a:ext cx="5680075" cy="1123950"/>
        </p:xfrm>
        <a:graphic>
          <a:graphicData uri="http://schemas.openxmlformats.org/presentationml/2006/ole">
            <p:oleObj spid="_x0000_s994309" name="Equation" r:id="rId4" imgW="12826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Proposed Speaker Adaptation Experiments</a:t>
            </a:r>
          </a:p>
        </p:txBody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914400"/>
            <a:r>
              <a:rPr lang="en-US"/>
              <a:t>Secondary stream feature types</a:t>
            </a:r>
          </a:p>
          <a:p>
            <a:pPr marL="742950" lvl="1" indent="-285750" defTabSz="914400"/>
            <a:r>
              <a:rPr lang="en-US"/>
              <a:t>High order MFCCs</a:t>
            </a:r>
          </a:p>
          <a:p>
            <a:pPr marL="742950" lvl="1" indent="-285750" defTabSz="914400"/>
            <a:r>
              <a:rPr lang="en-US"/>
              <a:t>Vocal tract length</a:t>
            </a:r>
          </a:p>
          <a:p>
            <a:pPr marL="742950" lvl="1" indent="-285750" defTabSz="914400"/>
            <a:r>
              <a:rPr lang="en-US"/>
              <a:t>Speaking rate</a:t>
            </a:r>
          </a:p>
          <a:p>
            <a:pPr marL="342900" indent="-342900" defTabSz="914400"/>
            <a:r>
              <a:rPr lang="en-US"/>
              <a:t>Observation dependency structure</a:t>
            </a:r>
          </a:p>
          <a:p>
            <a:pPr marL="742950" lvl="1" indent="-285750" defTabSz="914400"/>
            <a:r>
              <a:rPr lang="en-US"/>
              <a:t>Can learn a set of discriminatively structured dependencies between streams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US"/>
              <a:t>Proposed Speaker Adaptation Experiments</a:t>
            </a:r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342900" indent="-342900" defTabSz="914400"/>
            <a:r>
              <a:rPr lang="en-US"/>
              <a:t>Models</a:t>
            </a:r>
          </a:p>
          <a:p>
            <a:pPr marL="742950" lvl="1" indent="-285750" defTabSz="914400"/>
            <a:r>
              <a:rPr lang="en-US"/>
              <a:t>Phonetic HMM</a:t>
            </a:r>
          </a:p>
          <a:p>
            <a:pPr marL="742950" lvl="1" indent="-285750" defTabSz="914400"/>
            <a:r>
              <a:rPr lang="en-US"/>
              <a:t>Articulatory Feature-Based Model</a:t>
            </a:r>
          </a:p>
          <a:p>
            <a:pPr marL="342900" indent="-342900" defTabSz="914400"/>
            <a:r>
              <a:rPr lang="en-US"/>
              <a:t>Adaptation of multiple primary streams with multiple secondary streams</a:t>
            </a:r>
          </a:p>
          <a:p>
            <a:pPr marL="742950" lvl="1" indent="-285750" defTabSz="914400"/>
            <a:r>
              <a:rPr lang="en-US"/>
              <a:t>Factored articulatory models</a:t>
            </a:r>
          </a:p>
          <a:p>
            <a:pPr marL="742950" lvl="1" indent="-285750" defTabSz="914400"/>
            <a:r>
              <a:rPr lang="en-US"/>
              <a:t>Focused evidence models </a:t>
            </a:r>
          </a:p>
          <a:p>
            <a:pPr marL="1143000" lvl="2" indent="-228600" defTabSz="914400"/>
            <a:r>
              <a:rPr lang="en-US"/>
              <a:t>State transition observation models [Bartels ’05]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3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defTabSz="914400"/>
            <a:r>
              <a:rPr lang="en-US"/>
              <a:t>Thank You.</a:t>
            </a:r>
          </a:p>
        </p:txBody>
      </p:sp>
      <p:sp>
        <p:nvSpPr>
          <p:cNvPr id="9973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defTabSz="914400"/>
            <a:r>
              <a:rPr lang="en-US"/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963" y="1905000"/>
            <a:ext cx="8739187" cy="850900"/>
          </a:xfrm>
        </p:spPr>
        <p:txBody>
          <a:bodyPr/>
          <a:lstStyle/>
          <a:p>
            <a:r>
              <a:rPr lang="en-US"/>
              <a:t>Proposal: adding prosody to AF and phone-based models</a:t>
            </a:r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Arthur Kantor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Goals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3927475"/>
          </a:xfrm>
        </p:spPr>
        <p:txBody>
          <a:bodyPr/>
          <a:lstStyle/>
          <a:p>
            <a:r>
              <a:rPr lang="en-US" sz="2400"/>
              <a:t>Augment the AF set so that all phones are uniquely specified by articulatory features</a:t>
            </a:r>
          </a:p>
          <a:p>
            <a:pPr lvl="1"/>
            <a:r>
              <a:rPr lang="en-US" sz="2000"/>
              <a:t>58 distinct phones map to only 38 distinct AF values</a:t>
            </a:r>
          </a:p>
          <a:p>
            <a:pPr lvl="1"/>
            <a:r>
              <a:rPr lang="en-US" sz="2000"/>
              <a:t>On CUAVE, increasing the cardinality of AF-features just enough to disambiguate TIMIT phonemes drops the WER from </a:t>
            </a:r>
            <a:r>
              <a:rPr lang="en-GB"/>
              <a:t>25.7% to 22.7%</a:t>
            </a:r>
            <a:r>
              <a:rPr lang="en-US" sz="2000"/>
              <a:t>.</a:t>
            </a:r>
          </a:p>
          <a:p>
            <a:r>
              <a:rPr lang="en-US" sz="2400"/>
              <a:t>Add prosody to AF and phone-based models</a:t>
            </a:r>
          </a:p>
          <a:p>
            <a:pPr lvl="1"/>
            <a:r>
              <a:rPr lang="en-US" sz="2000"/>
              <a:t>Syllable-level prosody</a:t>
            </a:r>
          </a:p>
          <a:p>
            <a:pPr lvl="1"/>
            <a:r>
              <a:rPr lang="en-US" sz="2000"/>
              <a:t>Phrase-level prosody</a:t>
            </a:r>
          </a:p>
          <a:p>
            <a:pPr lvl="1"/>
            <a:endParaRPr lang="en-US" sz="2000"/>
          </a:p>
          <a:p>
            <a:pPr lvl="1"/>
            <a:endParaRPr 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97925" cy="371475"/>
          </a:xfrm>
        </p:spPr>
        <p:txBody>
          <a:bodyPr/>
          <a:lstStyle/>
          <a:p>
            <a:r>
              <a:rPr lang="en-US"/>
              <a:t>Feature set for pronunciation modeling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39775"/>
            <a:ext cx="8610600" cy="631825"/>
          </a:xfrm>
        </p:spPr>
        <p:txBody>
          <a:bodyPr/>
          <a:lstStyle/>
          <a:p>
            <a:r>
              <a:rPr lang="en-US"/>
              <a:t>Based on articulatory phonology </a:t>
            </a:r>
            <a:r>
              <a:rPr lang="en-US">
                <a:solidFill>
                  <a:schemeClr val="accent1"/>
                </a:solidFill>
              </a:rPr>
              <a:t>[Browman &amp; Goldstein ‘90] </a:t>
            </a:r>
            <a:r>
              <a:rPr lang="en-US"/>
              <a:t>adapted for pronunciation modeling </a:t>
            </a:r>
            <a:r>
              <a:rPr lang="en-US">
                <a:solidFill>
                  <a:schemeClr val="accent1"/>
                </a:solidFill>
              </a:rPr>
              <a:t>[Livescu ’05]</a:t>
            </a:r>
          </a:p>
        </p:txBody>
      </p:sp>
      <p:graphicFrame>
        <p:nvGraphicFramePr>
          <p:cNvPr id="720988" name="Group 92"/>
          <p:cNvGraphicFramePr>
            <a:graphicFrameLocks noGrp="1"/>
          </p:cNvGraphicFramePr>
          <p:nvPr/>
        </p:nvGraphicFramePr>
        <p:xfrm>
          <a:off x="381000" y="1603375"/>
          <a:ext cx="4876800" cy="3349625"/>
        </p:xfrm>
        <a:graphic>
          <a:graphicData uri="http://schemas.openxmlformats.org/drawingml/2006/table">
            <a:tbl>
              <a:tblPr/>
              <a:tblGrid>
                <a:gridCol w="1160463"/>
                <a:gridCol w="3716337"/>
              </a:tblGrid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LIP-LOC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P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rotruded,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L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abial,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D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ental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LIP-OP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CL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osed,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itical,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arrow,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W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ide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TT-LOC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D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ental,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A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lveolar,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P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alato-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A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lveolar,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etroflex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TB-LOC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P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alatal,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V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elar,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U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vular,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P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haryngeal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TT-OP, TB-OP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CL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osed,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itical,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arrow,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M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id-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arrow,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M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id,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W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ide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GLO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CL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osed (stop),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itical (voiced),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O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pen (voiceless)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VEL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CL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osed (non-nasal),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O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pen (nasal)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  <p:sp>
        <p:nvSpPr>
          <p:cNvPr id="720928" name="Rectangle 32"/>
          <p:cNvSpPr>
            <a:spLocks noChangeArrowheads="1"/>
          </p:cNvSpPr>
          <p:nvPr/>
        </p:nvSpPr>
        <p:spPr bwMode="auto">
          <a:xfrm>
            <a:off x="228600" y="5205413"/>
            <a:ext cx="86868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260350" indent="-260350"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b="0" i="0"/>
              <a:t>Under some simplifying assumptions, can combine into 3 streams</a:t>
            </a:r>
            <a:endParaRPr lang="en-US" b="0" i="0">
              <a:solidFill>
                <a:schemeClr val="accent1"/>
              </a:solidFill>
            </a:endParaRPr>
          </a:p>
        </p:txBody>
      </p:sp>
      <p:graphicFrame>
        <p:nvGraphicFramePr>
          <p:cNvPr id="720990" name="Group 94"/>
          <p:cNvGraphicFramePr>
            <a:graphicFrameLocks noGrp="1"/>
          </p:cNvGraphicFramePr>
          <p:nvPr/>
        </p:nvGraphicFramePr>
        <p:xfrm>
          <a:off x="685800" y="5648325"/>
          <a:ext cx="8229600" cy="904875"/>
        </p:xfrm>
        <a:graphic>
          <a:graphicData uri="http://schemas.openxmlformats.org/drawingml/2006/table">
            <a:tbl>
              <a:tblPr/>
              <a:tblGrid>
                <a:gridCol w="3748088"/>
                <a:gridCol w="4481512"/>
              </a:tblGrid>
              <a:tr h="2825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ips (cardinality 6)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P-N,  P-W,  L-CL,  L-CR,  L-W,  D-CR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ongue (cardinality 19)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D-CR-U-M,  A-CL-U-N,  ... 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lottis/velum (cardinality 3)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C-VO,  C-VL,  O-VO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  <p:grpSp>
        <p:nvGrpSpPr>
          <p:cNvPr id="720945" name="Group 49"/>
          <p:cNvGrpSpPr>
            <a:grpSpLocks/>
          </p:cNvGrpSpPr>
          <p:nvPr/>
        </p:nvGrpSpPr>
        <p:grpSpPr bwMode="auto">
          <a:xfrm>
            <a:off x="5181600" y="1676400"/>
            <a:ext cx="3810000" cy="2971800"/>
            <a:chOff x="3168" y="720"/>
            <a:chExt cx="2400" cy="1872"/>
          </a:xfrm>
        </p:grpSpPr>
        <p:pic>
          <p:nvPicPr>
            <p:cNvPr id="720946" name="Picture 50" descr="midsagittal_kl_light_thinline"/>
            <p:cNvPicPr>
              <a:picLocks noChangeAspect="1" noChangeArrowheads="1"/>
            </p:cNvPicPr>
            <p:nvPr/>
          </p:nvPicPr>
          <p:blipFill>
            <a:blip r:embed="rId2"/>
            <a:srcRect t="29674" r="35928" b="13353"/>
            <a:stretch>
              <a:fillRect/>
            </a:stretch>
          </p:blipFill>
          <p:spPr bwMode="auto">
            <a:xfrm>
              <a:off x="3552" y="720"/>
              <a:ext cx="1958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20947" name="Group 51"/>
            <p:cNvGrpSpPr>
              <a:grpSpLocks/>
            </p:cNvGrpSpPr>
            <p:nvPr/>
          </p:nvGrpSpPr>
          <p:grpSpPr bwMode="auto">
            <a:xfrm>
              <a:off x="3168" y="1152"/>
              <a:ext cx="2400" cy="1344"/>
              <a:chOff x="3168" y="1152"/>
              <a:chExt cx="2400" cy="1344"/>
            </a:xfrm>
          </p:grpSpPr>
          <p:grpSp>
            <p:nvGrpSpPr>
              <p:cNvPr id="720948" name="Group 52"/>
              <p:cNvGrpSpPr>
                <a:grpSpLocks/>
              </p:cNvGrpSpPr>
              <p:nvPr/>
            </p:nvGrpSpPr>
            <p:grpSpPr bwMode="auto">
              <a:xfrm>
                <a:off x="3168" y="1584"/>
                <a:ext cx="600" cy="197"/>
                <a:chOff x="1440" y="2256"/>
                <a:chExt cx="600" cy="197"/>
              </a:xfrm>
            </p:grpSpPr>
            <p:sp>
              <p:nvSpPr>
                <p:cNvPr id="720949" name="Line 53"/>
                <p:cNvSpPr>
                  <a:spLocks noChangeShapeType="1"/>
                </p:cNvSpPr>
                <p:nvPr/>
              </p:nvSpPr>
              <p:spPr bwMode="auto">
                <a:xfrm>
                  <a:off x="1973" y="2256"/>
                  <a:ext cx="0" cy="197"/>
                </a:xfrm>
                <a:prstGeom prst="line">
                  <a:avLst/>
                </a:prstGeom>
                <a:noFill/>
                <a:ln w="25400">
                  <a:solidFill>
                    <a:srgbClr val="9966FF"/>
                  </a:solidFill>
                  <a:round/>
                  <a:headEnd type="stealth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20950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1440" y="2322"/>
                  <a:ext cx="600" cy="124"/>
                </a:xfrm>
                <a:prstGeom prst="rect">
                  <a:avLst/>
                </a:prstGeom>
                <a:noFill/>
                <a:ln w="25400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27432" tIns="27432" rIns="27432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100" i="0">
                      <a:solidFill>
                        <a:srgbClr val="9966FF"/>
                      </a:solidFill>
                    </a:rPr>
                    <a:t>LIP-OP</a:t>
                  </a:r>
                </a:p>
              </p:txBody>
            </p:sp>
          </p:grpSp>
          <p:sp>
            <p:nvSpPr>
              <p:cNvPr id="720951" name="Line 55"/>
              <p:cNvSpPr>
                <a:spLocks noChangeShapeType="1"/>
              </p:cNvSpPr>
              <p:nvPr/>
            </p:nvSpPr>
            <p:spPr bwMode="auto">
              <a:xfrm>
                <a:off x="4080" y="1536"/>
                <a:ext cx="96" cy="96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round/>
                <a:headEnd type="stealth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0952" name="Text Box 56"/>
              <p:cNvSpPr txBox="1">
                <a:spLocks noChangeArrowheads="1"/>
              </p:cNvSpPr>
              <p:nvPr/>
            </p:nvSpPr>
            <p:spPr bwMode="auto">
              <a:xfrm>
                <a:off x="4123" y="1584"/>
                <a:ext cx="485" cy="124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27432" tIns="27432" rIns="27432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i="0">
                    <a:solidFill>
                      <a:schemeClr val="tx2"/>
                    </a:solidFill>
                  </a:rPr>
                  <a:t>TT-OP</a:t>
                </a:r>
              </a:p>
            </p:txBody>
          </p:sp>
          <p:sp>
            <p:nvSpPr>
              <p:cNvPr id="720953" name="Line 57"/>
              <p:cNvSpPr>
                <a:spLocks noChangeShapeType="1"/>
              </p:cNvSpPr>
              <p:nvPr/>
            </p:nvSpPr>
            <p:spPr bwMode="auto">
              <a:xfrm flipV="1">
                <a:off x="4189" y="1416"/>
                <a:ext cx="267" cy="12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0954" name="Text Box 58"/>
              <p:cNvSpPr txBox="1">
                <a:spLocks noChangeArrowheads="1"/>
              </p:cNvSpPr>
              <p:nvPr/>
            </p:nvSpPr>
            <p:spPr bwMode="auto">
              <a:xfrm>
                <a:off x="3888" y="1296"/>
                <a:ext cx="400" cy="124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27432" tIns="27432" rIns="27432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i="0">
                    <a:solidFill>
                      <a:srgbClr val="0000FF"/>
                    </a:solidFill>
                  </a:rPr>
                  <a:t>TT-LOC</a:t>
                </a:r>
              </a:p>
            </p:txBody>
          </p:sp>
          <p:sp>
            <p:nvSpPr>
              <p:cNvPr id="720955" name="Line 59"/>
              <p:cNvSpPr>
                <a:spLocks noChangeShapeType="1"/>
              </p:cNvSpPr>
              <p:nvPr/>
            </p:nvSpPr>
            <p:spPr bwMode="auto">
              <a:xfrm flipV="1">
                <a:off x="4608" y="1392"/>
                <a:ext cx="299" cy="7"/>
              </a:xfrm>
              <a:prstGeom prst="line">
                <a:avLst/>
              </a:prstGeom>
              <a:noFill/>
              <a:ln w="25400">
                <a:solidFill>
                  <a:srgbClr val="008000"/>
                </a:solidFill>
                <a:round/>
                <a:headEnd type="stealth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0956" name="Text Box 60"/>
              <p:cNvSpPr txBox="1">
                <a:spLocks noChangeArrowheads="1"/>
              </p:cNvSpPr>
              <p:nvPr/>
            </p:nvSpPr>
            <p:spPr bwMode="auto">
              <a:xfrm>
                <a:off x="4464" y="1152"/>
                <a:ext cx="448" cy="124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27432" tIns="27432" rIns="27432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i="0">
                    <a:solidFill>
                      <a:srgbClr val="009900"/>
                    </a:solidFill>
                  </a:rPr>
                  <a:t>TB-LOC</a:t>
                </a:r>
              </a:p>
            </p:txBody>
          </p:sp>
          <p:sp>
            <p:nvSpPr>
              <p:cNvPr id="720957" name="Line 61"/>
              <p:cNvSpPr>
                <a:spLocks noChangeShapeType="1"/>
              </p:cNvSpPr>
              <p:nvPr/>
            </p:nvSpPr>
            <p:spPr bwMode="auto">
              <a:xfrm flipH="1">
                <a:off x="4944" y="1371"/>
                <a:ext cx="50" cy="117"/>
              </a:xfrm>
              <a:prstGeom prst="line">
                <a:avLst/>
              </a:prstGeom>
              <a:noFill/>
              <a:ln w="25400">
                <a:solidFill>
                  <a:srgbClr val="996633"/>
                </a:solidFill>
                <a:round/>
                <a:headEnd type="stealth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0958" name="Text Box 62"/>
              <p:cNvSpPr txBox="1">
                <a:spLocks noChangeArrowheads="1"/>
              </p:cNvSpPr>
              <p:nvPr/>
            </p:nvSpPr>
            <p:spPr bwMode="auto">
              <a:xfrm>
                <a:off x="4608" y="1536"/>
                <a:ext cx="534" cy="124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27432" tIns="27432" rIns="27432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i="0">
                    <a:solidFill>
                      <a:srgbClr val="996633"/>
                    </a:solidFill>
                  </a:rPr>
                  <a:t>TB-OP</a:t>
                </a:r>
              </a:p>
            </p:txBody>
          </p:sp>
          <p:grpSp>
            <p:nvGrpSpPr>
              <p:cNvPr id="720959" name="Group 63"/>
              <p:cNvGrpSpPr>
                <a:grpSpLocks/>
              </p:cNvGrpSpPr>
              <p:nvPr/>
            </p:nvGrpSpPr>
            <p:grpSpPr bwMode="auto">
              <a:xfrm>
                <a:off x="4968" y="1542"/>
                <a:ext cx="600" cy="178"/>
                <a:chOff x="3576" y="2160"/>
                <a:chExt cx="600" cy="178"/>
              </a:xfrm>
            </p:grpSpPr>
            <p:sp>
              <p:nvSpPr>
                <p:cNvPr id="720960" name="Line 6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72" y="2160"/>
                  <a:ext cx="144" cy="44"/>
                </a:xfrm>
                <a:prstGeom prst="line">
                  <a:avLst/>
                </a:prstGeom>
                <a:noFill/>
                <a:ln w="25400">
                  <a:solidFill>
                    <a:srgbClr val="800080"/>
                  </a:solidFill>
                  <a:round/>
                  <a:headEnd type="stealth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20961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3576" y="2214"/>
                  <a:ext cx="600" cy="124"/>
                </a:xfrm>
                <a:prstGeom prst="rect">
                  <a:avLst/>
                </a:prstGeom>
                <a:noFill/>
                <a:ln w="25400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27432" tIns="27432" rIns="27432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100" i="0">
                      <a:solidFill>
                        <a:srgbClr val="800080"/>
                      </a:solidFill>
                    </a:rPr>
                    <a:t>VELUM</a:t>
                  </a:r>
                </a:p>
              </p:txBody>
            </p:sp>
          </p:grpSp>
          <p:grpSp>
            <p:nvGrpSpPr>
              <p:cNvPr id="720962" name="Group 66"/>
              <p:cNvGrpSpPr>
                <a:grpSpLocks/>
              </p:cNvGrpSpPr>
              <p:nvPr/>
            </p:nvGrpSpPr>
            <p:grpSpPr bwMode="auto">
              <a:xfrm>
                <a:off x="4032" y="2372"/>
                <a:ext cx="1035" cy="124"/>
                <a:chOff x="2613" y="3309"/>
                <a:chExt cx="1035" cy="124"/>
              </a:xfrm>
            </p:grpSpPr>
            <p:sp>
              <p:nvSpPr>
                <p:cNvPr id="720963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3181" y="3372"/>
                  <a:ext cx="467" cy="0"/>
                </a:xfrm>
                <a:prstGeom prst="line">
                  <a:avLst/>
                </a:prstGeom>
                <a:noFill/>
                <a:ln w="25400">
                  <a:solidFill>
                    <a:srgbClr val="FF6600"/>
                  </a:solidFill>
                  <a:round/>
                  <a:headEnd/>
                  <a:tailEnd type="stealth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20964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2613" y="3309"/>
                  <a:ext cx="600" cy="124"/>
                </a:xfrm>
                <a:prstGeom prst="rect">
                  <a:avLst/>
                </a:prstGeom>
                <a:noFill/>
                <a:ln w="25400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27432" tIns="27432" rIns="27432" bIns="27432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100" i="0">
                      <a:solidFill>
                        <a:srgbClr val="FF6600"/>
                      </a:solidFill>
                    </a:rPr>
                    <a:t>GLOTTIS</a:t>
                  </a:r>
                </a:p>
              </p:txBody>
            </p:sp>
          </p:grpSp>
          <p:sp>
            <p:nvSpPr>
              <p:cNvPr id="720965" name="Text Box 69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432" cy="124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i="0">
                    <a:solidFill>
                      <a:srgbClr val="4D4D4D"/>
                    </a:solidFill>
                  </a:rPr>
                  <a:t>LIP-LOC</a:t>
                </a:r>
              </a:p>
            </p:txBody>
          </p:sp>
          <p:sp>
            <p:nvSpPr>
              <p:cNvPr id="720966" name="Line 70"/>
              <p:cNvSpPr>
                <a:spLocks noChangeShapeType="1"/>
              </p:cNvSpPr>
              <p:nvPr/>
            </p:nvSpPr>
            <p:spPr bwMode="auto">
              <a:xfrm>
                <a:off x="3744" y="1680"/>
                <a:ext cx="144" cy="0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 type="stealth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2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899" grpId="0" build="p"/>
      <p:bldP spid="720928" grpId="0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569325" cy="695325"/>
          </a:xfrm>
        </p:spPr>
        <p:txBody>
          <a:bodyPr/>
          <a:lstStyle/>
          <a:p>
            <a:r>
              <a:rPr lang="en-US"/>
              <a:t>Adding syllable-level prosody to AF and phone-based models</a:t>
            </a:r>
          </a:p>
        </p:txBody>
      </p:sp>
      <p:sp>
        <p:nvSpPr>
          <p:cNvPr id="1000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118100"/>
          </a:xfrm>
        </p:spPr>
        <p:txBody>
          <a:bodyPr/>
          <a:lstStyle/>
          <a:p>
            <a:r>
              <a:rPr lang="en-US" sz="1800"/>
              <a:t>Add a new SYLABLE feature</a:t>
            </a:r>
          </a:p>
          <a:p>
            <a:r>
              <a:rPr lang="en-US" sz="1800"/>
              <a:t>SYLABLE feature takes on 4 values:</a:t>
            </a:r>
          </a:p>
          <a:p>
            <a:pPr lvl="1"/>
            <a:r>
              <a:rPr lang="en-US"/>
              <a:t>Onset</a:t>
            </a:r>
          </a:p>
          <a:p>
            <a:pPr lvl="1"/>
            <a:r>
              <a:rPr lang="en-US"/>
              <a:t>Reduced nucleus</a:t>
            </a:r>
          </a:p>
          <a:p>
            <a:pPr lvl="1"/>
            <a:r>
              <a:rPr lang="en-US"/>
              <a:t>regular nucleus</a:t>
            </a:r>
          </a:p>
          <a:p>
            <a:pPr lvl="1"/>
            <a:r>
              <a:rPr lang="en-US"/>
              <a:t>coda</a:t>
            </a:r>
          </a:p>
          <a:p>
            <a:pPr lvl="1">
              <a:buFont typeface="Wingdings" pitchFamily="2" charset="2"/>
              <a:buNone/>
            </a:pPr>
            <a:endParaRPr lang="en-US"/>
          </a:p>
          <a:p>
            <a:endParaRPr lang="en-US" sz="1800"/>
          </a:p>
          <a:p>
            <a:endParaRPr lang="en-US" sz="1800"/>
          </a:p>
          <a:p>
            <a:r>
              <a:rPr lang="en-US" sz="1800"/>
              <a:t>SYLABLE helps to disambiguate between phones</a:t>
            </a:r>
          </a:p>
          <a:p>
            <a:endParaRPr lang="en-US" sz="1800">
              <a:solidFill>
                <a:schemeClr val="tx2"/>
              </a:solidFill>
            </a:endParaRPr>
          </a:p>
          <a:p>
            <a:r>
              <a:rPr lang="en-US" sz="1800">
                <a:solidFill>
                  <a:schemeClr val="tx2"/>
                </a:solidFill>
              </a:rPr>
              <a:t>Goals:</a:t>
            </a:r>
            <a:r>
              <a:rPr lang="en-US" sz="1800"/>
              <a:t> </a:t>
            </a:r>
          </a:p>
          <a:p>
            <a:pPr lvl="1"/>
            <a:r>
              <a:rPr lang="en-US"/>
              <a:t>repeat the workshop experiments with the SYLABLE feature and a feature set that discriminates between all phones in the phone-based model</a:t>
            </a:r>
          </a:p>
          <a:p>
            <a:pPr lvl="1"/>
            <a:r>
              <a:rPr lang="en-US"/>
              <a:t>Experiment with adding SYLABLE to phone-based models</a:t>
            </a:r>
          </a:p>
        </p:txBody>
      </p:sp>
      <p:graphicFrame>
        <p:nvGraphicFramePr>
          <p:cNvPr id="1000452" name="Group 4"/>
          <p:cNvGraphicFramePr>
            <a:graphicFrameLocks noGrp="1"/>
          </p:cNvGraphicFramePr>
          <p:nvPr>
            <p:ph sz="quarter" idx="2"/>
          </p:nvPr>
        </p:nvGraphicFramePr>
        <p:xfrm>
          <a:off x="4724400" y="1066800"/>
          <a:ext cx="4343400" cy="2233613"/>
        </p:xfrm>
        <a:graphic>
          <a:graphicData uri="http://schemas.openxmlformats.org/drawingml/2006/table">
            <a:tbl>
              <a:tblPr/>
              <a:tblGrid>
                <a:gridCol w="1041400"/>
                <a:gridCol w="1101725"/>
                <a:gridCol w="1100138"/>
                <a:gridCol w="1100137"/>
              </a:tblGrid>
              <a:tr h="290513">
                <a:tc gridSpan="4"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Phone disambiguation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Phone 1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SYLABLE 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Phone 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SYLABLE 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/N/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Coda or onset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/EN/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Nucleus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/Y/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Onset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/AY2/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Coda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/W/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Onset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/OW2/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Coda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/AX/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Reduced nucleus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/AH/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Regular nucleus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569325" cy="695325"/>
          </a:xfrm>
        </p:spPr>
        <p:txBody>
          <a:bodyPr/>
          <a:lstStyle/>
          <a:p>
            <a:r>
              <a:rPr lang="en-US"/>
              <a:t>Adding phrase-level prosody to AF and phone-based models</a:t>
            </a:r>
          </a:p>
        </p:txBody>
      </p:sp>
      <p:sp>
        <p:nvSpPr>
          <p:cNvPr id="1001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5256213"/>
          </a:xfrm>
        </p:spPr>
        <p:txBody>
          <a:bodyPr/>
          <a:lstStyle/>
          <a:p>
            <a:r>
              <a:rPr lang="en-US"/>
              <a:t>Model phrase-level prosody with PHRASE feature:</a:t>
            </a:r>
          </a:p>
          <a:p>
            <a:pPr lvl="1"/>
            <a:r>
              <a:rPr lang="en-US"/>
              <a:t>PHRASE takes on 3 values: </a:t>
            </a:r>
          </a:p>
          <a:p>
            <a:pPr lvl="2"/>
            <a:r>
              <a:rPr lang="en-US"/>
              <a:t>Phrase final</a:t>
            </a:r>
          </a:p>
          <a:p>
            <a:pPr lvl="2"/>
            <a:r>
              <a:rPr lang="en-US"/>
              <a:t>Phrase stress</a:t>
            </a:r>
          </a:p>
          <a:p>
            <a:pPr lvl="2"/>
            <a:r>
              <a:rPr lang="en-US"/>
              <a:t>Everything else</a:t>
            </a:r>
          </a:p>
          <a:p>
            <a:r>
              <a:rPr lang="en-US"/>
              <a:t>Training data</a:t>
            </a:r>
          </a:p>
          <a:p>
            <a:pPr lvl="2"/>
            <a:r>
              <a:rPr lang="en-US"/>
              <a:t>Phrase final:  In Svitchboard, utterance final usually implies phrase final</a:t>
            </a:r>
          </a:p>
          <a:p>
            <a:pPr lvl="2"/>
            <a:r>
              <a:rPr lang="en-US"/>
              <a:t>Phrase stress: manually label or build a POS monogram or trigram model</a:t>
            </a:r>
          </a:p>
          <a:p>
            <a:pPr lvl="3"/>
            <a:r>
              <a:rPr lang="en-US"/>
              <a:t>E.g. Nouns are stressed about 70%</a:t>
            </a:r>
          </a:p>
          <a:p>
            <a:r>
              <a:rPr lang="en-US"/>
              <a:t>Goals:</a:t>
            </a:r>
          </a:p>
          <a:p>
            <a:pPr lvl="1"/>
            <a:r>
              <a:rPr lang="en-US"/>
              <a:t>Improve the WER of the workshop experiments by adding a PHRASE feature </a:t>
            </a:r>
          </a:p>
          <a:p>
            <a:pPr lvl="1"/>
            <a:r>
              <a:rPr lang="en-US"/>
              <a:t>Explore which combinations of PHRASE and SYLABLE values are salient.</a:t>
            </a:r>
          </a:p>
          <a:p>
            <a:pPr lvl="2"/>
            <a:r>
              <a:rPr lang="en-US"/>
              <a:t>Can they be combined into a single feature with a smaller cardinality than the cross-product of PHRASE and SYLABLE?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4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534400" cy="227647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WS06AFSR   team summary</a:t>
            </a:r>
            <a:endParaRPr lang="en-US" sz="2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004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85825"/>
            <a:ext cx="8534400" cy="4851400"/>
          </a:xfrm>
        </p:spPr>
        <p:txBody>
          <a:bodyPr/>
          <a:lstStyle/>
          <a:p>
            <a:r>
              <a:rPr lang="en-US"/>
              <a:t>Multistream AF-based pronunciation models</a:t>
            </a:r>
          </a:p>
          <a:p>
            <a:endParaRPr lang="en-US"/>
          </a:p>
          <a:p>
            <a:pPr lvl="1"/>
            <a:r>
              <a:rPr lang="en-US">
                <a:solidFill>
                  <a:srgbClr val="000099"/>
                </a:solidFill>
              </a:rPr>
              <a:t>Audio-only</a:t>
            </a:r>
          </a:p>
          <a:p>
            <a:pPr lvl="2"/>
            <a:r>
              <a:rPr lang="en-US" sz="1800"/>
              <a:t>Several structures studied</a:t>
            </a:r>
          </a:p>
          <a:p>
            <a:pPr lvl="2"/>
            <a:r>
              <a:rPr lang="en-US" sz="1800"/>
              <a:t>Large improvement in recognition performance during workshop, but not outperforming phone-based models yet</a:t>
            </a:r>
          </a:p>
          <a:p>
            <a:pPr lvl="2"/>
            <a:r>
              <a:rPr lang="en-US" sz="1800"/>
              <a:t>Potential use in data transcription</a:t>
            </a:r>
          </a:p>
          <a:p>
            <a:pPr lvl="3"/>
            <a:r>
              <a:rPr lang="en-US" sz="1800"/>
              <a:t>Simplest model produces nearly best forced alignments</a:t>
            </a:r>
          </a:p>
          <a:p>
            <a:pPr lvl="2"/>
            <a:r>
              <a:rPr lang="en-US" sz="1800"/>
              <a:t>Many ideas yet to be explored</a:t>
            </a:r>
          </a:p>
          <a:p>
            <a:pPr lvl="2"/>
            <a:endParaRPr lang="en-US" sz="1800"/>
          </a:p>
          <a:p>
            <a:pPr lvl="1"/>
            <a:r>
              <a:rPr lang="en-US">
                <a:solidFill>
                  <a:srgbClr val="000099"/>
                </a:solidFill>
              </a:rPr>
              <a:t>Audio-visual</a:t>
            </a:r>
          </a:p>
          <a:p>
            <a:pPr lvl="2"/>
            <a:r>
              <a:rPr lang="en-US" sz="1800"/>
              <a:t>First-ever use of multiple articulatory streams in audio-visual ASR</a:t>
            </a:r>
          </a:p>
          <a:p>
            <a:pPr lvl="2"/>
            <a:r>
              <a:rPr lang="en-US" sz="1800"/>
              <a:t>AF-based models match phoneme-viseme baselines</a:t>
            </a:r>
          </a:p>
          <a:p>
            <a:pPr lvl="2"/>
            <a:r>
              <a:rPr lang="en-US" sz="1800"/>
              <a:t>Best current performance is with AF + phoneme-viseme system combination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96938"/>
            <a:ext cx="8534400" cy="4603750"/>
          </a:xfrm>
        </p:spPr>
        <p:txBody>
          <a:bodyPr/>
          <a:lstStyle/>
          <a:p>
            <a:r>
              <a:rPr lang="en-US"/>
              <a:t>AF-based observation modeling</a:t>
            </a:r>
          </a:p>
          <a:p>
            <a:endParaRPr lang="en-US"/>
          </a:p>
          <a:p>
            <a:pPr lvl="1"/>
            <a:r>
              <a:rPr lang="en-US">
                <a:solidFill>
                  <a:srgbClr val="000099"/>
                </a:solidFill>
              </a:rPr>
              <a:t>Hybrid AF models</a:t>
            </a:r>
            <a:r>
              <a:rPr lang="en-US"/>
              <a:t>:</a:t>
            </a:r>
          </a:p>
          <a:p>
            <a:pPr lvl="2"/>
            <a:r>
              <a:rPr lang="en-US" sz="1800"/>
              <a:t>By themselves, close to monophone in performance</a:t>
            </a:r>
          </a:p>
          <a:p>
            <a:pPr lvl="2"/>
            <a:r>
              <a:rPr lang="en-US" sz="1800"/>
              <a:t>In combination with PLPs, slightly outperform PLP baseline</a:t>
            </a:r>
          </a:p>
          <a:p>
            <a:pPr lvl="2"/>
            <a:r>
              <a:rPr lang="en-US" sz="1800"/>
              <a:t>Embedded training substantially improves performance</a:t>
            </a:r>
          </a:p>
          <a:p>
            <a:pPr lvl="2"/>
            <a:r>
              <a:rPr lang="en-US" sz="1800"/>
              <a:t>Small number of parameters </a:t>
            </a:r>
            <a:r>
              <a:rPr lang="en-US" sz="1800">
                <a:sym typeface="Wingdings" pitchFamily="2" charset="2"/>
              </a:rPr>
              <a:t> promising for cross-domain and cross-lingual ASR</a:t>
            </a:r>
          </a:p>
          <a:p>
            <a:pPr lvl="2"/>
            <a:endParaRPr lang="en-US" sz="1800"/>
          </a:p>
          <a:p>
            <a:pPr lvl="1"/>
            <a:r>
              <a:rPr lang="en-US">
                <a:solidFill>
                  <a:srgbClr val="000099"/>
                </a:solidFill>
              </a:rPr>
              <a:t>Tandem AF models</a:t>
            </a:r>
            <a:r>
              <a:rPr lang="en-US"/>
              <a:t>: </a:t>
            </a:r>
          </a:p>
          <a:p>
            <a:pPr lvl="2"/>
            <a:r>
              <a:rPr lang="en-US" sz="1800"/>
              <a:t>Significantly outperform monophone and triphone baselines</a:t>
            </a:r>
          </a:p>
          <a:p>
            <a:pPr lvl="2"/>
            <a:r>
              <a:rPr lang="en-US" sz="1800"/>
              <a:t>At least as good as phone-based tandem models</a:t>
            </a:r>
          </a:p>
          <a:p>
            <a:pPr lvl="2"/>
            <a:r>
              <a:rPr lang="en-US" sz="1800"/>
              <a:t>Factored observation model significantly outperforms unfactored</a:t>
            </a:r>
          </a:p>
          <a:p>
            <a:pPr lvl="2"/>
            <a:r>
              <a:rPr lang="en-US" sz="1800"/>
              <a:t>Try them at home!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008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88988"/>
            <a:ext cx="8534400" cy="4887912"/>
          </a:xfrm>
        </p:spPr>
        <p:txBody>
          <a:bodyPr/>
          <a:lstStyle/>
          <a:p>
            <a:r>
              <a:rPr lang="en-US">
                <a:solidFill>
                  <a:srgbClr val="000099"/>
                </a:solidFill>
              </a:rPr>
              <a:t>Analysis</a:t>
            </a:r>
            <a:endParaRPr lang="en-US"/>
          </a:p>
          <a:p>
            <a:pPr lvl="1"/>
            <a:r>
              <a:rPr lang="en-US"/>
              <a:t>Improved forced AF alignments obtained using MSState word alignments combined with new AF-based models</a:t>
            </a:r>
          </a:p>
          <a:p>
            <a:pPr lvl="1"/>
            <a:r>
              <a:rPr lang="en-US"/>
              <a:t>MLP performance analysis shows that retrained classifiers move closer to human alignments, farther from forced phonetic alignments</a:t>
            </a:r>
          </a:p>
          <a:p>
            <a:pPr lvl="1"/>
            <a:endParaRPr lang="en-US"/>
          </a:p>
          <a:p>
            <a:r>
              <a:rPr lang="en-US">
                <a:solidFill>
                  <a:srgbClr val="000099"/>
                </a:solidFill>
              </a:rPr>
              <a:t>Data</a:t>
            </a:r>
          </a:p>
          <a:p>
            <a:pPr lvl="1"/>
            <a:r>
              <a:rPr lang="en-US"/>
              <a:t>Manual transcriptions</a:t>
            </a:r>
          </a:p>
          <a:p>
            <a:pPr lvl="1"/>
            <a:r>
              <a:rPr lang="en-US"/>
              <a:t>PLPs and MLP outputs for all of SVitchboard</a:t>
            </a:r>
          </a:p>
          <a:p>
            <a:pPr lvl="1"/>
            <a:r>
              <a:rPr lang="en-US"/>
              <a:t>New, improved SVitchboard baselines (monophone &amp; triphone)</a:t>
            </a:r>
          </a:p>
          <a:p>
            <a:pPr lvl="1"/>
            <a:endParaRPr lang="en-US"/>
          </a:p>
          <a:p>
            <a:r>
              <a:rPr lang="en-US">
                <a:solidFill>
                  <a:srgbClr val="000099"/>
                </a:solidFill>
              </a:rPr>
              <a:t>Tools</a:t>
            </a:r>
          </a:p>
          <a:p>
            <a:pPr lvl="1"/>
            <a:r>
              <a:rPr lang="en-US"/>
              <a:t>gmtkTie</a:t>
            </a:r>
          </a:p>
          <a:p>
            <a:pPr lvl="1"/>
            <a:r>
              <a:rPr lang="en-US"/>
              <a:t>Viterbi path analysis tool </a:t>
            </a:r>
          </a:p>
          <a:p>
            <a:pPr lvl="1"/>
            <a:r>
              <a:rPr lang="en-US"/>
              <a:t>Site-independent parallel GMTK training and decoding scripts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This is just the beginning...</a:t>
            </a:r>
          </a:p>
        </p:txBody>
      </p:sp>
      <p:sp>
        <p:nvSpPr>
          <p:cNvPr id="1005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04863"/>
            <a:ext cx="8534400" cy="5748337"/>
          </a:xfrm>
        </p:spPr>
        <p:txBody>
          <a:bodyPr/>
          <a:lstStyle/>
          <a:p>
            <a:r>
              <a:rPr lang="en-US">
                <a:solidFill>
                  <a:srgbClr val="000099"/>
                </a:solidFill>
              </a:rPr>
              <a:t>Further experimentation with existing WS06 models</a:t>
            </a:r>
          </a:p>
          <a:p>
            <a:pPr lvl="1"/>
            <a:r>
              <a:rPr lang="en-US"/>
              <a:t>Tuning of multistream pronunciation models for recognition and feature transcription</a:t>
            </a:r>
          </a:p>
          <a:p>
            <a:pPr lvl="1"/>
            <a:r>
              <a:rPr lang="en-US"/>
              <a:t>Extension of AVSR work to more complex tasks</a:t>
            </a:r>
            <a:endParaRPr lang="en-US" sz="1000"/>
          </a:p>
          <a:p>
            <a:pPr lvl="1"/>
            <a:r>
              <a:rPr lang="en-US"/>
              <a:t>Further study of tandem and hybrid results</a:t>
            </a:r>
          </a:p>
          <a:p>
            <a:pPr lvl="1"/>
            <a:r>
              <a:rPr lang="en-US"/>
              <a:t>Tandem model factoring experiments</a:t>
            </a:r>
          </a:p>
          <a:p>
            <a:pPr lvl="1"/>
            <a:endParaRPr lang="en-US" sz="1000"/>
          </a:p>
          <a:p>
            <a:r>
              <a:rPr lang="en-US">
                <a:solidFill>
                  <a:srgbClr val="000099"/>
                </a:solidFill>
              </a:rPr>
              <a:t>Automatic feature alignments</a:t>
            </a:r>
          </a:p>
          <a:p>
            <a:pPr lvl="1"/>
            <a:r>
              <a:rPr lang="en-US"/>
              <a:t>Improving automatic alignments:  Best model is not necessarily the lowest-WER one!</a:t>
            </a:r>
          </a:p>
          <a:p>
            <a:pPr lvl="1"/>
            <a:r>
              <a:rPr lang="en-US"/>
              <a:t>Further analysis of alignments</a:t>
            </a:r>
          </a:p>
          <a:p>
            <a:pPr lvl="1"/>
            <a:r>
              <a:rPr lang="en-US"/>
              <a:t>Learning pronunciation models from aligned data</a:t>
            </a:r>
          </a:p>
          <a:p>
            <a:endParaRPr lang="en-US" sz="1000"/>
          </a:p>
          <a:p>
            <a:r>
              <a:rPr lang="en-US">
                <a:solidFill>
                  <a:srgbClr val="000099"/>
                </a:solidFill>
              </a:rPr>
              <a:t>Combining AF-based observation and pronunciation models</a:t>
            </a:r>
          </a:p>
          <a:p>
            <a:pPr lvl="1"/>
            <a:r>
              <a:rPr lang="en-US"/>
              <a:t>Combining multistream pronunciation models with new observation models (tandem, hybrid)</a:t>
            </a:r>
          </a:p>
          <a:p>
            <a:pPr lvl="1"/>
            <a:r>
              <a:rPr lang="en-US"/>
              <a:t>More work on substitution modeling, cross-word asynchrony, context-dependence</a:t>
            </a:r>
          </a:p>
          <a:p>
            <a:pPr lvl="1"/>
            <a:r>
              <a:rPr lang="en-US"/>
              <a:t>Embedded training with combined models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5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143000"/>
            <a:ext cx="8153400" cy="1568450"/>
          </a:xfrm>
        </p:spPr>
        <p:txBody>
          <a:bodyPr/>
          <a:lstStyle/>
          <a:p>
            <a:pPr algn="l"/>
            <a:r>
              <a:rPr lang="en-US" sz="1800"/>
              <a:t>Jeff Bilmes (UW), Nancy Chen (MIT), Xuemin Chi (MIT), Trevor Darrell (MIT), Edward Flemming (MIT), Eric Fosler-Lussier (OSU), Joe Frankel (Edinburgh/ICSI), Jim Glass (MIT), Katrin Kirchhoff (UW), Lisa Lavoie (Elizacorp, Emerson), Mathew Magimai (ICSI), Daryush Mehta (MIT), Florian Metze (Deutsche Telekom), Kate Saenko (MIT), Janet Slifka (MIT), Stefanie Shattuck-Hufnagel (MIT), Amar Subramanya (UW)</a:t>
            </a:r>
            <a:endParaRPr lang="en-US" sz="1000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739188" cy="449263"/>
          </a:xfrm>
        </p:spPr>
        <p:txBody>
          <a:bodyPr/>
          <a:lstStyle/>
          <a:p>
            <a:r>
              <a:rPr lang="en-US"/>
              <a:t>Acknowledgments</a:t>
            </a:r>
          </a:p>
        </p:txBody>
      </p:sp>
      <p:sp>
        <p:nvSpPr>
          <p:cNvPr id="1006708" name="Rectangle 116"/>
          <p:cNvSpPr>
            <a:spLocks noChangeArrowheads="1"/>
          </p:cNvSpPr>
          <p:nvPr/>
        </p:nvSpPr>
        <p:spPr bwMode="auto">
          <a:xfrm>
            <a:off x="5562600" y="3195638"/>
            <a:ext cx="3276600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NSF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DARPA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DoD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sz="1000" b="0" i="0"/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Fred Jelinek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Laura Graham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Sanjeev Khudanpur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Jason Eisner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CLSP</a:t>
            </a:r>
            <a:endParaRPr lang="en-US" sz="1000" b="0" i="0"/>
          </a:p>
        </p:txBody>
      </p:sp>
      <p:sp>
        <p:nvSpPr>
          <p:cNvPr id="1006709" name="Rectangle 117"/>
          <p:cNvSpPr>
            <a:spLocks noChangeArrowheads="1"/>
          </p:cNvSpPr>
          <p:nvPr/>
        </p:nvSpPr>
        <p:spPr bwMode="auto">
          <a:xfrm>
            <a:off x="762000" y="3200400"/>
            <a:ext cx="42672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Support staff at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  SSLI Lab, U. Washington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  IFP, U. Illinois, Urbana-Champaign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  CSTR, U. Edinburgh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sz="1800" b="0" i="0"/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ICSI</a:t>
            </a:r>
          </a:p>
          <a:p>
            <a:pPr algn="l" defTabSz="831850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SRI</a:t>
            </a:r>
            <a:endParaRPr lang="en-US" sz="1000" b="0" i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655638"/>
            <a:ext cx="4724400" cy="825500"/>
          </a:xfrm>
        </p:spPr>
        <p:txBody>
          <a:bodyPr/>
          <a:lstStyle/>
          <a:p>
            <a:pPr algn="l"/>
            <a:r>
              <a:rPr lang="en-US" sz="6000" b="1"/>
              <a:t>Thank you!</a:t>
            </a:r>
          </a:p>
        </p:txBody>
      </p:sp>
      <p:sp>
        <p:nvSpPr>
          <p:cNvPr id="1115139" name="Line 3"/>
          <p:cNvSpPr>
            <a:spLocks noChangeShapeType="1"/>
          </p:cNvSpPr>
          <p:nvPr/>
        </p:nvSpPr>
        <p:spPr bwMode="auto">
          <a:xfrm flipH="1" flipV="1">
            <a:off x="3505200" y="4038600"/>
            <a:ext cx="2438400" cy="381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arrow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15140" name="Line 4"/>
          <p:cNvSpPr>
            <a:spLocks noChangeShapeType="1"/>
          </p:cNvSpPr>
          <p:nvPr/>
        </p:nvSpPr>
        <p:spPr bwMode="auto">
          <a:xfrm flipH="1">
            <a:off x="3505200" y="4495800"/>
            <a:ext cx="2895600" cy="76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arrow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15141" name="Line 5"/>
          <p:cNvSpPr>
            <a:spLocks noChangeShapeType="1"/>
          </p:cNvSpPr>
          <p:nvPr/>
        </p:nvSpPr>
        <p:spPr bwMode="auto">
          <a:xfrm flipH="1">
            <a:off x="3581400" y="5029200"/>
            <a:ext cx="3200400" cy="76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arrow" w="lg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115142" name="Group 6"/>
          <p:cNvGrpSpPr>
            <a:grpSpLocks/>
          </p:cNvGrpSpPr>
          <p:nvPr/>
        </p:nvGrpSpPr>
        <p:grpSpPr bwMode="auto">
          <a:xfrm>
            <a:off x="5791200" y="2971800"/>
            <a:ext cx="2057400" cy="2514600"/>
            <a:chOff x="1579" y="396"/>
            <a:chExt cx="3197" cy="3873"/>
          </a:xfrm>
        </p:grpSpPr>
        <p:sp>
          <p:nvSpPr>
            <p:cNvPr id="1115143" name="Freeform 7"/>
            <p:cNvSpPr>
              <a:spLocks/>
            </p:cNvSpPr>
            <p:nvPr/>
          </p:nvSpPr>
          <p:spPr bwMode="auto">
            <a:xfrm>
              <a:off x="1579" y="396"/>
              <a:ext cx="3197" cy="3873"/>
            </a:xfrm>
            <a:custGeom>
              <a:avLst/>
              <a:gdLst/>
              <a:ahLst/>
              <a:cxnLst>
                <a:cxn ang="0">
                  <a:pos x="5" y="1812"/>
                </a:cxn>
                <a:cxn ang="0">
                  <a:pos x="165" y="1596"/>
                </a:cxn>
                <a:cxn ang="0">
                  <a:pos x="341" y="1380"/>
                </a:cxn>
                <a:cxn ang="0">
                  <a:pos x="437" y="1140"/>
                </a:cxn>
                <a:cxn ang="0">
                  <a:pos x="429" y="732"/>
                </a:cxn>
                <a:cxn ang="0">
                  <a:pos x="661" y="396"/>
                </a:cxn>
                <a:cxn ang="0">
                  <a:pos x="1205" y="108"/>
                </a:cxn>
                <a:cxn ang="0">
                  <a:pos x="2021" y="36"/>
                </a:cxn>
                <a:cxn ang="0">
                  <a:pos x="2741" y="324"/>
                </a:cxn>
                <a:cxn ang="0">
                  <a:pos x="3125" y="996"/>
                </a:cxn>
                <a:cxn ang="0">
                  <a:pos x="3173" y="1812"/>
                </a:cxn>
                <a:cxn ang="0">
                  <a:pos x="3069" y="2372"/>
                </a:cxn>
                <a:cxn ang="0">
                  <a:pos x="2789" y="2820"/>
                </a:cxn>
                <a:cxn ang="0">
                  <a:pos x="2693" y="3300"/>
                </a:cxn>
                <a:cxn ang="0">
                  <a:pos x="2717" y="3580"/>
                </a:cxn>
                <a:cxn ang="0">
                  <a:pos x="2773" y="3828"/>
                </a:cxn>
                <a:cxn ang="0">
                  <a:pos x="2629" y="3852"/>
                </a:cxn>
                <a:cxn ang="0">
                  <a:pos x="2213" y="3844"/>
                </a:cxn>
                <a:cxn ang="0">
                  <a:pos x="1901" y="3828"/>
                </a:cxn>
                <a:cxn ang="0">
                  <a:pos x="1873" y="3696"/>
                </a:cxn>
                <a:cxn ang="0">
                  <a:pos x="1865" y="3468"/>
                </a:cxn>
                <a:cxn ang="0">
                  <a:pos x="1829" y="2668"/>
                </a:cxn>
                <a:cxn ang="0">
                  <a:pos x="1789" y="2300"/>
                </a:cxn>
                <a:cxn ang="0">
                  <a:pos x="1637" y="1860"/>
                </a:cxn>
                <a:cxn ang="0">
                  <a:pos x="1501" y="1708"/>
                </a:cxn>
                <a:cxn ang="0">
                  <a:pos x="1405" y="1588"/>
                </a:cxn>
                <a:cxn ang="0">
                  <a:pos x="1277" y="1436"/>
                </a:cxn>
                <a:cxn ang="0">
                  <a:pos x="981" y="1380"/>
                </a:cxn>
                <a:cxn ang="0">
                  <a:pos x="797" y="1372"/>
                </a:cxn>
                <a:cxn ang="0">
                  <a:pos x="557" y="1428"/>
                </a:cxn>
                <a:cxn ang="0">
                  <a:pos x="293" y="1620"/>
                </a:cxn>
                <a:cxn ang="0">
                  <a:pos x="133" y="1868"/>
                </a:cxn>
                <a:cxn ang="0">
                  <a:pos x="5" y="1812"/>
                </a:cxn>
              </a:cxnLst>
              <a:rect l="0" t="0" r="r" b="b"/>
              <a:pathLst>
                <a:path w="3197" h="3873">
                  <a:moveTo>
                    <a:pt x="5" y="1812"/>
                  </a:moveTo>
                  <a:cubicBezTo>
                    <a:pt x="10" y="1767"/>
                    <a:pt x="109" y="1668"/>
                    <a:pt x="165" y="1596"/>
                  </a:cubicBezTo>
                  <a:cubicBezTo>
                    <a:pt x="221" y="1524"/>
                    <a:pt x="296" y="1456"/>
                    <a:pt x="341" y="1380"/>
                  </a:cubicBezTo>
                  <a:cubicBezTo>
                    <a:pt x="386" y="1304"/>
                    <a:pt x="422" y="1248"/>
                    <a:pt x="437" y="1140"/>
                  </a:cubicBezTo>
                  <a:cubicBezTo>
                    <a:pt x="452" y="1032"/>
                    <a:pt x="392" y="856"/>
                    <a:pt x="429" y="732"/>
                  </a:cubicBezTo>
                  <a:cubicBezTo>
                    <a:pt x="466" y="608"/>
                    <a:pt x="532" y="500"/>
                    <a:pt x="661" y="396"/>
                  </a:cubicBezTo>
                  <a:cubicBezTo>
                    <a:pt x="790" y="292"/>
                    <a:pt x="978" y="168"/>
                    <a:pt x="1205" y="108"/>
                  </a:cubicBezTo>
                  <a:cubicBezTo>
                    <a:pt x="1432" y="48"/>
                    <a:pt x="1765" y="0"/>
                    <a:pt x="2021" y="36"/>
                  </a:cubicBezTo>
                  <a:cubicBezTo>
                    <a:pt x="2277" y="72"/>
                    <a:pt x="2557" y="164"/>
                    <a:pt x="2741" y="324"/>
                  </a:cubicBezTo>
                  <a:cubicBezTo>
                    <a:pt x="2925" y="484"/>
                    <a:pt x="3053" y="748"/>
                    <a:pt x="3125" y="996"/>
                  </a:cubicBezTo>
                  <a:cubicBezTo>
                    <a:pt x="3197" y="1244"/>
                    <a:pt x="3182" y="1583"/>
                    <a:pt x="3173" y="1812"/>
                  </a:cubicBezTo>
                  <a:cubicBezTo>
                    <a:pt x="3164" y="2041"/>
                    <a:pt x="3133" y="2204"/>
                    <a:pt x="3069" y="2372"/>
                  </a:cubicBezTo>
                  <a:cubicBezTo>
                    <a:pt x="3005" y="2540"/>
                    <a:pt x="2852" y="2665"/>
                    <a:pt x="2789" y="2820"/>
                  </a:cubicBezTo>
                  <a:cubicBezTo>
                    <a:pt x="2726" y="2975"/>
                    <a:pt x="2705" y="3173"/>
                    <a:pt x="2693" y="3300"/>
                  </a:cubicBezTo>
                  <a:cubicBezTo>
                    <a:pt x="2681" y="3427"/>
                    <a:pt x="2704" y="3492"/>
                    <a:pt x="2717" y="3580"/>
                  </a:cubicBezTo>
                  <a:cubicBezTo>
                    <a:pt x="2730" y="3668"/>
                    <a:pt x="2788" y="3783"/>
                    <a:pt x="2773" y="3828"/>
                  </a:cubicBezTo>
                  <a:cubicBezTo>
                    <a:pt x="2758" y="3873"/>
                    <a:pt x="2722" y="3849"/>
                    <a:pt x="2629" y="3852"/>
                  </a:cubicBezTo>
                  <a:cubicBezTo>
                    <a:pt x="2536" y="3855"/>
                    <a:pt x="2334" y="3848"/>
                    <a:pt x="2213" y="3844"/>
                  </a:cubicBezTo>
                  <a:cubicBezTo>
                    <a:pt x="2092" y="3840"/>
                    <a:pt x="1958" y="3853"/>
                    <a:pt x="1901" y="3828"/>
                  </a:cubicBezTo>
                  <a:cubicBezTo>
                    <a:pt x="1844" y="3803"/>
                    <a:pt x="1879" y="3756"/>
                    <a:pt x="1873" y="3696"/>
                  </a:cubicBezTo>
                  <a:cubicBezTo>
                    <a:pt x="1867" y="3636"/>
                    <a:pt x="1872" y="3639"/>
                    <a:pt x="1865" y="3468"/>
                  </a:cubicBezTo>
                  <a:cubicBezTo>
                    <a:pt x="1858" y="3297"/>
                    <a:pt x="1842" y="2863"/>
                    <a:pt x="1829" y="2668"/>
                  </a:cubicBezTo>
                  <a:cubicBezTo>
                    <a:pt x="1816" y="2473"/>
                    <a:pt x="1821" y="2435"/>
                    <a:pt x="1789" y="2300"/>
                  </a:cubicBezTo>
                  <a:cubicBezTo>
                    <a:pt x="1757" y="2165"/>
                    <a:pt x="1685" y="1959"/>
                    <a:pt x="1637" y="1860"/>
                  </a:cubicBezTo>
                  <a:cubicBezTo>
                    <a:pt x="1589" y="1761"/>
                    <a:pt x="1540" y="1753"/>
                    <a:pt x="1501" y="1708"/>
                  </a:cubicBezTo>
                  <a:cubicBezTo>
                    <a:pt x="1462" y="1663"/>
                    <a:pt x="1442" y="1633"/>
                    <a:pt x="1405" y="1588"/>
                  </a:cubicBezTo>
                  <a:cubicBezTo>
                    <a:pt x="1368" y="1543"/>
                    <a:pt x="1348" y="1471"/>
                    <a:pt x="1277" y="1436"/>
                  </a:cubicBezTo>
                  <a:cubicBezTo>
                    <a:pt x="1206" y="1401"/>
                    <a:pt x="1061" y="1391"/>
                    <a:pt x="981" y="1380"/>
                  </a:cubicBezTo>
                  <a:cubicBezTo>
                    <a:pt x="901" y="1369"/>
                    <a:pt x="868" y="1364"/>
                    <a:pt x="797" y="1372"/>
                  </a:cubicBezTo>
                  <a:cubicBezTo>
                    <a:pt x="726" y="1380"/>
                    <a:pt x="641" y="1387"/>
                    <a:pt x="557" y="1428"/>
                  </a:cubicBezTo>
                  <a:cubicBezTo>
                    <a:pt x="473" y="1469"/>
                    <a:pt x="364" y="1547"/>
                    <a:pt x="293" y="1620"/>
                  </a:cubicBezTo>
                  <a:cubicBezTo>
                    <a:pt x="222" y="1693"/>
                    <a:pt x="181" y="1836"/>
                    <a:pt x="133" y="1868"/>
                  </a:cubicBezTo>
                  <a:cubicBezTo>
                    <a:pt x="85" y="1900"/>
                    <a:pt x="0" y="1857"/>
                    <a:pt x="5" y="1812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115144" name="Freeform 8"/>
            <p:cNvSpPr>
              <a:spLocks/>
            </p:cNvSpPr>
            <p:nvPr/>
          </p:nvSpPr>
          <p:spPr bwMode="auto">
            <a:xfrm>
              <a:off x="1808" y="2157"/>
              <a:ext cx="1429" cy="490"/>
            </a:xfrm>
            <a:custGeom>
              <a:avLst/>
              <a:gdLst/>
              <a:ahLst/>
              <a:cxnLst>
                <a:cxn ang="0">
                  <a:pos x="1400" y="323"/>
                </a:cxn>
                <a:cxn ang="0">
                  <a:pos x="1408" y="195"/>
                </a:cxn>
                <a:cxn ang="0">
                  <a:pos x="1272" y="27"/>
                </a:cxn>
                <a:cxn ang="0">
                  <a:pos x="1080" y="35"/>
                </a:cxn>
                <a:cxn ang="0">
                  <a:pos x="800" y="59"/>
                </a:cxn>
                <a:cxn ang="0">
                  <a:pos x="400" y="51"/>
                </a:cxn>
                <a:cxn ang="0">
                  <a:pos x="64" y="51"/>
                </a:cxn>
                <a:cxn ang="0">
                  <a:pos x="16" y="99"/>
                </a:cxn>
                <a:cxn ang="0">
                  <a:pos x="32" y="155"/>
                </a:cxn>
                <a:cxn ang="0">
                  <a:pos x="64" y="195"/>
                </a:cxn>
                <a:cxn ang="0">
                  <a:pos x="112" y="291"/>
                </a:cxn>
                <a:cxn ang="0">
                  <a:pos x="64" y="435"/>
                </a:cxn>
                <a:cxn ang="0">
                  <a:pos x="112" y="483"/>
                </a:cxn>
                <a:cxn ang="0">
                  <a:pos x="184" y="459"/>
                </a:cxn>
                <a:cxn ang="0">
                  <a:pos x="208" y="347"/>
                </a:cxn>
                <a:cxn ang="0">
                  <a:pos x="256" y="291"/>
                </a:cxn>
                <a:cxn ang="0">
                  <a:pos x="256" y="395"/>
                </a:cxn>
                <a:cxn ang="0">
                  <a:pos x="264" y="443"/>
                </a:cxn>
                <a:cxn ang="0">
                  <a:pos x="304" y="483"/>
                </a:cxn>
                <a:cxn ang="0">
                  <a:pos x="312" y="403"/>
                </a:cxn>
                <a:cxn ang="0">
                  <a:pos x="328" y="347"/>
                </a:cxn>
                <a:cxn ang="0">
                  <a:pos x="368" y="291"/>
                </a:cxn>
                <a:cxn ang="0">
                  <a:pos x="464" y="243"/>
                </a:cxn>
                <a:cxn ang="0">
                  <a:pos x="544" y="155"/>
                </a:cxn>
                <a:cxn ang="0">
                  <a:pos x="928" y="147"/>
                </a:cxn>
                <a:cxn ang="0">
                  <a:pos x="1248" y="171"/>
                </a:cxn>
                <a:cxn ang="0">
                  <a:pos x="1400" y="323"/>
                </a:cxn>
              </a:cxnLst>
              <a:rect l="0" t="0" r="r" b="b"/>
              <a:pathLst>
                <a:path w="1429" h="490">
                  <a:moveTo>
                    <a:pt x="1400" y="323"/>
                  </a:moveTo>
                  <a:cubicBezTo>
                    <a:pt x="1424" y="331"/>
                    <a:pt x="1429" y="244"/>
                    <a:pt x="1408" y="195"/>
                  </a:cubicBezTo>
                  <a:cubicBezTo>
                    <a:pt x="1387" y="146"/>
                    <a:pt x="1327" y="54"/>
                    <a:pt x="1272" y="27"/>
                  </a:cubicBezTo>
                  <a:cubicBezTo>
                    <a:pt x="1217" y="0"/>
                    <a:pt x="1159" y="30"/>
                    <a:pt x="1080" y="35"/>
                  </a:cubicBezTo>
                  <a:cubicBezTo>
                    <a:pt x="1001" y="40"/>
                    <a:pt x="913" y="56"/>
                    <a:pt x="800" y="59"/>
                  </a:cubicBezTo>
                  <a:cubicBezTo>
                    <a:pt x="687" y="62"/>
                    <a:pt x="523" y="52"/>
                    <a:pt x="400" y="51"/>
                  </a:cubicBezTo>
                  <a:cubicBezTo>
                    <a:pt x="277" y="50"/>
                    <a:pt x="128" y="43"/>
                    <a:pt x="64" y="51"/>
                  </a:cubicBezTo>
                  <a:cubicBezTo>
                    <a:pt x="0" y="59"/>
                    <a:pt x="21" y="82"/>
                    <a:pt x="16" y="99"/>
                  </a:cubicBezTo>
                  <a:cubicBezTo>
                    <a:pt x="11" y="116"/>
                    <a:pt x="24" y="139"/>
                    <a:pt x="32" y="155"/>
                  </a:cubicBezTo>
                  <a:cubicBezTo>
                    <a:pt x="40" y="171"/>
                    <a:pt x="51" y="172"/>
                    <a:pt x="64" y="195"/>
                  </a:cubicBezTo>
                  <a:cubicBezTo>
                    <a:pt x="77" y="218"/>
                    <a:pt x="112" y="251"/>
                    <a:pt x="112" y="291"/>
                  </a:cubicBezTo>
                  <a:cubicBezTo>
                    <a:pt x="112" y="331"/>
                    <a:pt x="64" y="403"/>
                    <a:pt x="64" y="435"/>
                  </a:cubicBezTo>
                  <a:cubicBezTo>
                    <a:pt x="64" y="467"/>
                    <a:pt x="92" y="479"/>
                    <a:pt x="112" y="483"/>
                  </a:cubicBezTo>
                  <a:cubicBezTo>
                    <a:pt x="132" y="487"/>
                    <a:pt x="168" y="482"/>
                    <a:pt x="184" y="459"/>
                  </a:cubicBezTo>
                  <a:cubicBezTo>
                    <a:pt x="200" y="436"/>
                    <a:pt x="196" y="375"/>
                    <a:pt x="208" y="347"/>
                  </a:cubicBezTo>
                  <a:cubicBezTo>
                    <a:pt x="220" y="319"/>
                    <a:pt x="248" y="283"/>
                    <a:pt x="256" y="291"/>
                  </a:cubicBezTo>
                  <a:cubicBezTo>
                    <a:pt x="264" y="299"/>
                    <a:pt x="255" y="370"/>
                    <a:pt x="256" y="395"/>
                  </a:cubicBezTo>
                  <a:cubicBezTo>
                    <a:pt x="257" y="420"/>
                    <a:pt x="256" y="428"/>
                    <a:pt x="264" y="443"/>
                  </a:cubicBezTo>
                  <a:cubicBezTo>
                    <a:pt x="272" y="458"/>
                    <a:pt x="296" y="490"/>
                    <a:pt x="304" y="483"/>
                  </a:cubicBezTo>
                  <a:cubicBezTo>
                    <a:pt x="312" y="476"/>
                    <a:pt x="308" y="426"/>
                    <a:pt x="312" y="403"/>
                  </a:cubicBezTo>
                  <a:cubicBezTo>
                    <a:pt x="316" y="380"/>
                    <a:pt x="319" y="366"/>
                    <a:pt x="328" y="347"/>
                  </a:cubicBezTo>
                  <a:cubicBezTo>
                    <a:pt x="337" y="328"/>
                    <a:pt x="345" y="308"/>
                    <a:pt x="368" y="291"/>
                  </a:cubicBezTo>
                  <a:cubicBezTo>
                    <a:pt x="391" y="274"/>
                    <a:pt x="435" y="266"/>
                    <a:pt x="464" y="243"/>
                  </a:cubicBezTo>
                  <a:cubicBezTo>
                    <a:pt x="493" y="220"/>
                    <a:pt x="467" y="171"/>
                    <a:pt x="544" y="155"/>
                  </a:cubicBezTo>
                  <a:cubicBezTo>
                    <a:pt x="621" y="139"/>
                    <a:pt x="811" y="144"/>
                    <a:pt x="928" y="147"/>
                  </a:cubicBezTo>
                  <a:cubicBezTo>
                    <a:pt x="1045" y="150"/>
                    <a:pt x="1169" y="142"/>
                    <a:pt x="1248" y="171"/>
                  </a:cubicBezTo>
                  <a:cubicBezTo>
                    <a:pt x="1327" y="200"/>
                    <a:pt x="1368" y="291"/>
                    <a:pt x="1400" y="323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115145" name="Freeform 9"/>
            <p:cNvSpPr>
              <a:spLocks/>
            </p:cNvSpPr>
            <p:nvPr/>
          </p:nvSpPr>
          <p:spPr bwMode="auto">
            <a:xfrm>
              <a:off x="3230" y="3239"/>
              <a:ext cx="179" cy="1005"/>
            </a:xfrm>
            <a:custGeom>
              <a:avLst/>
              <a:gdLst/>
              <a:ahLst/>
              <a:cxnLst>
                <a:cxn ang="0">
                  <a:pos x="174" y="945"/>
                </a:cxn>
                <a:cxn ang="0">
                  <a:pos x="162" y="701"/>
                </a:cxn>
                <a:cxn ang="0">
                  <a:pos x="150" y="365"/>
                </a:cxn>
                <a:cxn ang="0">
                  <a:pos x="130" y="121"/>
                </a:cxn>
                <a:cxn ang="0">
                  <a:pos x="114" y="13"/>
                </a:cxn>
                <a:cxn ang="0">
                  <a:pos x="54" y="41"/>
                </a:cxn>
                <a:cxn ang="0">
                  <a:pos x="22" y="109"/>
                </a:cxn>
                <a:cxn ang="0">
                  <a:pos x="6" y="225"/>
                </a:cxn>
                <a:cxn ang="0">
                  <a:pos x="58" y="345"/>
                </a:cxn>
                <a:cxn ang="0">
                  <a:pos x="82" y="485"/>
                </a:cxn>
                <a:cxn ang="0">
                  <a:pos x="82" y="697"/>
                </a:cxn>
                <a:cxn ang="0">
                  <a:pos x="62" y="957"/>
                </a:cxn>
                <a:cxn ang="0">
                  <a:pos x="130" y="985"/>
                </a:cxn>
                <a:cxn ang="0">
                  <a:pos x="174" y="945"/>
                </a:cxn>
              </a:cxnLst>
              <a:rect l="0" t="0" r="r" b="b"/>
              <a:pathLst>
                <a:path w="179" h="1005">
                  <a:moveTo>
                    <a:pt x="174" y="945"/>
                  </a:moveTo>
                  <a:cubicBezTo>
                    <a:pt x="179" y="898"/>
                    <a:pt x="166" y="798"/>
                    <a:pt x="162" y="701"/>
                  </a:cubicBezTo>
                  <a:cubicBezTo>
                    <a:pt x="158" y="604"/>
                    <a:pt x="155" y="462"/>
                    <a:pt x="150" y="365"/>
                  </a:cubicBezTo>
                  <a:cubicBezTo>
                    <a:pt x="145" y="268"/>
                    <a:pt x="136" y="180"/>
                    <a:pt x="130" y="121"/>
                  </a:cubicBezTo>
                  <a:cubicBezTo>
                    <a:pt x="124" y="62"/>
                    <a:pt x="127" y="26"/>
                    <a:pt x="114" y="13"/>
                  </a:cubicBezTo>
                  <a:cubicBezTo>
                    <a:pt x="101" y="0"/>
                    <a:pt x="69" y="25"/>
                    <a:pt x="54" y="41"/>
                  </a:cubicBezTo>
                  <a:cubicBezTo>
                    <a:pt x="39" y="57"/>
                    <a:pt x="30" y="78"/>
                    <a:pt x="22" y="109"/>
                  </a:cubicBezTo>
                  <a:cubicBezTo>
                    <a:pt x="14" y="140"/>
                    <a:pt x="0" y="186"/>
                    <a:pt x="6" y="225"/>
                  </a:cubicBezTo>
                  <a:cubicBezTo>
                    <a:pt x="12" y="264"/>
                    <a:pt x="45" y="302"/>
                    <a:pt x="58" y="345"/>
                  </a:cubicBezTo>
                  <a:cubicBezTo>
                    <a:pt x="71" y="388"/>
                    <a:pt x="78" y="426"/>
                    <a:pt x="82" y="485"/>
                  </a:cubicBezTo>
                  <a:cubicBezTo>
                    <a:pt x="86" y="544"/>
                    <a:pt x="85" y="618"/>
                    <a:pt x="82" y="697"/>
                  </a:cubicBezTo>
                  <a:cubicBezTo>
                    <a:pt x="79" y="776"/>
                    <a:pt x="54" y="909"/>
                    <a:pt x="62" y="957"/>
                  </a:cubicBezTo>
                  <a:cubicBezTo>
                    <a:pt x="70" y="1005"/>
                    <a:pt x="111" y="987"/>
                    <a:pt x="130" y="985"/>
                  </a:cubicBezTo>
                  <a:cubicBezTo>
                    <a:pt x="149" y="983"/>
                    <a:pt x="169" y="992"/>
                    <a:pt x="174" y="945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115146" name="Freeform 10"/>
            <p:cNvSpPr>
              <a:spLocks/>
            </p:cNvSpPr>
            <p:nvPr/>
          </p:nvSpPr>
          <p:spPr bwMode="auto">
            <a:xfrm>
              <a:off x="1900" y="2386"/>
              <a:ext cx="1337" cy="1853"/>
            </a:xfrm>
            <a:custGeom>
              <a:avLst/>
              <a:gdLst/>
              <a:ahLst/>
              <a:cxnLst>
                <a:cxn ang="0">
                  <a:pos x="1124" y="1838"/>
                </a:cxn>
                <a:cxn ang="0">
                  <a:pos x="1124" y="1790"/>
                </a:cxn>
                <a:cxn ang="0">
                  <a:pos x="1100" y="1687"/>
                </a:cxn>
                <a:cxn ang="0">
                  <a:pos x="1146" y="1600"/>
                </a:cxn>
                <a:cxn ang="0">
                  <a:pos x="1124" y="1502"/>
                </a:cxn>
                <a:cxn ang="0">
                  <a:pos x="1150" y="1406"/>
                </a:cxn>
                <a:cxn ang="0">
                  <a:pos x="1124" y="1262"/>
                </a:cxn>
                <a:cxn ang="0">
                  <a:pos x="1172" y="1070"/>
                </a:cxn>
                <a:cxn ang="0">
                  <a:pos x="1235" y="932"/>
                </a:cxn>
                <a:cxn ang="0">
                  <a:pos x="1316" y="830"/>
                </a:cxn>
                <a:cxn ang="0">
                  <a:pos x="1334" y="743"/>
                </a:cxn>
                <a:cxn ang="0">
                  <a:pos x="1298" y="770"/>
                </a:cxn>
                <a:cxn ang="0">
                  <a:pos x="1286" y="794"/>
                </a:cxn>
                <a:cxn ang="0">
                  <a:pos x="1262" y="833"/>
                </a:cxn>
                <a:cxn ang="0">
                  <a:pos x="1220" y="878"/>
                </a:cxn>
                <a:cxn ang="0">
                  <a:pos x="1169" y="902"/>
                </a:cxn>
                <a:cxn ang="0">
                  <a:pos x="1214" y="845"/>
                </a:cxn>
                <a:cxn ang="0">
                  <a:pos x="1241" y="809"/>
                </a:cxn>
                <a:cxn ang="0">
                  <a:pos x="1259" y="770"/>
                </a:cxn>
                <a:cxn ang="0">
                  <a:pos x="1292" y="698"/>
                </a:cxn>
                <a:cxn ang="0">
                  <a:pos x="1331" y="503"/>
                </a:cxn>
                <a:cxn ang="0">
                  <a:pos x="1268" y="206"/>
                </a:cxn>
                <a:cxn ang="0">
                  <a:pos x="1055" y="26"/>
                </a:cxn>
                <a:cxn ang="0">
                  <a:pos x="740" y="47"/>
                </a:cxn>
                <a:cxn ang="0">
                  <a:pos x="500" y="122"/>
                </a:cxn>
                <a:cxn ang="0">
                  <a:pos x="392" y="170"/>
                </a:cxn>
                <a:cxn ang="0">
                  <a:pos x="317" y="221"/>
                </a:cxn>
                <a:cxn ang="0">
                  <a:pos x="332" y="274"/>
                </a:cxn>
                <a:cxn ang="0">
                  <a:pos x="410" y="317"/>
                </a:cxn>
                <a:cxn ang="0">
                  <a:pos x="440" y="368"/>
                </a:cxn>
                <a:cxn ang="0">
                  <a:pos x="380" y="413"/>
                </a:cxn>
                <a:cxn ang="0">
                  <a:pos x="308" y="446"/>
                </a:cxn>
                <a:cxn ang="0">
                  <a:pos x="290" y="392"/>
                </a:cxn>
                <a:cxn ang="0">
                  <a:pos x="269" y="329"/>
                </a:cxn>
                <a:cxn ang="0">
                  <a:pos x="242" y="287"/>
                </a:cxn>
                <a:cxn ang="0">
                  <a:pos x="230" y="353"/>
                </a:cxn>
                <a:cxn ang="0">
                  <a:pos x="233" y="449"/>
                </a:cxn>
                <a:cxn ang="0">
                  <a:pos x="215" y="485"/>
                </a:cxn>
                <a:cxn ang="0">
                  <a:pos x="173" y="443"/>
                </a:cxn>
                <a:cxn ang="0">
                  <a:pos x="170" y="395"/>
                </a:cxn>
                <a:cxn ang="0">
                  <a:pos x="164" y="350"/>
                </a:cxn>
                <a:cxn ang="0">
                  <a:pos x="116" y="317"/>
                </a:cxn>
                <a:cxn ang="0">
                  <a:pos x="44" y="317"/>
                </a:cxn>
                <a:cxn ang="0">
                  <a:pos x="5" y="362"/>
                </a:cxn>
                <a:cxn ang="0">
                  <a:pos x="74" y="464"/>
                </a:cxn>
                <a:cxn ang="0">
                  <a:pos x="116" y="590"/>
                </a:cxn>
                <a:cxn ang="0">
                  <a:pos x="92" y="680"/>
                </a:cxn>
                <a:cxn ang="0">
                  <a:pos x="35" y="830"/>
                </a:cxn>
                <a:cxn ang="0">
                  <a:pos x="95" y="989"/>
                </a:cxn>
                <a:cxn ang="0">
                  <a:pos x="308" y="1022"/>
                </a:cxn>
                <a:cxn ang="0">
                  <a:pos x="833" y="995"/>
                </a:cxn>
                <a:cxn ang="0">
                  <a:pos x="974" y="1001"/>
                </a:cxn>
                <a:cxn ang="0">
                  <a:pos x="1028" y="1118"/>
                </a:cxn>
                <a:cxn ang="0">
                  <a:pos x="1054" y="1360"/>
                </a:cxn>
                <a:cxn ang="0">
                  <a:pos x="1028" y="1646"/>
                </a:cxn>
                <a:cxn ang="0">
                  <a:pos x="998" y="1793"/>
                </a:cxn>
                <a:cxn ang="0">
                  <a:pos x="996" y="1846"/>
                </a:cxn>
                <a:cxn ang="0">
                  <a:pos x="1076" y="1838"/>
                </a:cxn>
                <a:cxn ang="0">
                  <a:pos x="1124" y="1838"/>
                </a:cxn>
              </a:cxnLst>
              <a:rect l="0" t="0" r="r" b="b"/>
              <a:pathLst>
                <a:path w="1337" h="1853">
                  <a:moveTo>
                    <a:pt x="1124" y="1838"/>
                  </a:moveTo>
                  <a:cubicBezTo>
                    <a:pt x="1132" y="1830"/>
                    <a:pt x="1128" y="1815"/>
                    <a:pt x="1124" y="1790"/>
                  </a:cubicBezTo>
                  <a:cubicBezTo>
                    <a:pt x="1120" y="1765"/>
                    <a:pt x="1096" y="1719"/>
                    <a:pt x="1100" y="1687"/>
                  </a:cubicBezTo>
                  <a:cubicBezTo>
                    <a:pt x="1104" y="1655"/>
                    <a:pt x="1142" y="1631"/>
                    <a:pt x="1146" y="1600"/>
                  </a:cubicBezTo>
                  <a:cubicBezTo>
                    <a:pt x="1150" y="1569"/>
                    <a:pt x="1123" y="1534"/>
                    <a:pt x="1124" y="1502"/>
                  </a:cubicBezTo>
                  <a:cubicBezTo>
                    <a:pt x="1125" y="1470"/>
                    <a:pt x="1150" y="1446"/>
                    <a:pt x="1150" y="1406"/>
                  </a:cubicBezTo>
                  <a:cubicBezTo>
                    <a:pt x="1150" y="1366"/>
                    <a:pt x="1120" y="1318"/>
                    <a:pt x="1124" y="1262"/>
                  </a:cubicBezTo>
                  <a:cubicBezTo>
                    <a:pt x="1128" y="1206"/>
                    <a:pt x="1154" y="1125"/>
                    <a:pt x="1172" y="1070"/>
                  </a:cubicBezTo>
                  <a:cubicBezTo>
                    <a:pt x="1190" y="1015"/>
                    <a:pt x="1211" y="972"/>
                    <a:pt x="1235" y="932"/>
                  </a:cubicBezTo>
                  <a:cubicBezTo>
                    <a:pt x="1259" y="892"/>
                    <a:pt x="1300" y="862"/>
                    <a:pt x="1316" y="830"/>
                  </a:cubicBezTo>
                  <a:cubicBezTo>
                    <a:pt x="1332" y="798"/>
                    <a:pt x="1337" y="753"/>
                    <a:pt x="1334" y="743"/>
                  </a:cubicBezTo>
                  <a:cubicBezTo>
                    <a:pt x="1331" y="733"/>
                    <a:pt x="1306" y="761"/>
                    <a:pt x="1298" y="770"/>
                  </a:cubicBezTo>
                  <a:cubicBezTo>
                    <a:pt x="1290" y="779"/>
                    <a:pt x="1292" y="784"/>
                    <a:pt x="1286" y="794"/>
                  </a:cubicBezTo>
                  <a:cubicBezTo>
                    <a:pt x="1280" y="804"/>
                    <a:pt x="1273" y="819"/>
                    <a:pt x="1262" y="833"/>
                  </a:cubicBezTo>
                  <a:cubicBezTo>
                    <a:pt x="1251" y="847"/>
                    <a:pt x="1235" y="867"/>
                    <a:pt x="1220" y="878"/>
                  </a:cubicBezTo>
                  <a:cubicBezTo>
                    <a:pt x="1205" y="889"/>
                    <a:pt x="1170" y="907"/>
                    <a:pt x="1169" y="902"/>
                  </a:cubicBezTo>
                  <a:cubicBezTo>
                    <a:pt x="1168" y="897"/>
                    <a:pt x="1202" y="860"/>
                    <a:pt x="1214" y="845"/>
                  </a:cubicBezTo>
                  <a:cubicBezTo>
                    <a:pt x="1226" y="830"/>
                    <a:pt x="1234" y="821"/>
                    <a:pt x="1241" y="809"/>
                  </a:cubicBezTo>
                  <a:cubicBezTo>
                    <a:pt x="1248" y="797"/>
                    <a:pt x="1251" y="788"/>
                    <a:pt x="1259" y="770"/>
                  </a:cubicBezTo>
                  <a:cubicBezTo>
                    <a:pt x="1267" y="752"/>
                    <a:pt x="1280" y="742"/>
                    <a:pt x="1292" y="698"/>
                  </a:cubicBezTo>
                  <a:cubicBezTo>
                    <a:pt x="1304" y="654"/>
                    <a:pt x="1335" y="585"/>
                    <a:pt x="1331" y="503"/>
                  </a:cubicBezTo>
                  <a:cubicBezTo>
                    <a:pt x="1327" y="421"/>
                    <a:pt x="1314" y="285"/>
                    <a:pt x="1268" y="206"/>
                  </a:cubicBezTo>
                  <a:cubicBezTo>
                    <a:pt x="1222" y="127"/>
                    <a:pt x="1143" y="52"/>
                    <a:pt x="1055" y="26"/>
                  </a:cubicBezTo>
                  <a:cubicBezTo>
                    <a:pt x="967" y="0"/>
                    <a:pt x="832" y="31"/>
                    <a:pt x="740" y="47"/>
                  </a:cubicBezTo>
                  <a:cubicBezTo>
                    <a:pt x="648" y="63"/>
                    <a:pt x="558" y="102"/>
                    <a:pt x="500" y="122"/>
                  </a:cubicBezTo>
                  <a:cubicBezTo>
                    <a:pt x="442" y="142"/>
                    <a:pt x="422" y="154"/>
                    <a:pt x="392" y="170"/>
                  </a:cubicBezTo>
                  <a:cubicBezTo>
                    <a:pt x="362" y="186"/>
                    <a:pt x="327" y="204"/>
                    <a:pt x="317" y="221"/>
                  </a:cubicBezTo>
                  <a:cubicBezTo>
                    <a:pt x="307" y="238"/>
                    <a:pt x="317" y="258"/>
                    <a:pt x="332" y="274"/>
                  </a:cubicBezTo>
                  <a:cubicBezTo>
                    <a:pt x="347" y="290"/>
                    <a:pt x="392" y="301"/>
                    <a:pt x="410" y="317"/>
                  </a:cubicBezTo>
                  <a:cubicBezTo>
                    <a:pt x="428" y="333"/>
                    <a:pt x="445" y="352"/>
                    <a:pt x="440" y="368"/>
                  </a:cubicBezTo>
                  <a:cubicBezTo>
                    <a:pt x="435" y="384"/>
                    <a:pt x="402" y="400"/>
                    <a:pt x="380" y="413"/>
                  </a:cubicBezTo>
                  <a:cubicBezTo>
                    <a:pt x="358" y="426"/>
                    <a:pt x="323" y="450"/>
                    <a:pt x="308" y="446"/>
                  </a:cubicBezTo>
                  <a:cubicBezTo>
                    <a:pt x="293" y="442"/>
                    <a:pt x="296" y="411"/>
                    <a:pt x="290" y="392"/>
                  </a:cubicBezTo>
                  <a:cubicBezTo>
                    <a:pt x="284" y="373"/>
                    <a:pt x="277" y="346"/>
                    <a:pt x="269" y="329"/>
                  </a:cubicBezTo>
                  <a:cubicBezTo>
                    <a:pt x="261" y="312"/>
                    <a:pt x="248" y="283"/>
                    <a:pt x="242" y="287"/>
                  </a:cubicBezTo>
                  <a:cubicBezTo>
                    <a:pt x="236" y="291"/>
                    <a:pt x="232" y="326"/>
                    <a:pt x="230" y="353"/>
                  </a:cubicBezTo>
                  <a:cubicBezTo>
                    <a:pt x="228" y="380"/>
                    <a:pt x="236" y="427"/>
                    <a:pt x="233" y="449"/>
                  </a:cubicBezTo>
                  <a:cubicBezTo>
                    <a:pt x="230" y="471"/>
                    <a:pt x="225" y="486"/>
                    <a:pt x="215" y="485"/>
                  </a:cubicBezTo>
                  <a:cubicBezTo>
                    <a:pt x="205" y="484"/>
                    <a:pt x="180" y="458"/>
                    <a:pt x="173" y="443"/>
                  </a:cubicBezTo>
                  <a:cubicBezTo>
                    <a:pt x="166" y="428"/>
                    <a:pt x="171" y="410"/>
                    <a:pt x="170" y="395"/>
                  </a:cubicBezTo>
                  <a:cubicBezTo>
                    <a:pt x="169" y="380"/>
                    <a:pt x="173" y="363"/>
                    <a:pt x="164" y="350"/>
                  </a:cubicBezTo>
                  <a:cubicBezTo>
                    <a:pt x="155" y="337"/>
                    <a:pt x="136" y="323"/>
                    <a:pt x="116" y="317"/>
                  </a:cubicBezTo>
                  <a:cubicBezTo>
                    <a:pt x="96" y="311"/>
                    <a:pt x="62" y="310"/>
                    <a:pt x="44" y="317"/>
                  </a:cubicBezTo>
                  <a:cubicBezTo>
                    <a:pt x="26" y="324"/>
                    <a:pt x="0" y="338"/>
                    <a:pt x="5" y="362"/>
                  </a:cubicBezTo>
                  <a:cubicBezTo>
                    <a:pt x="10" y="386"/>
                    <a:pt x="56" y="426"/>
                    <a:pt x="74" y="464"/>
                  </a:cubicBezTo>
                  <a:cubicBezTo>
                    <a:pt x="92" y="502"/>
                    <a:pt x="113" y="554"/>
                    <a:pt x="116" y="590"/>
                  </a:cubicBezTo>
                  <a:cubicBezTo>
                    <a:pt x="119" y="626"/>
                    <a:pt x="106" y="640"/>
                    <a:pt x="92" y="680"/>
                  </a:cubicBezTo>
                  <a:cubicBezTo>
                    <a:pt x="78" y="720"/>
                    <a:pt x="35" y="779"/>
                    <a:pt x="35" y="830"/>
                  </a:cubicBezTo>
                  <a:cubicBezTo>
                    <a:pt x="35" y="881"/>
                    <a:pt x="50" y="957"/>
                    <a:pt x="95" y="989"/>
                  </a:cubicBezTo>
                  <a:cubicBezTo>
                    <a:pt x="140" y="1021"/>
                    <a:pt x="185" y="1021"/>
                    <a:pt x="308" y="1022"/>
                  </a:cubicBezTo>
                  <a:cubicBezTo>
                    <a:pt x="431" y="1023"/>
                    <a:pt x="722" y="998"/>
                    <a:pt x="833" y="995"/>
                  </a:cubicBezTo>
                  <a:cubicBezTo>
                    <a:pt x="944" y="992"/>
                    <a:pt x="942" y="981"/>
                    <a:pt x="974" y="1001"/>
                  </a:cubicBezTo>
                  <a:cubicBezTo>
                    <a:pt x="1006" y="1021"/>
                    <a:pt x="1015" y="1058"/>
                    <a:pt x="1028" y="1118"/>
                  </a:cubicBezTo>
                  <a:cubicBezTo>
                    <a:pt x="1041" y="1178"/>
                    <a:pt x="1054" y="1272"/>
                    <a:pt x="1054" y="1360"/>
                  </a:cubicBezTo>
                  <a:cubicBezTo>
                    <a:pt x="1054" y="1448"/>
                    <a:pt x="1037" y="1574"/>
                    <a:pt x="1028" y="1646"/>
                  </a:cubicBezTo>
                  <a:cubicBezTo>
                    <a:pt x="1019" y="1718"/>
                    <a:pt x="1003" y="1760"/>
                    <a:pt x="998" y="1793"/>
                  </a:cubicBezTo>
                  <a:cubicBezTo>
                    <a:pt x="993" y="1826"/>
                    <a:pt x="983" y="1839"/>
                    <a:pt x="996" y="1846"/>
                  </a:cubicBezTo>
                  <a:cubicBezTo>
                    <a:pt x="1009" y="1853"/>
                    <a:pt x="1055" y="1839"/>
                    <a:pt x="1076" y="1838"/>
                  </a:cubicBezTo>
                  <a:cubicBezTo>
                    <a:pt x="1097" y="1837"/>
                    <a:pt x="1116" y="1846"/>
                    <a:pt x="1124" y="1838"/>
                  </a:cubicBezTo>
                  <a:close/>
                </a:path>
              </a:pathLst>
            </a:custGeom>
            <a:blipFill dpi="0" rotWithShape="1">
              <a:blip r:embed="rId2">
                <a:alphaModFix amt="30000"/>
              </a:blip>
              <a:srcRect/>
              <a:tile tx="0" ty="0" sx="100000" sy="100000" flip="none" algn="tl"/>
            </a:blipFill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115147" name="Freeform 11"/>
            <p:cNvSpPr>
              <a:spLocks/>
            </p:cNvSpPr>
            <p:nvPr/>
          </p:nvSpPr>
          <p:spPr bwMode="auto">
            <a:xfrm>
              <a:off x="3048" y="3521"/>
              <a:ext cx="212" cy="63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96" y="7"/>
                </a:cxn>
                <a:cxn ang="0">
                  <a:pos x="212" y="19"/>
                </a:cxn>
              </a:cxnLst>
              <a:rect l="0" t="0" r="r" b="b"/>
              <a:pathLst>
                <a:path w="212" h="63">
                  <a:moveTo>
                    <a:pt x="0" y="63"/>
                  </a:moveTo>
                  <a:cubicBezTo>
                    <a:pt x="17" y="54"/>
                    <a:pt x="61" y="14"/>
                    <a:pt x="96" y="7"/>
                  </a:cubicBezTo>
                  <a:cubicBezTo>
                    <a:pt x="131" y="0"/>
                    <a:pt x="188" y="17"/>
                    <a:pt x="212" y="19"/>
                  </a:cubicBezTo>
                </a:path>
              </a:pathLst>
            </a:custGeom>
            <a:noFill/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1115148" name="Freeform 12"/>
            <p:cNvSpPr>
              <a:spLocks/>
            </p:cNvSpPr>
            <p:nvPr/>
          </p:nvSpPr>
          <p:spPr bwMode="auto">
            <a:xfrm flipH="1" flipV="1">
              <a:off x="3040" y="3552"/>
              <a:ext cx="230" cy="48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96" y="7"/>
                </a:cxn>
                <a:cxn ang="0">
                  <a:pos x="212" y="19"/>
                </a:cxn>
              </a:cxnLst>
              <a:rect l="0" t="0" r="r" b="b"/>
              <a:pathLst>
                <a:path w="212" h="63">
                  <a:moveTo>
                    <a:pt x="0" y="63"/>
                  </a:moveTo>
                  <a:cubicBezTo>
                    <a:pt x="17" y="54"/>
                    <a:pt x="61" y="14"/>
                    <a:pt x="96" y="7"/>
                  </a:cubicBezTo>
                  <a:cubicBezTo>
                    <a:pt x="131" y="0"/>
                    <a:pt x="188" y="17"/>
                    <a:pt x="212" y="19"/>
                  </a:cubicBezTo>
                </a:path>
              </a:pathLst>
            </a:custGeom>
            <a:noFill/>
            <a:ln w="63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1115149" name="Group 13"/>
          <p:cNvGrpSpPr>
            <a:grpSpLocks/>
          </p:cNvGrpSpPr>
          <p:nvPr/>
        </p:nvGrpSpPr>
        <p:grpSpPr bwMode="auto">
          <a:xfrm>
            <a:off x="1219200" y="3763963"/>
            <a:ext cx="2209800" cy="1751012"/>
            <a:chOff x="2256" y="480"/>
            <a:chExt cx="3360" cy="3714"/>
          </a:xfrm>
        </p:grpSpPr>
        <p:grpSp>
          <p:nvGrpSpPr>
            <p:cNvPr id="1115150" name="Group 14"/>
            <p:cNvGrpSpPr>
              <a:grpSpLocks/>
            </p:cNvGrpSpPr>
            <p:nvPr/>
          </p:nvGrpSpPr>
          <p:grpSpPr bwMode="auto">
            <a:xfrm>
              <a:off x="2784" y="1536"/>
              <a:ext cx="2160" cy="346"/>
              <a:chOff x="2784" y="1536"/>
              <a:chExt cx="2160" cy="346"/>
            </a:xfrm>
          </p:grpSpPr>
          <p:sp>
            <p:nvSpPr>
              <p:cNvPr id="1115151" name="Text Box 15"/>
              <p:cNvSpPr txBox="1">
                <a:spLocks noChangeArrowheads="1"/>
              </p:cNvSpPr>
              <p:nvPr/>
            </p:nvSpPr>
            <p:spPr bwMode="auto">
              <a:xfrm>
                <a:off x="2784" y="1729"/>
                <a:ext cx="385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S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1115152" name="Line 16"/>
              <p:cNvSpPr>
                <a:spLocks noChangeShapeType="1"/>
              </p:cNvSpPr>
              <p:nvPr/>
            </p:nvSpPr>
            <p:spPr bwMode="auto">
              <a:xfrm>
                <a:off x="2979" y="153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53" name="Oval 17"/>
              <p:cNvSpPr>
                <a:spLocks noChangeArrowheads="1"/>
              </p:cNvSpPr>
              <p:nvPr/>
            </p:nvSpPr>
            <p:spPr bwMode="auto">
              <a:xfrm>
                <a:off x="2864" y="1680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54" name="Text Box 18"/>
              <p:cNvSpPr txBox="1">
                <a:spLocks noChangeArrowheads="1"/>
              </p:cNvSpPr>
              <p:nvPr/>
            </p:nvSpPr>
            <p:spPr bwMode="auto">
              <a:xfrm>
                <a:off x="4559" y="1729"/>
                <a:ext cx="385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S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1115155" name="Line 19"/>
              <p:cNvSpPr>
                <a:spLocks noChangeShapeType="1"/>
              </p:cNvSpPr>
              <p:nvPr/>
            </p:nvSpPr>
            <p:spPr bwMode="auto">
              <a:xfrm>
                <a:off x="4755" y="153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56" name="Oval 20"/>
              <p:cNvSpPr>
                <a:spLocks noChangeArrowheads="1"/>
              </p:cNvSpPr>
              <p:nvPr/>
            </p:nvSpPr>
            <p:spPr bwMode="auto">
              <a:xfrm>
                <a:off x="4640" y="1680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5157" name="Group 21"/>
            <p:cNvGrpSpPr>
              <a:grpSpLocks/>
            </p:cNvGrpSpPr>
            <p:nvPr/>
          </p:nvGrpSpPr>
          <p:grpSpPr bwMode="auto">
            <a:xfrm>
              <a:off x="2257" y="480"/>
              <a:ext cx="3180" cy="240"/>
              <a:chOff x="2257" y="480"/>
              <a:chExt cx="3180" cy="240"/>
            </a:xfrm>
          </p:grpSpPr>
          <p:sp>
            <p:nvSpPr>
              <p:cNvPr id="1115158" name="Oval 22"/>
              <p:cNvSpPr>
                <a:spLocks noChangeArrowheads="1"/>
              </p:cNvSpPr>
              <p:nvPr/>
            </p:nvSpPr>
            <p:spPr bwMode="auto">
              <a:xfrm>
                <a:off x="2758" y="480"/>
                <a:ext cx="432" cy="240"/>
              </a:xfrm>
              <a:prstGeom prst="ellips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59" name="Text Box 23"/>
              <p:cNvSpPr txBox="1">
                <a:spLocks noChangeArrowheads="1"/>
              </p:cNvSpPr>
              <p:nvPr/>
            </p:nvSpPr>
            <p:spPr bwMode="auto">
              <a:xfrm>
                <a:off x="2757" y="52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word</a:t>
                </a:r>
                <a:endParaRPr lang="en-US"/>
              </a:p>
            </p:txBody>
          </p:sp>
          <p:sp>
            <p:nvSpPr>
              <p:cNvPr id="1115160" name="Oval 24"/>
              <p:cNvSpPr>
                <a:spLocks noChangeArrowheads="1"/>
              </p:cNvSpPr>
              <p:nvPr/>
            </p:nvSpPr>
            <p:spPr bwMode="auto">
              <a:xfrm>
                <a:off x="4534" y="480"/>
                <a:ext cx="432" cy="240"/>
              </a:xfrm>
              <a:prstGeom prst="ellips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none" w="med" len="lg"/>
              </a:ln>
              <a:effectLst/>
            </p:spPr>
            <p:txBody>
              <a:bodyPr wrap="none"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61" name="Text Box 25"/>
              <p:cNvSpPr txBox="1">
                <a:spLocks noChangeArrowheads="1"/>
              </p:cNvSpPr>
              <p:nvPr/>
            </p:nvSpPr>
            <p:spPr bwMode="auto">
              <a:xfrm>
                <a:off x="4533" y="52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word</a:t>
                </a:r>
                <a:endParaRPr lang="en-US"/>
              </a:p>
            </p:txBody>
          </p:sp>
          <p:sp>
            <p:nvSpPr>
              <p:cNvPr id="1115162" name="Line 26"/>
              <p:cNvSpPr>
                <a:spLocks noChangeAspect="1" noChangeShapeType="1"/>
              </p:cNvSpPr>
              <p:nvPr/>
            </p:nvSpPr>
            <p:spPr bwMode="auto">
              <a:xfrm>
                <a:off x="2257" y="576"/>
                <a:ext cx="507" cy="1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63" name="Line 27"/>
              <p:cNvSpPr>
                <a:spLocks noChangeShapeType="1"/>
              </p:cNvSpPr>
              <p:nvPr/>
            </p:nvSpPr>
            <p:spPr bwMode="auto">
              <a:xfrm>
                <a:off x="4957" y="576"/>
                <a:ext cx="480" cy="0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64" name="Line 28"/>
              <p:cNvSpPr>
                <a:spLocks noChangeShapeType="1"/>
              </p:cNvSpPr>
              <p:nvPr/>
            </p:nvSpPr>
            <p:spPr bwMode="auto">
              <a:xfrm>
                <a:off x="3184" y="576"/>
                <a:ext cx="1344" cy="0"/>
              </a:xfrm>
              <a:prstGeom prst="line">
                <a:avLst/>
              </a:prstGeom>
              <a:noFill/>
              <a:ln w="19050">
                <a:solidFill>
                  <a:srgbClr val="4D4D4D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5165" name="Group 29"/>
            <p:cNvGrpSpPr>
              <a:grpSpLocks/>
            </p:cNvGrpSpPr>
            <p:nvPr/>
          </p:nvGrpSpPr>
          <p:grpSpPr bwMode="auto">
            <a:xfrm>
              <a:off x="2256" y="960"/>
              <a:ext cx="3216" cy="240"/>
              <a:chOff x="2256" y="960"/>
              <a:chExt cx="3216" cy="240"/>
            </a:xfrm>
          </p:grpSpPr>
          <p:sp>
            <p:nvSpPr>
              <p:cNvPr id="1115166" name="Oval 30"/>
              <p:cNvSpPr>
                <a:spLocks noChangeArrowheads="1"/>
              </p:cNvSpPr>
              <p:nvPr/>
            </p:nvSpPr>
            <p:spPr bwMode="auto">
              <a:xfrm>
                <a:off x="2784" y="960"/>
                <a:ext cx="384" cy="240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67" name="Text Box 31"/>
              <p:cNvSpPr txBox="1">
                <a:spLocks noChangeArrowheads="1"/>
              </p:cNvSpPr>
              <p:nvPr/>
            </p:nvSpPr>
            <p:spPr bwMode="auto">
              <a:xfrm>
                <a:off x="2783" y="100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1115168" name="Oval 32"/>
              <p:cNvSpPr>
                <a:spLocks noChangeArrowheads="1"/>
              </p:cNvSpPr>
              <p:nvPr/>
            </p:nvSpPr>
            <p:spPr bwMode="auto">
              <a:xfrm>
                <a:off x="4560" y="960"/>
                <a:ext cx="384" cy="240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69" name="Text Box 33"/>
              <p:cNvSpPr txBox="1">
                <a:spLocks noChangeArrowheads="1"/>
              </p:cNvSpPr>
              <p:nvPr/>
            </p:nvSpPr>
            <p:spPr bwMode="auto">
              <a:xfrm>
                <a:off x="4560" y="1007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1115170" name="Line 34"/>
              <p:cNvSpPr>
                <a:spLocks noChangeShapeType="1"/>
              </p:cNvSpPr>
              <p:nvPr/>
            </p:nvSpPr>
            <p:spPr bwMode="auto">
              <a:xfrm>
                <a:off x="2256" y="1056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71" name="Line 35"/>
              <p:cNvSpPr>
                <a:spLocks noChangeShapeType="1"/>
              </p:cNvSpPr>
              <p:nvPr/>
            </p:nvSpPr>
            <p:spPr bwMode="auto">
              <a:xfrm>
                <a:off x="4944" y="1056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72" name="Line 36"/>
              <p:cNvSpPr>
                <a:spLocks noChangeShapeType="1"/>
              </p:cNvSpPr>
              <p:nvPr/>
            </p:nvSpPr>
            <p:spPr bwMode="auto">
              <a:xfrm>
                <a:off x="3168" y="1056"/>
                <a:ext cx="1392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5173" name="Group 37"/>
            <p:cNvGrpSpPr>
              <a:grpSpLocks/>
            </p:cNvGrpSpPr>
            <p:nvPr/>
          </p:nvGrpSpPr>
          <p:grpSpPr bwMode="auto">
            <a:xfrm>
              <a:off x="2256" y="2112"/>
              <a:ext cx="3216" cy="240"/>
              <a:chOff x="2256" y="2112"/>
              <a:chExt cx="3216" cy="240"/>
            </a:xfrm>
          </p:grpSpPr>
          <p:sp>
            <p:nvSpPr>
              <p:cNvPr id="1115174" name="Oval 38"/>
              <p:cNvSpPr>
                <a:spLocks noChangeArrowheads="1"/>
              </p:cNvSpPr>
              <p:nvPr/>
            </p:nvSpPr>
            <p:spPr bwMode="auto">
              <a:xfrm>
                <a:off x="2784" y="211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75" name="Text Box 39"/>
              <p:cNvSpPr txBox="1">
                <a:spLocks noChangeArrowheads="1"/>
              </p:cNvSpPr>
              <p:nvPr/>
            </p:nvSpPr>
            <p:spPr bwMode="auto">
              <a:xfrm>
                <a:off x="2783" y="2159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F8B3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4F8B37"/>
                    </a:solidFill>
                  </a:rPr>
                  <a:t>2</a:t>
                </a:r>
                <a:endParaRPr lang="en-US"/>
              </a:p>
            </p:txBody>
          </p:sp>
          <p:sp>
            <p:nvSpPr>
              <p:cNvPr id="1115176" name="Oval 40"/>
              <p:cNvSpPr>
                <a:spLocks noChangeArrowheads="1"/>
              </p:cNvSpPr>
              <p:nvPr/>
            </p:nvSpPr>
            <p:spPr bwMode="auto">
              <a:xfrm>
                <a:off x="4560" y="211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77" name="Text Box 41"/>
              <p:cNvSpPr txBox="1">
                <a:spLocks noChangeArrowheads="1"/>
              </p:cNvSpPr>
              <p:nvPr/>
            </p:nvSpPr>
            <p:spPr bwMode="auto">
              <a:xfrm>
                <a:off x="4560" y="2159"/>
                <a:ext cx="385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F8B3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4F8B37"/>
                    </a:solidFill>
                  </a:rPr>
                  <a:t>2</a:t>
                </a:r>
                <a:endParaRPr lang="en-US"/>
              </a:p>
            </p:txBody>
          </p:sp>
          <p:sp>
            <p:nvSpPr>
              <p:cNvPr id="1115178" name="Line 42"/>
              <p:cNvSpPr>
                <a:spLocks noChangeShapeType="1"/>
              </p:cNvSpPr>
              <p:nvPr/>
            </p:nvSpPr>
            <p:spPr bwMode="auto">
              <a:xfrm>
                <a:off x="2256" y="22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79" name="Line 43"/>
              <p:cNvSpPr>
                <a:spLocks noChangeShapeType="1"/>
              </p:cNvSpPr>
              <p:nvPr/>
            </p:nvSpPr>
            <p:spPr bwMode="auto">
              <a:xfrm>
                <a:off x="4944" y="22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80" name="Line 44"/>
              <p:cNvSpPr>
                <a:spLocks noChangeShapeType="1"/>
              </p:cNvSpPr>
              <p:nvPr/>
            </p:nvSpPr>
            <p:spPr bwMode="auto">
              <a:xfrm>
                <a:off x="3168" y="2208"/>
                <a:ext cx="1392" cy="0"/>
              </a:xfrm>
              <a:prstGeom prst="line">
                <a:avLst/>
              </a:prstGeom>
              <a:noFill/>
              <a:ln w="19050">
                <a:solidFill>
                  <a:srgbClr val="669900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5181" name="Group 45"/>
            <p:cNvGrpSpPr>
              <a:grpSpLocks/>
            </p:cNvGrpSpPr>
            <p:nvPr/>
          </p:nvGrpSpPr>
          <p:grpSpPr bwMode="auto">
            <a:xfrm>
              <a:off x="2256" y="3282"/>
              <a:ext cx="3216" cy="240"/>
              <a:chOff x="2256" y="3282"/>
              <a:chExt cx="3216" cy="240"/>
            </a:xfrm>
          </p:grpSpPr>
          <p:sp>
            <p:nvSpPr>
              <p:cNvPr id="1115182" name="Oval 46"/>
              <p:cNvSpPr>
                <a:spLocks noChangeArrowheads="1"/>
              </p:cNvSpPr>
              <p:nvPr/>
            </p:nvSpPr>
            <p:spPr bwMode="auto">
              <a:xfrm>
                <a:off x="2787" y="328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83" name="Text Box 47"/>
              <p:cNvSpPr txBox="1">
                <a:spLocks noChangeArrowheads="1"/>
              </p:cNvSpPr>
              <p:nvPr/>
            </p:nvSpPr>
            <p:spPr bwMode="auto">
              <a:xfrm>
                <a:off x="2787" y="3329"/>
                <a:ext cx="383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C9960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C99607"/>
                    </a:solidFill>
                  </a:rPr>
                  <a:t>3</a:t>
                </a:r>
                <a:endParaRPr lang="en-US"/>
              </a:p>
            </p:txBody>
          </p:sp>
          <p:sp>
            <p:nvSpPr>
              <p:cNvPr id="1115184" name="Oval 48"/>
              <p:cNvSpPr>
                <a:spLocks noChangeArrowheads="1"/>
              </p:cNvSpPr>
              <p:nvPr/>
            </p:nvSpPr>
            <p:spPr bwMode="auto">
              <a:xfrm>
                <a:off x="4563" y="3282"/>
                <a:ext cx="384" cy="240"/>
              </a:xfrm>
              <a:prstGeom prst="ellips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85" name="Text Box 49"/>
              <p:cNvSpPr txBox="1">
                <a:spLocks noChangeArrowheads="1"/>
              </p:cNvSpPr>
              <p:nvPr/>
            </p:nvSpPr>
            <p:spPr bwMode="auto">
              <a:xfrm>
                <a:off x="4564" y="3329"/>
                <a:ext cx="383" cy="1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C99607"/>
                    </a:solidFill>
                  </a:rPr>
                  <a:t>ind</a:t>
                </a:r>
                <a:r>
                  <a:rPr lang="en-US" sz="100" b="0" i="0" baseline="30000">
                    <a:solidFill>
                      <a:srgbClr val="C99607"/>
                    </a:solidFill>
                  </a:rPr>
                  <a:t>3</a:t>
                </a:r>
                <a:endParaRPr lang="en-US"/>
              </a:p>
            </p:txBody>
          </p:sp>
          <p:sp>
            <p:nvSpPr>
              <p:cNvPr id="1115186" name="Line 50"/>
              <p:cNvSpPr>
                <a:spLocks noChangeShapeType="1"/>
              </p:cNvSpPr>
              <p:nvPr/>
            </p:nvSpPr>
            <p:spPr bwMode="auto">
              <a:xfrm>
                <a:off x="2256" y="34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87" name="Line 51"/>
              <p:cNvSpPr>
                <a:spLocks noChangeShapeType="1"/>
              </p:cNvSpPr>
              <p:nvPr/>
            </p:nvSpPr>
            <p:spPr bwMode="auto">
              <a:xfrm>
                <a:off x="4944" y="3408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88" name="Line 52"/>
              <p:cNvSpPr>
                <a:spLocks noChangeShapeType="1"/>
              </p:cNvSpPr>
              <p:nvPr/>
            </p:nvSpPr>
            <p:spPr bwMode="auto">
              <a:xfrm>
                <a:off x="3168" y="3408"/>
                <a:ext cx="1392" cy="0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5189" name="Group 53"/>
            <p:cNvGrpSpPr>
              <a:grpSpLocks/>
            </p:cNvGrpSpPr>
            <p:nvPr/>
          </p:nvGrpSpPr>
          <p:grpSpPr bwMode="auto">
            <a:xfrm>
              <a:off x="2729" y="696"/>
              <a:ext cx="2215" cy="850"/>
              <a:chOff x="2729" y="696"/>
              <a:chExt cx="2215" cy="850"/>
            </a:xfrm>
          </p:grpSpPr>
          <p:sp>
            <p:nvSpPr>
              <p:cNvPr id="1115190" name="Freeform 54"/>
              <p:cNvSpPr>
                <a:spLocks/>
              </p:cNvSpPr>
              <p:nvPr/>
            </p:nvSpPr>
            <p:spPr bwMode="auto">
              <a:xfrm>
                <a:off x="2729" y="696"/>
                <a:ext cx="151" cy="696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46" y="142"/>
                  </a:cxn>
                  <a:cxn ang="0">
                    <a:pos x="1" y="351"/>
                  </a:cxn>
                  <a:cxn ang="0">
                    <a:pos x="38" y="523"/>
                  </a:cxn>
                  <a:cxn ang="0">
                    <a:pos x="151" y="696"/>
                  </a:cxn>
                </a:cxnLst>
                <a:rect l="0" t="0" r="r" b="b"/>
                <a:pathLst>
                  <a:path w="151" h="696">
                    <a:moveTo>
                      <a:pt x="120" y="0"/>
                    </a:moveTo>
                    <a:cubicBezTo>
                      <a:pt x="108" y="24"/>
                      <a:pt x="66" y="84"/>
                      <a:pt x="46" y="142"/>
                    </a:cubicBezTo>
                    <a:cubicBezTo>
                      <a:pt x="26" y="200"/>
                      <a:pt x="2" y="288"/>
                      <a:pt x="1" y="351"/>
                    </a:cubicBezTo>
                    <a:cubicBezTo>
                      <a:pt x="0" y="414"/>
                      <a:pt x="13" y="465"/>
                      <a:pt x="38" y="523"/>
                    </a:cubicBezTo>
                    <a:cubicBezTo>
                      <a:pt x="63" y="581"/>
                      <a:pt x="127" y="660"/>
                      <a:pt x="151" y="696"/>
                    </a:cubicBezTo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91" name="Oval 55"/>
              <p:cNvSpPr>
                <a:spLocks noChangeArrowheads="1"/>
              </p:cNvSpPr>
              <p:nvPr/>
            </p:nvSpPr>
            <p:spPr bwMode="auto">
              <a:xfrm>
                <a:off x="2864" y="1344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92" name="Text Box 56"/>
              <p:cNvSpPr txBox="1">
                <a:spLocks noChangeArrowheads="1"/>
              </p:cNvSpPr>
              <p:nvPr/>
            </p:nvSpPr>
            <p:spPr bwMode="auto">
              <a:xfrm>
                <a:off x="2785" y="1393"/>
                <a:ext cx="382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U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1115193" name="Line 57"/>
              <p:cNvSpPr>
                <a:spLocks noChangeShapeType="1"/>
              </p:cNvSpPr>
              <p:nvPr/>
            </p:nvSpPr>
            <p:spPr bwMode="auto">
              <a:xfrm>
                <a:off x="2976" y="1200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94" name="Oval 58"/>
              <p:cNvSpPr>
                <a:spLocks noChangeArrowheads="1"/>
              </p:cNvSpPr>
              <p:nvPr/>
            </p:nvSpPr>
            <p:spPr bwMode="auto">
              <a:xfrm>
                <a:off x="4640" y="1344"/>
                <a:ext cx="219" cy="202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95" name="Text Box 59"/>
              <p:cNvSpPr txBox="1">
                <a:spLocks noChangeArrowheads="1"/>
              </p:cNvSpPr>
              <p:nvPr/>
            </p:nvSpPr>
            <p:spPr bwMode="auto">
              <a:xfrm>
                <a:off x="4559" y="1393"/>
                <a:ext cx="385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chemeClr val="accent2"/>
                    </a:solidFill>
                  </a:rPr>
                  <a:t>U</a:t>
                </a:r>
                <a:r>
                  <a:rPr lang="en-US" sz="100" b="0" i="0" baseline="30000">
                    <a:solidFill>
                      <a:schemeClr val="accent2"/>
                    </a:solidFill>
                  </a:rPr>
                  <a:t>1</a:t>
                </a:r>
                <a:endParaRPr lang="en-US"/>
              </a:p>
            </p:txBody>
          </p:sp>
          <p:sp>
            <p:nvSpPr>
              <p:cNvPr id="1115196" name="Line 60"/>
              <p:cNvSpPr>
                <a:spLocks noChangeShapeType="1"/>
              </p:cNvSpPr>
              <p:nvPr/>
            </p:nvSpPr>
            <p:spPr bwMode="auto">
              <a:xfrm>
                <a:off x="4752" y="1200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197" name="Freeform 61"/>
              <p:cNvSpPr>
                <a:spLocks/>
              </p:cNvSpPr>
              <p:nvPr/>
            </p:nvSpPr>
            <p:spPr bwMode="auto">
              <a:xfrm>
                <a:off x="4505" y="696"/>
                <a:ext cx="151" cy="696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46" y="142"/>
                  </a:cxn>
                  <a:cxn ang="0">
                    <a:pos x="1" y="351"/>
                  </a:cxn>
                  <a:cxn ang="0">
                    <a:pos x="38" y="523"/>
                  </a:cxn>
                  <a:cxn ang="0">
                    <a:pos x="151" y="696"/>
                  </a:cxn>
                </a:cxnLst>
                <a:rect l="0" t="0" r="r" b="b"/>
                <a:pathLst>
                  <a:path w="151" h="696">
                    <a:moveTo>
                      <a:pt x="120" y="0"/>
                    </a:moveTo>
                    <a:cubicBezTo>
                      <a:pt x="108" y="24"/>
                      <a:pt x="66" y="84"/>
                      <a:pt x="46" y="142"/>
                    </a:cubicBezTo>
                    <a:cubicBezTo>
                      <a:pt x="26" y="200"/>
                      <a:pt x="2" y="288"/>
                      <a:pt x="1" y="351"/>
                    </a:cubicBezTo>
                    <a:cubicBezTo>
                      <a:pt x="0" y="414"/>
                      <a:pt x="13" y="465"/>
                      <a:pt x="38" y="523"/>
                    </a:cubicBezTo>
                    <a:cubicBezTo>
                      <a:pt x="63" y="581"/>
                      <a:pt x="127" y="660"/>
                      <a:pt x="151" y="696"/>
                    </a:cubicBezTo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5198" name="Group 62"/>
            <p:cNvGrpSpPr>
              <a:grpSpLocks/>
            </p:cNvGrpSpPr>
            <p:nvPr/>
          </p:nvGrpSpPr>
          <p:grpSpPr bwMode="auto">
            <a:xfrm>
              <a:off x="2543" y="667"/>
              <a:ext cx="2401" cy="2367"/>
              <a:chOff x="2543" y="667"/>
              <a:chExt cx="2401" cy="2367"/>
            </a:xfrm>
          </p:grpSpPr>
          <p:grpSp>
            <p:nvGrpSpPr>
              <p:cNvPr id="1115199" name="Group 63"/>
              <p:cNvGrpSpPr>
                <a:grpSpLocks/>
              </p:cNvGrpSpPr>
              <p:nvPr/>
            </p:nvGrpSpPr>
            <p:grpSpPr bwMode="auto">
              <a:xfrm>
                <a:off x="2784" y="2688"/>
                <a:ext cx="2160" cy="346"/>
                <a:chOff x="2784" y="2688"/>
                <a:chExt cx="2160" cy="346"/>
              </a:xfrm>
            </p:grpSpPr>
            <p:sp>
              <p:nvSpPr>
                <p:cNvPr id="1115200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2784" y="2881"/>
                  <a:ext cx="385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S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1115201" name="Line 65"/>
                <p:cNvSpPr>
                  <a:spLocks noChangeShapeType="1"/>
                </p:cNvSpPr>
                <p:nvPr/>
              </p:nvSpPr>
              <p:spPr bwMode="auto">
                <a:xfrm>
                  <a:off x="2979" y="268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02" name="Oval 66"/>
                <p:cNvSpPr>
                  <a:spLocks noChangeArrowheads="1"/>
                </p:cNvSpPr>
                <p:nvPr/>
              </p:nvSpPr>
              <p:spPr bwMode="auto">
                <a:xfrm>
                  <a:off x="2864" y="2832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03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4559" y="2881"/>
                  <a:ext cx="385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S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1115204" name="Line 68"/>
                <p:cNvSpPr>
                  <a:spLocks noChangeShapeType="1"/>
                </p:cNvSpPr>
                <p:nvPr/>
              </p:nvSpPr>
              <p:spPr bwMode="auto">
                <a:xfrm>
                  <a:off x="4755" y="268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05" name="Oval 69"/>
                <p:cNvSpPr>
                  <a:spLocks noChangeArrowheads="1"/>
                </p:cNvSpPr>
                <p:nvPr/>
              </p:nvSpPr>
              <p:spPr bwMode="auto">
                <a:xfrm>
                  <a:off x="4640" y="2832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15206" name="Group 70"/>
              <p:cNvGrpSpPr>
                <a:grpSpLocks/>
              </p:cNvGrpSpPr>
              <p:nvPr/>
            </p:nvGrpSpPr>
            <p:grpSpPr bwMode="auto">
              <a:xfrm>
                <a:off x="2543" y="667"/>
                <a:ext cx="2401" cy="2031"/>
                <a:chOff x="2543" y="667"/>
                <a:chExt cx="2401" cy="2031"/>
              </a:xfrm>
            </p:grpSpPr>
            <p:sp>
              <p:nvSpPr>
                <p:cNvPr id="1115207" name="Line 71"/>
                <p:cNvSpPr>
                  <a:spLocks noChangeShapeType="1"/>
                </p:cNvSpPr>
                <p:nvPr/>
              </p:nvSpPr>
              <p:spPr bwMode="auto">
                <a:xfrm>
                  <a:off x="2976" y="2352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08" name="Line 72"/>
                <p:cNvSpPr>
                  <a:spLocks noChangeShapeType="1"/>
                </p:cNvSpPr>
                <p:nvPr/>
              </p:nvSpPr>
              <p:spPr bwMode="auto">
                <a:xfrm>
                  <a:off x="4752" y="2352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09" name="Freeform 73"/>
                <p:cNvSpPr>
                  <a:spLocks/>
                </p:cNvSpPr>
                <p:nvPr/>
              </p:nvSpPr>
              <p:spPr bwMode="auto">
                <a:xfrm>
                  <a:off x="2543" y="667"/>
                  <a:ext cx="329" cy="1891"/>
                </a:xfrm>
                <a:custGeom>
                  <a:avLst/>
                  <a:gdLst/>
                  <a:ahLst/>
                  <a:cxnLst>
                    <a:cxn ang="0">
                      <a:pos x="258" y="0"/>
                    </a:cxn>
                    <a:cxn ang="0">
                      <a:pos x="36" y="607"/>
                    </a:cxn>
                    <a:cxn ang="0">
                      <a:pos x="49" y="1295"/>
                    </a:cxn>
                    <a:cxn ang="0">
                      <a:pos x="329" y="1891"/>
                    </a:cxn>
                  </a:cxnLst>
                  <a:rect l="0" t="0" r="r" b="b"/>
                  <a:pathLst>
                    <a:path w="329" h="1891">
                      <a:moveTo>
                        <a:pt x="258" y="0"/>
                      </a:moveTo>
                      <a:cubicBezTo>
                        <a:pt x="223" y="101"/>
                        <a:pt x="70" y="391"/>
                        <a:pt x="36" y="607"/>
                      </a:cubicBezTo>
                      <a:cubicBezTo>
                        <a:pt x="1" y="823"/>
                        <a:pt x="0" y="1081"/>
                        <a:pt x="49" y="1295"/>
                      </a:cubicBezTo>
                      <a:cubicBezTo>
                        <a:pt x="98" y="1509"/>
                        <a:pt x="271" y="1767"/>
                        <a:pt x="329" y="1891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669900"/>
                  </a:solidFill>
                  <a:prstDash val="solid"/>
                  <a:round/>
                  <a:headEnd type="none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10" name="Oval 74"/>
                <p:cNvSpPr>
                  <a:spLocks noChangeArrowheads="1"/>
                </p:cNvSpPr>
                <p:nvPr/>
              </p:nvSpPr>
              <p:spPr bwMode="auto">
                <a:xfrm>
                  <a:off x="2864" y="2496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11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2784" y="2544"/>
                  <a:ext cx="384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U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1115212" name="Oval 76"/>
                <p:cNvSpPr>
                  <a:spLocks noChangeArrowheads="1"/>
                </p:cNvSpPr>
                <p:nvPr/>
              </p:nvSpPr>
              <p:spPr bwMode="auto">
                <a:xfrm>
                  <a:off x="4640" y="2496"/>
                  <a:ext cx="219" cy="202"/>
                </a:xfrm>
                <a:prstGeom prst="ellipse">
                  <a:avLst/>
                </a:prstGeom>
                <a:noFill/>
                <a:ln w="19050">
                  <a:solidFill>
                    <a:srgbClr val="669900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5213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4559" y="2548"/>
                  <a:ext cx="385" cy="14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r>
                    <a:rPr lang="en-US" sz="100" b="0" i="0">
                      <a:solidFill>
                        <a:srgbClr val="4F8B37"/>
                      </a:solidFill>
                    </a:rPr>
                    <a:t>U</a:t>
                  </a:r>
                  <a:r>
                    <a:rPr lang="en-US" sz="100" b="0" i="0" baseline="30000">
                      <a:solidFill>
                        <a:srgbClr val="4F8B37"/>
                      </a:solidFill>
                    </a:rPr>
                    <a:t>2</a:t>
                  </a:r>
                  <a:endParaRPr lang="en-US"/>
                </a:p>
              </p:txBody>
            </p:sp>
            <p:sp>
              <p:nvSpPr>
                <p:cNvPr id="1115214" name="Freeform 78"/>
                <p:cNvSpPr>
                  <a:spLocks/>
                </p:cNvSpPr>
                <p:nvPr/>
              </p:nvSpPr>
              <p:spPr bwMode="auto">
                <a:xfrm>
                  <a:off x="4319" y="667"/>
                  <a:ext cx="329" cy="1891"/>
                </a:xfrm>
                <a:custGeom>
                  <a:avLst/>
                  <a:gdLst/>
                  <a:ahLst/>
                  <a:cxnLst>
                    <a:cxn ang="0">
                      <a:pos x="258" y="0"/>
                    </a:cxn>
                    <a:cxn ang="0">
                      <a:pos x="36" y="607"/>
                    </a:cxn>
                    <a:cxn ang="0">
                      <a:pos x="49" y="1295"/>
                    </a:cxn>
                    <a:cxn ang="0">
                      <a:pos x="329" y="1891"/>
                    </a:cxn>
                  </a:cxnLst>
                  <a:rect l="0" t="0" r="r" b="b"/>
                  <a:pathLst>
                    <a:path w="329" h="1891">
                      <a:moveTo>
                        <a:pt x="258" y="0"/>
                      </a:moveTo>
                      <a:cubicBezTo>
                        <a:pt x="223" y="101"/>
                        <a:pt x="70" y="391"/>
                        <a:pt x="36" y="607"/>
                      </a:cubicBezTo>
                      <a:cubicBezTo>
                        <a:pt x="1" y="823"/>
                        <a:pt x="0" y="1081"/>
                        <a:pt x="49" y="1295"/>
                      </a:cubicBezTo>
                      <a:cubicBezTo>
                        <a:pt x="98" y="1509"/>
                        <a:pt x="271" y="1767"/>
                        <a:pt x="329" y="1891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669900"/>
                  </a:solidFill>
                  <a:prstDash val="solid"/>
                  <a:round/>
                  <a:headEnd type="none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115215" name="Group 79"/>
            <p:cNvGrpSpPr>
              <a:grpSpLocks/>
            </p:cNvGrpSpPr>
            <p:nvPr/>
          </p:nvGrpSpPr>
          <p:grpSpPr bwMode="auto">
            <a:xfrm>
              <a:off x="2344" y="643"/>
              <a:ext cx="2600" cy="3551"/>
              <a:chOff x="2344" y="643"/>
              <a:chExt cx="2600" cy="3551"/>
            </a:xfrm>
          </p:grpSpPr>
          <p:sp>
            <p:nvSpPr>
              <p:cNvPr id="1115216" name="Text Box 80"/>
              <p:cNvSpPr txBox="1">
                <a:spLocks noChangeArrowheads="1"/>
              </p:cNvSpPr>
              <p:nvPr/>
            </p:nvSpPr>
            <p:spPr bwMode="auto">
              <a:xfrm>
                <a:off x="4559" y="3703"/>
                <a:ext cx="385" cy="144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C99607"/>
                    </a:solidFill>
                  </a:rPr>
                  <a:t>U</a:t>
                </a:r>
                <a:r>
                  <a:rPr lang="en-US" sz="100" b="0" i="0" baseline="30000">
                    <a:solidFill>
                      <a:srgbClr val="C99607"/>
                    </a:solidFill>
                  </a:rPr>
                  <a:t>3</a:t>
                </a:r>
                <a:endParaRPr lang="en-US"/>
              </a:p>
            </p:txBody>
          </p:sp>
          <p:grpSp>
            <p:nvGrpSpPr>
              <p:cNvPr id="1115217" name="Group 81"/>
              <p:cNvGrpSpPr>
                <a:grpSpLocks/>
              </p:cNvGrpSpPr>
              <p:nvPr/>
            </p:nvGrpSpPr>
            <p:grpSpPr bwMode="auto">
              <a:xfrm>
                <a:off x="2344" y="643"/>
                <a:ext cx="2600" cy="3551"/>
                <a:chOff x="2344" y="643"/>
                <a:chExt cx="2600" cy="3551"/>
              </a:xfrm>
            </p:grpSpPr>
            <p:grpSp>
              <p:nvGrpSpPr>
                <p:cNvPr id="1115218" name="Group 82"/>
                <p:cNvGrpSpPr>
                  <a:grpSpLocks/>
                </p:cNvGrpSpPr>
                <p:nvPr/>
              </p:nvGrpSpPr>
              <p:grpSpPr bwMode="auto">
                <a:xfrm>
                  <a:off x="2784" y="3848"/>
                  <a:ext cx="2160" cy="346"/>
                  <a:chOff x="2784" y="3848"/>
                  <a:chExt cx="2160" cy="346"/>
                </a:xfrm>
              </p:grpSpPr>
              <p:sp>
                <p:nvSpPr>
                  <p:cNvPr id="1115219" name="Text Box 8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84" y="4041"/>
                    <a:ext cx="383" cy="145"/>
                  </a:xfrm>
                  <a:prstGeom prst="rect">
                    <a:avLst/>
                  </a:prstGeom>
                  <a:noFill/>
                  <a:ln w="28575">
                    <a:noFill/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r>
                      <a:rPr lang="en-US" sz="100" b="0" i="0">
                        <a:solidFill>
                          <a:srgbClr val="C99607"/>
                        </a:solidFill>
                      </a:rPr>
                      <a:t>S</a:t>
                    </a:r>
                    <a:r>
                      <a:rPr lang="en-US" sz="100" b="0" i="0" baseline="30000">
                        <a:solidFill>
                          <a:srgbClr val="C99607"/>
                        </a:solidFill>
                      </a:rPr>
                      <a:t>3</a:t>
                    </a:r>
                    <a:endParaRPr lang="en-US"/>
                  </a:p>
                </p:txBody>
              </p:sp>
              <p:sp>
                <p:nvSpPr>
                  <p:cNvPr id="1115220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2979" y="3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21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2864" y="3992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22" name="Text Box 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61" y="4041"/>
                    <a:ext cx="383" cy="145"/>
                  </a:xfrm>
                  <a:prstGeom prst="rect">
                    <a:avLst/>
                  </a:prstGeom>
                  <a:noFill/>
                  <a:ln w="28575">
                    <a:noFill/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r>
                      <a:rPr lang="en-US" sz="100" b="0" i="0">
                        <a:solidFill>
                          <a:srgbClr val="C99607"/>
                        </a:solidFill>
                      </a:rPr>
                      <a:t>S</a:t>
                    </a:r>
                    <a:r>
                      <a:rPr lang="en-US" sz="100" b="0" i="0" baseline="30000">
                        <a:solidFill>
                          <a:srgbClr val="C99607"/>
                        </a:solidFill>
                      </a:rPr>
                      <a:t>3</a:t>
                    </a:r>
                    <a:endParaRPr lang="en-US"/>
                  </a:p>
                </p:txBody>
              </p:sp>
              <p:sp>
                <p:nvSpPr>
                  <p:cNvPr id="1115223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4755" y="3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24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4640" y="3992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5225" name="Group 89"/>
                <p:cNvGrpSpPr>
                  <a:grpSpLocks/>
                </p:cNvGrpSpPr>
                <p:nvPr/>
              </p:nvGrpSpPr>
              <p:grpSpPr bwMode="auto">
                <a:xfrm>
                  <a:off x="2344" y="643"/>
                  <a:ext cx="2515" cy="3215"/>
                  <a:chOff x="2344" y="643"/>
                  <a:chExt cx="2515" cy="3215"/>
                </a:xfrm>
              </p:grpSpPr>
              <p:sp>
                <p:nvSpPr>
                  <p:cNvPr id="1115226" name="Freeform 90"/>
                  <p:cNvSpPr>
                    <a:spLocks/>
                  </p:cNvSpPr>
                  <p:nvPr/>
                </p:nvSpPr>
                <p:spPr bwMode="auto">
                  <a:xfrm>
                    <a:off x="2344" y="643"/>
                    <a:ext cx="536" cy="3053"/>
                  </a:xfrm>
                  <a:custGeom>
                    <a:avLst/>
                    <a:gdLst/>
                    <a:ahLst/>
                    <a:cxnLst>
                      <a:cxn ang="0">
                        <a:pos x="423" y="0"/>
                      </a:cxn>
                      <a:cxn ang="0">
                        <a:pos x="131" y="711"/>
                      </a:cxn>
                      <a:cxn ang="0">
                        <a:pos x="12" y="1496"/>
                      </a:cxn>
                      <a:cxn ang="0">
                        <a:pos x="206" y="2364"/>
                      </a:cxn>
                      <a:cxn ang="0">
                        <a:pos x="536" y="3053"/>
                      </a:cxn>
                    </a:cxnLst>
                    <a:rect l="0" t="0" r="r" b="b"/>
                    <a:pathLst>
                      <a:path w="536" h="3053">
                        <a:moveTo>
                          <a:pt x="423" y="0"/>
                        </a:moveTo>
                        <a:cubicBezTo>
                          <a:pt x="376" y="118"/>
                          <a:pt x="200" y="462"/>
                          <a:pt x="131" y="711"/>
                        </a:cubicBezTo>
                        <a:cubicBezTo>
                          <a:pt x="62" y="960"/>
                          <a:pt x="0" y="1221"/>
                          <a:pt x="12" y="1496"/>
                        </a:cubicBezTo>
                        <a:cubicBezTo>
                          <a:pt x="24" y="1771"/>
                          <a:pt x="119" y="2105"/>
                          <a:pt x="206" y="2364"/>
                        </a:cubicBezTo>
                        <a:cubicBezTo>
                          <a:pt x="293" y="2623"/>
                          <a:pt x="467" y="2909"/>
                          <a:pt x="536" y="3053"/>
                        </a:cubicBezTo>
                      </a:path>
                    </a:pathLst>
                  </a:custGeom>
                  <a:noFill/>
                  <a:ln w="19050" cap="flat" cmpd="sng">
                    <a:solidFill>
                      <a:srgbClr val="E2A908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27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2864" y="3656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28" name="Text Box 9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84" y="3703"/>
                    <a:ext cx="383" cy="145"/>
                  </a:xfrm>
                  <a:prstGeom prst="rect">
                    <a:avLst/>
                  </a:prstGeom>
                  <a:noFill/>
                  <a:ln w="28575">
                    <a:noFill/>
                    <a:miter lim="800000"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r>
                      <a:rPr lang="en-US" sz="100" b="0" i="0">
                        <a:solidFill>
                          <a:srgbClr val="C99607"/>
                        </a:solidFill>
                      </a:rPr>
                      <a:t>U</a:t>
                    </a:r>
                    <a:r>
                      <a:rPr lang="en-US" sz="100" b="0" i="0" baseline="30000">
                        <a:solidFill>
                          <a:srgbClr val="C99607"/>
                        </a:solidFill>
                      </a:rPr>
                      <a:t>3</a:t>
                    </a:r>
                    <a:endParaRPr lang="en-US"/>
                  </a:p>
                </p:txBody>
              </p:sp>
              <p:sp>
                <p:nvSpPr>
                  <p:cNvPr id="1115229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2976" y="351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30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4640" y="3656"/>
                    <a:ext cx="219" cy="202"/>
                  </a:xfrm>
                  <a:prstGeom prst="ellips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none" w="med" len="lg"/>
                  </a:ln>
                  <a:effectLst/>
                </p:spPr>
                <p:txBody>
                  <a:bodyPr lIns="64008" tIns="27432" rIns="64008" bIns="27432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31" name="Line 95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1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E2A908"/>
                    </a:solidFill>
                    <a:round/>
                    <a:headEnd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15232" name="Freeform 96"/>
                  <p:cNvSpPr>
                    <a:spLocks/>
                  </p:cNvSpPr>
                  <p:nvPr/>
                </p:nvSpPr>
                <p:spPr bwMode="auto">
                  <a:xfrm>
                    <a:off x="4120" y="643"/>
                    <a:ext cx="536" cy="3053"/>
                  </a:xfrm>
                  <a:custGeom>
                    <a:avLst/>
                    <a:gdLst/>
                    <a:ahLst/>
                    <a:cxnLst>
                      <a:cxn ang="0">
                        <a:pos x="423" y="0"/>
                      </a:cxn>
                      <a:cxn ang="0">
                        <a:pos x="131" y="711"/>
                      </a:cxn>
                      <a:cxn ang="0">
                        <a:pos x="12" y="1496"/>
                      </a:cxn>
                      <a:cxn ang="0">
                        <a:pos x="206" y="2364"/>
                      </a:cxn>
                      <a:cxn ang="0">
                        <a:pos x="536" y="3053"/>
                      </a:cxn>
                    </a:cxnLst>
                    <a:rect l="0" t="0" r="r" b="b"/>
                    <a:pathLst>
                      <a:path w="536" h="3053">
                        <a:moveTo>
                          <a:pt x="423" y="0"/>
                        </a:moveTo>
                        <a:cubicBezTo>
                          <a:pt x="376" y="118"/>
                          <a:pt x="200" y="462"/>
                          <a:pt x="131" y="711"/>
                        </a:cubicBezTo>
                        <a:cubicBezTo>
                          <a:pt x="62" y="960"/>
                          <a:pt x="0" y="1221"/>
                          <a:pt x="12" y="1496"/>
                        </a:cubicBezTo>
                        <a:cubicBezTo>
                          <a:pt x="24" y="1771"/>
                          <a:pt x="119" y="2105"/>
                          <a:pt x="206" y="2364"/>
                        </a:cubicBezTo>
                        <a:cubicBezTo>
                          <a:pt x="293" y="2623"/>
                          <a:pt x="467" y="2909"/>
                          <a:pt x="536" y="3053"/>
                        </a:cubicBezTo>
                      </a:path>
                    </a:pathLst>
                  </a:custGeom>
                  <a:noFill/>
                  <a:ln w="19050" cap="flat" cmpd="sng">
                    <a:solidFill>
                      <a:srgbClr val="E2A908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  <p:txBody>
                  <a:bodyPr lIns="64008" tIns="27432" rIns="64008" bIns="27432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115233" name="Group 97"/>
            <p:cNvGrpSpPr>
              <a:grpSpLocks/>
            </p:cNvGrpSpPr>
            <p:nvPr/>
          </p:nvGrpSpPr>
          <p:grpSpPr bwMode="auto">
            <a:xfrm>
              <a:off x="3100" y="1152"/>
              <a:ext cx="740" cy="2160"/>
              <a:chOff x="3100" y="1152"/>
              <a:chExt cx="740" cy="2160"/>
            </a:xfrm>
          </p:grpSpPr>
          <p:sp>
            <p:nvSpPr>
              <p:cNvPr id="1115234" name="Oval 98"/>
              <p:cNvSpPr>
                <a:spLocks noChangeArrowheads="1"/>
              </p:cNvSpPr>
              <p:nvPr/>
            </p:nvSpPr>
            <p:spPr bwMode="auto">
              <a:xfrm>
                <a:off x="3360" y="1584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35" name="Text Box 99"/>
              <p:cNvSpPr txBox="1">
                <a:spLocks noChangeArrowheads="1"/>
              </p:cNvSpPr>
              <p:nvPr/>
            </p:nvSpPr>
            <p:spPr bwMode="auto">
              <a:xfrm>
                <a:off x="3360" y="1634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5F5F5F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5F5F5F"/>
                    </a:solidFill>
                  </a:rPr>
                  <a:t>1,2</a:t>
                </a:r>
                <a:endParaRPr lang="en-US"/>
              </a:p>
            </p:txBody>
          </p:sp>
          <p:sp>
            <p:nvSpPr>
              <p:cNvPr id="1115236" name="Line 100"/>
              <p:cNvSpPr>
                <a:spLocks noChangeAspect="1" noChangeShapeType="1"/>
              </p:cNvSpPr>
              <p:nvPr/>
            </p:nvSpPr>
            <p:spPr bwMode="auto">
              <a:xfrm>
                <a:off x="3120" y="1152"/>
                <a:ext cx="319" cy="455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37" name="Line 101"/>
              <p:cNvSpPr>
                <a:spLocks noChangeAspect="1" noChangeShapeType="1"/>
              </p:cNvSpPr>
              <p:nvPr/>
            </p:nvSpPr>
            <p:spPr bwMode="auto">
              <a:xfrm flipV="1">
                <a:off x="3100" y="1785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38" name="Line 102"/>
              <p:cNvSpPr>
                <a:spLocks noChangeAspect="1" noChangeShapeType="1"/>
              </p:cNvSpPr>
              <p:nvPr/>
            </p:nvSpPr>
            <p:spPr bwMode="auto">
              <a:xfrm>
                <a:off x="3120" y="2316"/>
                <a:ext cx="319" cy="455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39" name="Line 103"/>
              <p:cNvSpPr>
                <a:spLocks noChangeAspect="1" noChangeShapeType="1"/>
              </p:cNvSpPr>
              <p:nvPr/>
            </p:nvSpPr>
            <p:spPr bwMode="auto">
              <a:xfrm flipV="1">
                <a:off x="3100" y="2949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0" name="Oval 104"/>
              <p:cNvSpPr>
                <a:spLocks noChangeArrowheads="1"/>
              </p:cNvSpPr>
              <p:nvPr/>
            </p:nvSpPr>
            <p:spPr bwMode="auto">
              <a:xfrm>
                <a:off x="3360" y="2736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1" name="Text Box 105"/>
              <p:cNvSpPr txBox="1">
                <a:spLocks noChangeArrowheads="1"/>
              </p:cNvSpPr>
              <p:nvPr/>
            </p:nvSpPr>
            <p:spPr bwMode="auto">
              <a:xfrm>
                <a:off x="3360" y="2783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4D4D4D"/>
                    </a:solidFill>
                  </a:rPr>
                  <a:t>2,3</a:t>
                </a:r>
                <a:endParaRPr lang="en-US"/>
              </a:p>
            </p:txBody>
          </p:sp>
        </p:grpSp>
        <p:grpSp>
          <p:nvGrpSpPr>
            <p:cNvPr id="1115242" name="Group 106"/>
            <p:cNvGrpSpPr>
              <a:grpSpLocks/>
            </p:cNvGrpSpPr>
            <p:nvPr/>
          </p:nvGrpSpPr>
          <p:grpSpPr bwMode="auto">
            <a:xfrm>
              <a:off x="4876" y="1152"/>
              <a:ext cx="740" cy="2160"/>
              <a:chOff x="4876" y="1152"/>
              <a:chExt cx="740" cy="2160"/>
            </a:xfrm>
          </p:grpSpPr>
          <p:sp>
            <p:nvSpPr>
              <p:cNvPr id="1115243" name="Line 107"/>
              <p:cNvSpPr>
                <a:spLocks noChangeAspect="1" noChangeShapeType="1"/>
              </p:cNvSpPr>
              <p:nvPr/>
            </p:nvSpPr>
            <p:spPr bwMode="auto">
              <a:xfrm>
                <a:off x="4896" y="1152"/>
                <a:ext cx="319" cy="455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4" name="Line 108"/>
              <p:cNvSpPr>
                <a:spLocks noChangeAspect="1" noChangeShapeType="1"/>
              </p:cNvSpPr>
              <p:nvPr/>
            </p:nvSpPr>
            <p:spPr bwMode="auto">
              <a:xfrm flipV="1">
                <a:off x="4876" y="1785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5" name="Line 109"/>
              <p:cNvSpPr>
                <a:spLocks noChangeAspect="1" noChangeShapeType="1"/>
              </p:cNvSpPr>
              <p:nvPr/>
            </p:nvSpPr>
            <p:spPr bwMode="auto">
              <a:xfrm>
                <a:off x="4896" y="2316"/>
                <a:ext cx="319" cy="455"/>
              </a:xfrm>
              <a:prstGeom prst="line">
                <a:avLst/>
              </a:prstGeom>
              <a:noFill/>
              <a:ln w="19050">
                <a:solidFill>
                  <a:srgbClr val="4F8B37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6" name="Line 110"/>
              <p:cNvSpPr>
                <a:spLocks noChangeAspect="1" noChangeShapeType="1"/>
              </p:cNvSpPr>
              <p:nvPr/>
            </p:nvSpPr>
            <p:spPr bwMode="auto">
              <a:xfrm flipV="1">
                <a:off x="4876" y="2949"/>
                <a:ext cx="318" cy="363"/>
              </a:xfrm>
              <a:prstGeom prst="line">
                <a:avLst/>
              </a:prstGeom>
              <a:noFill/>
              <a:ln w="19050">
                <a:solidFill>
                  <a:srgbClr val="E2A908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7" name="Oval 111"/>
              <p:cNvSpPr>
                <a:spLocks noChangeArrowheads="1"/>
              </p:cNvSpPr>
              <p:nvPr/>
            </p:nvSpPr>
            <p:spPr bwMode="auto">
              <a:xfrm>
                <a:off x="5136" y="1584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48" name="Text Box 112"/>
              <p:cNvSpPr txBox="1">
                <a:spLocks noChangeArrowheads="1"/>
              </p:cNvSpPr>
              <p:nvPr/>
            </p:nvSpPr>
            <p:spPr bwMode="auto">
              <a:xfrm>
                <a:off x="5136" y="1634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4D4D4D"/>
                    </a:solidFill>
                  </a:rPr>
                  <a:t>1,2</a:t>
                </a:r>
                <a:endParaRPr lang="en-US"/>
              </a:p>
            </p:txBody>
          </p:sp>
          <p:sp>
            <p:nvSpPr>
              <p:cNvPr id="1115249" name="Oval 113"/>
              <p:cNvSpPr>
                <a:spLocks noChangeArrowheads="1"/>
              </p:cNvSpPr>
              <p:nvPr/>
            </p:nvSpPr>
            <p:spPr bwMode="auto">
              <a:xfrm>
                <a:off x="5136" y="2736"/>
                <a:ext cx="480" cy="240"/>
              </a:xfrm>
              <a:prstGeom prst="ellipse">
                <a:avLst/>
              </a:prstGeom>
              <a:solidFill>
                <a:srgbClr val="C0C0C0"/>
              </a:solidFill>
              <a:ln w="19050">
                <a:solidFill>
                  <a:srgbClr val="5F5F5F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5250" name="Text Box 114"/>
              <p:cNvSpPr txBox="1">
                <a:spLocks noChangeArrowheads="1"/>
              </p:cNvSpPr>
              <p:nvPr/>
            </p:nvSpPr>
            <p:spPr bwMode="auto">
              <a:xfrm>
                <a:off x="5136" y="2783"/>
                <a:ext cx="480" cy="14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r>
                  <a:rPr lang="en-US" sz="100" b="0" i="0">
                    <a:solidFill>
                      <a:srgbClr val="4D4D4D"/>
                    </a:solidFill>
                  </a:rPr>
                  <a:t>sync</a:t>
                </a:r>
                <a:r>
                  <a:rPr lang="en-US" sz="100" b="0" i="0" baseline="30000">
                    <a:solidFill>
                      <a:srgbClr val="4D4D4D"/>
                    </a:solidFill>
                  </a:rPr>
                  <a:t>2,3</a:t>
                </a:r>
                <a:endParaRPr lang="en-US"/>
              </a:p>
            </p:txBody>
          </p:sp>
        </p:grpSp>
      </p:grpSp>
      <p:sp>
        <p:nvSpPr>
          <p:cNvPr id="1115251" name="Rectangle 115"/>
          <p:cNvSpPr>
            <a:spLocks noChangeArrowheads="1"/>
          </p:cNvSpPr>
          <p:nvPr/>
        </p:nvSpPr>
        <p:spPr bwMode="auto">
          <a:xfrm>
            <a:off x="228600" y="1752600"/>
            <a:ext cx="86868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7810" tIns="23124" rIns="57810" bIns="23124">
            <a:spAutoFit/>
          </a:bodyPr>
          <a:lstStyle/>
          <a:p>
            <a:pPr defTabSz="831850"/>
            <a:r>
              <a:rPr lang="en-US" sz="4000" b="0" i="0">
                <a:solidFill>
                  <a:srgbClr val="990000"/>
                </a:solidFill>
              </a:rPr>
              <a:t>Questions?  Comments?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797925" cy="371475"/>
          </a:xfrm>
        </p:spPr>
        <p:txBody>
          <a:bodyPr/>
          <a:lstStyle/>
          <a:p>
            <a:r>
              <a:rPr lang="en-US"/>
              <a:t>Feature set for observation modeling</a:t>
            </a:r>
          </a:p>
        </p:txBody>
      </p:sp>
      <p:graphicFrame>
        <p:nvGraphicFramePr>
          <p:cNvPr id="721954" name="Group 34"/>
          <p:cNvGraphicFramePr>
            <a:graphicFrameLocks noGrp="1"/>
          </p:cNvGraphicFramePr>
          <p:nvPr/>
        </p:nvGraphicFramePr>
        <p:xfrm>
          <a:off x="1295400" y="1225550"/>
          <a:ext cx="6858000" cy="2552700"/>
        </p:xfrm>
        <a:graphic>
          <a:graphicData uri="http://schemas.openxmlformats.org/drawingml/2006/table">
            <a:tbl>
              <a:tblPr/>
              <a:tblGrid>
                <a:gridCol w="990600"/>
                <a:gridCol w="5867400"/>
              </a:tblGrid>
              <a:tr h="223838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pl 1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LAB, LAB-DEN, DEN, ALV, POST-ALV, VEL, GLO, RHO, LAT, NONE, SIL 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dg 1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VOW, APP, FLAP, FRIC, CLO, SIL 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nas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+, -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glo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ST, IRR, VOI, VL, ASP, A+VO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rd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+, -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vow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1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aa, ae, ah, ao, aw1, aw2, ax, axr, ay1, ay2, eh, el, em, en, er, ey1, ey2, ih, ix, iy, ow1, ow2, oy1, oy2, uh, uw, ux, N/A 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This is just the beginning...</a:t>
            </a:r>
          </a:p>
        </p:txBody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04863"/>
            <a:ext cx="8534400" cy="5748337"/>
          </a:xfrm>
        </p:spPr>
        <p:txBody>
          <a:bodyPr/>
          <a:lstStyle/>
          <a:p>
            <a:r>
              <a:rPr lang="en-US">
                <a:solidFill>
                  <a:srgbClr val="000099"/>
                </a:solidFill>
              </a:rPr>
              <a:t>Further experimentation with existing WS06 models</a:t>
            </a:r>
          </a:p>
          <a:p>
            <a:pPr lvl="1"/>
            <a:r>
              <a:rPr lang="en-US"/>
              <a:t>Tuning of multistream pronunciation models for recognition and feature transcription</a:t>
            </a:r>
          </a:p>
          <a:p>
            <a:pPr lvl="1"/>
            <a:r>
              <a:rPr lang="en-US"/>
              <a:t>Extension of AVSR work to more complex tasks</a:t>
            </a:r>
            <a:endParaRPr lang="en-US" sz="1000"/>
          </a:p>
          <a:p>
            <a:pPr lvl="1"/>
            <a:r>
              <a:rPr lang="en-US"/>
              <a:t>Further study of tandem and hybrid results</a:t>
            </a:r>
          </a:p>
          <a:p>
            <a:pPr lvl="1"/>
            <a:r>
              <a:rPr lang="en-US"/>
              <a:t>Tandem model factoring experiments</a:t>
            </a:r>
          </a:p>
          <a:p>
            <a:pPr lvl="1"/>
            <a:endParaRPr lang="en-US" sz="1000"/>
          </a:p>
          <a:p>
            <a:r>
              <a:rPr lang="en-US">
                <a:solidFill>
                  <a:srgbClr val="000099"/>
                </a:solidFill>
              </a:rPr>
              <a:t>Automatic feature alignments</a:t>
            </a:r>
          </a:p>
          <a:p>
            <a:pPr lvl="1"/>
            <a:r>
              <a:rPr lang="en-US"/>
              <a:t>Improving automatic alignments:  Best model is not necessarily the lowest-WER one!</a:t>
            </a:r>
          </a:p>
          <a:p>
            <a:pPr lvl="1"/>
            <a:r>
              <a:rPr lang="en-US"/>
              <a:t>Further analysis of alignments</a:t>
            </a:r>
          </a:p>
          <a:p>
            <a:pPr lvl="1"/>
            <a:r>
              <a:rPr lang="en-US"/>
              <a:t>Learning pronunciation models from aligned data</a:t>
            </a:r>
          </a:p>
          <a:p>
            <a:endParaRPr lang="en-US" sz="1000"/>
          </a:p>
          <a:p>
            <a:r>
              <a:rPr lang="en-US">
                <a:solidFill>
                  <a:srgbClr val="000099"/>
                </a:solidFill>
              </a:rPr>
              <a:t>Combining AF-based observation and pronunciation models</a:t>
            </a:r>
          </a:p>
          <a:p>
            <a:pPr lvl="1"/>
            <a:r>
              <a:rPr lang="en-US"/>
              <a:t>Combining multistream pronunciation models with new observation models (tandem, hybrid)</a:t>
            </a:r>
          </a:p>
          <a:p>
            <a:pPr lvl="1"/>
            <a:r>
              <a:rPr lang="en-US"/>
              <a:t>More work on substitution modeling, cross-word asynchrony, context-dependence</a:t>
            </a:r>
          </a:p>
          <a:p>
            <a:pPr lvl="1"/>
            <a:r>
              <a:rPr lang="en-US"/>
              <a:t>Embedded training with combined models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84163" y="990600"/>
            <a:ext cx="8555037" cy="4930775"/>
          </a:xfrm>
        </p:spPr>
        <p:txBody>
          <a:bodyPr/>
          <a:lstStyle/>
          <a:p>
            <a:pPr algn="l"/>
            <a:r>
              <a:rPr lang="en-US" b="1">
                <a:solidFill>
                  <a:srgbClr val="000099"/>
                </a:solidFill>
              </a:rPr>
              <a:t>Team members:</a:t>
            </a:r>
          </a:p>
          <a:p>
            <a:pPr algn="l"/>
            <a:endParaRPr lang="en-US" sz="800" b="1">
              <a:solidFill>
                <a:srgbClr val="000099"/>
              </a:solidFill>
            </a:endParaRPr>
          </a:p>
          <a:p>
            <a:pPr algn="l"/>
            <a:r>
              <a:rPr lang="en-US" sz="1800"/>
              <a:t>  Karen Livescu (MIT)                            Arthur Kantor (UIUC)</a:t>
            </a:r>
          </a:p>
          <a:p>
            <a:pPr algn="l"/>
            <a:r>
              <a:rPr lang="en-US" sz="1800"/>
              <a:t>  </a:t>
            </a:r>
            <a:r>
              <a:rPr lang="en-US" sz="1800">
                <a:ea typeface="Lucida Sans Unicode" pitchFamily="34" charset="0"/>
                <a:cs typeface="Lucida Sans Unicode" pitchFamily="34" charset="0"/>
              </a:rPr>
              <a:t>Ö</a:t>
            </a:r>
            <a:r>
              <a:rPr lang="en-US" sz="1800"/>
              <a:t>zg</a:t>
            </a:r>
            <a:r>
              <a:rPr lang="en-US" sz="1800">
                <a:ea typeface="Lucida Sans Unicode" pitchFamily="34" charset="0"/>
                <a:cs typeface="Lucida Sans Unicode" pitchFamily="34" charset="0"/>
              </a:rPr>
              <a:t>ü</a:t>
            </a:r>
            <a:r>
              <a:rPr lang="en-US" sz="1800"/>
              <a:t>r </a:t>
            </a:r>
            <a:r>
              <a:rPr lang="en-US" sz="1800">
                <a:ea typeface="Lucida Sans Unicode" pitchFamily="34" charset="0"/>
                <a:cs typeface="Lucida Sans Unicode" pitchFamily="34" charset="0"/>
              </a:rPr>
              <a:t>Ç</a:t>
            </a:r>
            <a:r>
              <a:rPr lang="en-US" sz="1800"/>
              <a:t>etin (ICSI)                              Partha Lal (Edinburgh)</a:t>
            </a:r>
          </a:p>
          <a:p>
            <a:pPr algn="l"/>
            <a:r>
              <a:rPr lang="en-US" sz="1800"/>
              <a:t>  Mark Hasegawa-Johnson (UIUC)        </a:t>
            </a:r>
            <a:r>
              <a:rPr lang="en-US" sz="1400"/>
              <a:t> </a:t>
            </a:r>
            <a:r>
              <a:rPr lang="en-US" sz="1800"/>
              <a:t>Lisa Yung (JHU)</a:t>
            </a:r>
          </a:p>
          <a:p>
            <a:pPr algn="l"/>
            <a:r>
              <a:rPr lang="en-US" sz="1800"/>
              <a:t>  Simon King (Edinburgh)                     </a:t>
            </a:r>
            <a:r>
              <a:rPr lang="en-US" sz="800"/>
              <a:t> </a:t>
            </a:r>
            <a:r>
              <a:rPr lang="en-US" sz="1800"/>
              <a:t>Ari Bezman (Dartmouth)</a:t>
            </a:r>
          </a:p>
          <a:p>
            <a:pPr algn="l"/>
            <a:r>
              <a:rPr lang="en-US" sz="1800"/>
              <a:t>  Nash Borges (DoD, JHU)                     Stephen Dawson-Haggerty (Harvard)</a:t>
            </a:r>
          </a:p>
          <a:p>
            <a:pPr algn="l"/>
            <a:r>
              <a:rPr lang="en-US" sz="1800"/>
              <a:t>  Chris Bartels (UW)                              Bronwyn Woods (Swarthmore)</a:t>
            </a:r>
          </a:p>
          <a:p>
            <a:pPr algn="l"/>
            <a:endParaRPr lang="en-US" sz="1000"/>
          </a:p>
          <a:p>
            <a:pPr algn="l"/>
            <a:endParaRPr lang="en-US" sz="1000"/>
          </a:p>
          <a:p>
            <a:pPr algn="l"/>
            <a:r>
              <a:rPr lang="en-US" b="1">
                <a:solidFill>
                  <a:srgbClr val="000099"/>
                </a:solidFill>
              </a:rPr>
              <a:t>Advisors/satellite members:  </a:t>
            </a:r>
          </a:p>
          <a:p>
            <a:pPr algn="l"/>
            <a:endParaRPr lang="en-US" sz="800" b="1">
              <a:solidFill>
                <a:srgbClr val="000099"/>
              </a:solidFill>
            </a:endParaRPr>
          </a:p>
          <a:p>
            <a:pPr algn="l"/>
            <a:r>
              <a:rPr lang="en-US" sz="1800"/>
              <a:t>Jeff Bilmes (UW), Nancy Chen (MIT), Xuemin Chi (MIT), Trevor Darrell (MIT), Edward Flemming (MIT), Eric Fosler-Lussier (OSU), Joe Frankel (Edinburgh/ICSI), Jim Glass (MIT), Katrin Kirchhoff (UW), Lisa Lavoie (Elizacorp, Emerson), Mathew Magimai (ICSI), Daryush Mehta (MIT), Kate Saenko (MIT), Janet Slifka (MIT), Stefanie Shattuck-Hufnagel (MIT), Amar Subramanya (UW)</a:t>
            </a:r>
          </a:p>
        </p:txBody>
      </p:sp>
      <p:sp>
        <p:nvSpPr>
          <p:cNvPr id="4618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739188" cy="449263"/>
          </a:xfrm>
        </p:spPr>
        <p:txBody>
          <a:bodyPr/>
          <a:lstStyle/>
          <a:p>
            <a:r>
              <a:rPr lang="en-US"/>
              <a:t>Project Participants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</a:t>
            </a:r>
            <a:r>
              <a:rPr lang="en-US">
                <a:solidFill>
                  <a:schemeClr val="tx2"/>
                </a:solidFill>
              </a:rPr>
              <a:t>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7977188" cy="28225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SVitchboard</a:t>
            </a:r>
          </a:p>
          <a:p>
            <a:pPr algn="ctr">
              <a:buFont typeface="Wingdings" pitchFamily="2" charset="2"/>
              <a:buNone/>
            </a:pPr>
            <a:endParaRPr lang="en-US" sz="3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endParaRPr lang="en-US" sz="3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presenter:  Simon King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915400" cy="346075"/>
          </a:xfrm>
        </p:spPr>
        <p:txBody>
          <a:bodyPr/>
          <a:lstStyle/>
          <a:p>
            <a:r>
              <a:rPr lang="en-US" sz="2300"/>
              <a:t>Data: SVitchboard  </a:t>
            </a:r>
            <a:r>
              <a:rPr lang="en-US" sz="2300" i="1"/>
              <a:t>- </a:t>
            </a:r>
            <a:r>
              <a:rPr lang="en-US" sz="2300" b="1" i="1"/>
              <a:t>S</a:t>
            </a:r>
            <a:r>
              <a:rPr lang="en-US" sz="2300" i="1"/>
              <a:t>mall </a:t>
            </a:r>
            <a:r>
              <a:rPr lang="en-US" sz="2300" b="1" i="1"/>
              <a:t>V</a:t>
            </a:r>
            <a:r>
              <a:rPr lang="en-US" sz="2300" i="1"/>
              <a:t>ocabulary </a:t>
            </a:r>
            <a:r>
              <a:rPr lang="en-US" sz="2300" b="1" i="1"/>
              <a:t>S</a:t>
            </a:r>
            <a:r>
              <a:rPr lang="en-US" sz="2300" i="1"/>
              <a:t>witchboard</a:t>
            </a:r>
            <a:endParaRPr lang="en-US" sz="2300"/>
          </a:p>
        </p:txBody>
      </p:sp>
      <p:sp>
        <p:nvSpPr>
          <p:cNvPr id="84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20750"/>
            <a:ext cx="8534400" cy="4921250"/>
          </a:xfrm>
        </p:spPr>
        <p:txBody>
          <a:bodyPr/>
          <a:lstStyle/>
          <a:p>
            <a:r>
              <a:rPr lang="en-US"/>
              <a:t>SVitchboard </a:t>
            </a:r>
            <a:r>
              <a:rPr lang="en-US">
                <a:solidFill>
                  <a:schemeClr val="accent1"/>
                </a:solidFill>
                <a:sym typeface="Symbol" pitchFamily="18" charset="2"/>
              </a:rPr>
              <a:t>[King, Bartels &amp; Bilmes, 2005]</a:t>
            </a:r>
            <a:r>
              <a:rPr lang="en-US">
                <a:sym typeface="Symbol" pitchFamily="18" charset="2"/>
              </a:rPr>
              <a:t> is a collection of small-vocabulary tasks extracted from Switchboard 1</a:t>
            </a:r>
          </a:p>
          <a:p>
            <a:pPr lvl="1"/>
            <a:endParaRPr lang="en-US"/>
          </a:p>
          <a:p>
            <a:endParaRPr lang="en-US" sz="800"/>
          </a:p>
          <a:p>
            <a:pPr lvl="1"/>
            <a:r>
              <a:rPr lang="en-US" sz="2000"/>
              <a:t>Closed vocabulary: no OOV issues</a:t>
            </a:r>
          </a:p>
          <a:p>
            <a:pPr lvl="1"/>
            <a:r>
              <a:rPr lang="en-US" sz="2000"/>
              <a:t>Various tasks of increasing vocabulary sizes: 10, … 500 words</a:t>
            </a:r>
          </a:p>
          <a:p>
            <a:pPr lvl="1"/>
            <a:r>
              <a:rPr lang="en-US" sz="2000"/>
              <a:t>Pre-defined train/validation/test sets</a:t>
            </a:r>
          </a:p>
          <a:p>
            <a:pPr marL="925513" lvl="2" indent="-207963"/>
            <a:r>
              <a:rPr lang="en-US" sz="2000"/>
              <a:t>and 5-fold cross-validation scheme</a:t>
            </a:r>
          </a:p>
          <a:p>
            <a:pPr lvl="1"/>
            <a:r>
              <a:rPr lang="en-US" sz="2000"/>
              <a:t>Utterance fragments extracted from SWB 1</a:t>
            </a:r>
          </a:p>
          <a:p>
            <a:pPr marL="925513" lvl="2" indent="-207963"/>
            <a:r>
              <a:rPr lang="en-US" sz="2000"/>
              <a:t>always surrounded by silence</a:t>
            </a:r>
          </a:p>
          <a:p>
            <a:pPr lvl="1"/>
            <a:r>
              <a:rPr lang="en-US" sz="2000"/>
              <a:t>Word alignments available (msstate)</a:t>
            </a:r>
          </a:p>
          <a:p>
            <a:pPr lvl="1"/>
            <a:r>
              <a:rPr lang="en-US" sz="2000"/>
              <a:t>Whole word HMM baselines already built</a:t>
            </a:r>
          </a:p>
          <a:p>
            <a:pPr lvl="1"/>
            <a:endParaRPr lang="en-US" sz="2000"/>
          </a:p>
          <a:p>
            <a:pPr lvl="1" algn="ctr">
              <a:buFont typeface="Wingdings" pitchFamily="2" charset="2"/>
              <a:buNone/>
            </a:pPr>
            <a:r>
              <a:rPr lang="en-US" sz="2800"/>
              <a:t>SVitchboard  = </a:t>
            </a:r>
            <a:r>
              <a:rPr lang="en-US" sz="2800" b="1">
                <a:solidFill>
                  <a:schemeClr val="tx2"/>
                </a:solidFill>
              </a:rPr>
              <a:t>SVB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87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amount of data</a:t>
            </a:r>
          </a:p>
        </p:txBody>
      </p:sp>
      <p:graphicFrame>
        <p:nvGraphicFramePr>
          <p:cNvPr id="848899" name="Group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305800" cy="4191000"/>
        </p:xfrm>
        <a:graphic>
          <a:graphicData uri="http://schemas.openxmlformats.org/drawingml/2006/table">
            <a:tbl>
              <a:tblPr/>
              <a:tblGrid>
                <a:gridCol w="1600200"/>
                <a:gridCol w="1524000"/>
                <a:gridCol w="1600200"/>
                <a:gridCol w="1676400"/>
                <a:gridCol w="1905000"/>
              </a:tblGrid>
              <a:tr h="598488"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Vocabulary size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Utterances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Word tokens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Duration (total, hours)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Duration (speech, hours)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6775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7792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0.9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9778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13324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4.7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1.4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12442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20914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1.9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14602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28611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7.5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2.5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250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18933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51950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10.5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4.0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23670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89420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14.6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6.4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amount of data</a:t>
            </a:r>
          </a:p>
        </p:txBody>
      </p:sp>
      <p:graphicFrame>
        <p:nvGraphicFramePr>
          <p:cNvPr id="849923" name="Group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305800" cy="4191000"/>
        </p:xfrm>
        <a:graphic>
          <a:graphicData uri="http://schemas.openxmlformats.org/drawingml/2006/table">
            <a:tbl>
              <a:tblPr/>
              <a:tblGrid>
                <a:gridCol w="1600200"/>
                <a:gridCol w="1524000"/>
                <a:gridCol w="1600200"/>
                <a:gridCol w="1676400"/>
                <a:gridCol w="1905000"/>
              </a:tblGrid>
              <a:tr h="598488"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Vocabulary size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Utterances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Word tokens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Duration (total, hours)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Duration (speech, hours)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6775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7792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3.2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0.9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25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9778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13324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4.7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1.4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50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12442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20914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6.2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1.9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100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14602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28611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7.5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2.5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250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18933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51950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10.5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C0C0"/>
                          </a:solidFill>
                          <a:effectLst/>
                          <a:latin typeface="Lucida Sans Unicode" pitchFamily="34" charset="0"/>
                        </a:rPr>
                        <a:t>4.0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500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23670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89420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14.6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Lucida Sans Unicode" pitchFamily="34" charset="0"/>
                        </a:rPr>
                        <a:t>6.4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word frequency distributions</a:t>
            </a:r>
          </a:p>
        </p:txBody>
      </p:sp>
      <p:pic>
        <p:nvPicPr>
          <p:cNvPr id="850947" name="Picture 3" descr="histograms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685800"/>
            <a:ext cx="4818063" cy="58674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number of words per utterance</a:t>
            </a:r>
          </a:p>
        </p:txBody>
      </p:sp>
      <p:pic>
        <p:nvPicPr>
          <p:cNvPr id="851971" name="Picture 3" descr="histograms_length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0" y="685800"/>
            <a:ext cx="4841875" cy="57912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example utterances</a:t>
            </a:r>
          </a:p>
        </p:txBody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5181600"/>
          </a:xfrm>
        </p:spPr>
        <p:txBody>
          <a:bodyPr/>
          <a:lstStyle/>
          <a:p>
            <a:r>
              <a:rPr lang="en-GB">
                <a:solidFill>
                  <a:schemeClr val="tx2"/>
                </a:solidFill>
              </a:rPr>
              <a:t>10 word task</a:t>
            </a:r>
          </a:p>
          <a:p>
            <a:pPr lvl="1"/>
            <a:r>
              <a:rPr lang="en-GB"/>
              <a:t>oh </a:t>
            </a:r>
          </a:p>
          <a:p>
            <a:pPr lvl="1"/>
            <a:r>
              <a:rPr lang="en-GB"/>
              <a:t>right</a:t>
            </a:r>
          </a:p>
          <a:p>
            <a:pPr lvl="1"/>
            <a:r>
              <a:rPr lang="en-GB"/>
              <a:t>oh really</a:t>
            </a:r>
          </a:p>
          <a:p>
            <a:pPr lvl="1"/>
            <a:r>
              <a:rPr lang="en-GB"/>
              <a:t>so</a:t>
            </a:r>
          </a:p>
          <a:p>
            <a:pPr lvl="1"/>
            <a:r>
              <a:rPr lang="en-GB"/>
              <a:t>well the</a:t>
            </a:r>
          </a:p>
          <a:p>
            <a:r>
              <a:rPr lang="en-GB">
                <a:solidFill>
                  <a:schemeClr val="tx2"/>
                </a:solidFill>
              </a:rPr>
              <a:t>500 word task</a:t>
            </a:r>
          </a:p>
          <a:p>
            <a:pPr lvl="1"/>
            <a:r>
              <a:rPr lang="en-GB"/>
              <a:t>oh how funny</a:t>
            </a:r>
          </a:p>
          <a:p>
            <a:pPr lvl="1"/>
            <a:r>
              <a:rPr lang="en-GB"/>
              <a:t>oh no</a:t>
            </a:r>
          </a:p>
          <a:p>
            <a:pPr lvl="1"/>
            <a:r>
              <a:rPr lang="en-GB"/>
              <a:t>i feel like they need a big home a nice place where someone can have the time to play with them and things but i can't give them up</a:t>
            </a:r>
          </a:p>
          <a:p>
            <a:pPr lvl="1"/>
            <a:r>
              <a:rPr lang="en-GB"/>
              <a:t>oh</a:t>
            </a:r>
          </a:p>
          <a:p>
            <a:pPr lvl="1"/>
            <a:r>
              <a:rPr lang="en-GB"/>
              <a:t>oh i know it's like the end of the world</a:t>
            </a:r>
          </a:p>
          <a:p>
            <a:pPr lvl="1"/>
            <a:r>
              <a:rPr lang="en-GB"/>
              <a:t>i know i love mine too</a:t>
            </a:r>
          </a:p>
          <a:p>
            <a:pPr lvl="1"/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52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52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52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52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52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52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52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85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85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85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85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85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852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isn’t it too easy (or too hard)?</a:t>
            </a:r>
          </a:p>
        </p:txBody>
      </p:sp>
      <p:sp>
        <p:nvSpPr>
          <p:cNvPr id="854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153400" cy="4298950"/>
          </a:xfrm>
        </p:spPr>
        <p:txBody>
          <a:bodyPr/>
          <a:lstStyle/>
          <a:p>
            <a:r>
              <a:rPr lang="en-GB"/>
              <a:t>No (no).</a:t>
            </a:r>
          </a:p>
          <a:p>
            <a:endParaRPr lang="en-GB"/>
          </a:p>
          <a:p>
            <a:r>
              <a:rPr lang="en-GB"/>
              <a:t>Results on the 500 word task test set using a recent SRI system: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SVitchboard data included in the </a:t>
            </a:r>
            <a:r>
              <a:rPr lang="en-GB" i="1"/>
              <a:t>training</a:t>
            </a:r>
            <a:r>
              <a:rPr lang="en-GB"/>
              <a:t> set for this system</a:t>
            </a:r>
          </a:p>
          <a:p>
            <a:r>
              <a:rPr lang="en-GB"/>
              <a:t>SRI system has 50k vocab</a:t>
            </a:r>
          </a:p>
          <a:p>
            <a:r>
              <a:rPr lang="en-GB"/>
              <a:t>System not tuned to SVB in any way</a:t>
            </a:r>
          </a:p>
        </p:txBody>
      </p:sp>
      <p:graphicFrame>
        <p:nvGraphicFramePr>
          <p:cNvPr id="854020" name="Group 4"/>
          <p:cNvGraphicFramePr>
            <a:graphicFrameLocks noGrp="1"/>
          </p:cNvGraphicFramePr>
          <p:nvPr>
            <p:ph sz="half" idx="2"/>
          </p:nvPr>
        </p:nvGraphicFramePr>
        <p:xfrm>
          <a:off x="2590800" y="2514600"/>
          <a:ext cx="4191000" cy="1752600"/>
        </p:xfrm>
        <a:graphic>
          <a:graphicData uri="http://schemas.openxmlformats.org/drawingml/2006/table">
            <a:tbl>
              <a:tblPr/>
              <a:tblGrid>
                <a:gridCol w="2097088"/>
                <a:gridCol w="2093912"/>
              </a:tblGrid>
              <a:tr h="8763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First pass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42.4%   WER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After adaptation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26.8%   WER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what is the point of a 10 word task?</a:t>
            </a:r>
          </a:p>
        </p:txBody>
      </p:sp>
      <p:sp>
        <p:nvSpPr>
          <p:cNvPr id="855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74063" cy="1273175"/>
          </a:xfrm>
        </p:spPr>
        <p:txBody>
          <a:bodyPr/>
          <a:lstStyle/>
          <a:p>
            <a:r>
              <a:rPr lang="en-GB"/>
              <a:t>Originally designed for debugging purposes</a:t>
            </a:r>
          </a:p>
          <a:p>
            <a:r>
              <a:rPr lang="en-GB"/>
              <a:t>However, results on the 10 and 500 word tasks obtained in this workshop show good correlation between WERs on the two tasks:</a:t>
            </a:r>
          </a:p>
        </p:txBody>
      </p:sp>
      <p:sp>
        <p:nvSpPr>
          <p:cNvPr id="855044" name="AutoShape 4"/>
          <p:cNvSpPr>
            <a:spLocks noChangeAspect="1" noChangeArrowheads="1" noTextEdit="1"/>
          </p:cNvSpPr>
          <p:nvPr/>
        </p:nvSpPr>
        <p:spPr bwMode="auto">
          <a:xfrm>
            <a:off x="2149475" y="2336800"/>
            <a:ext cx="4627563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45" name="Rectangle 5"/>
          <p:cNvSpPr>
            <a:spLocks noChangeArrowheads="1"/>
          </p:cNvSpPr>
          <p:nvPr/>
        </p:nvSpPr>
        <p:spPr bwMode="auto">
          <a:xfrm>
            <a:off x="2193925" y="2397125"/>
            <a:ext cx="4529138" cy="3533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46" name="Line 6"/>
          <p:cNvSpPr>
            <a:spLocks noChangeShapeType="1"/>
          </p:cNvSpPr>
          <p:nvPr/>
        </p:nvSpPr>
        <p:spPr bwMode="auto">
          <a:xfrm>
            <a:off x="2724150" y="3136900"/>
            <a:ext cx="1588" cy="20066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47" name="Line 7"/>
          <p:cNvSpPr>
            <a:spLocks noChangeShapeType="1"/>
          </p:cNvSpPr>
          <p:nvPr/>
        </p:nvSpPr>
        <p:spPr bwMode="auto">
          <a:xfrm>
            <a:off x="2687638" y="5143500"/>
            <a:ext cx="365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48" name="Line 8"/>
          <p:cNvSpPr>
            <a:spLocks noChangeShapeType="1"/>
          </p:cNvSpPr>
          <p:nvPr/>
        </p:nvSpPr>
        <p:spPr bwMode="auto">
          <a:xfrm>
            <a:off x="2687638" y="4856163"/>
            <a:ext cx="365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49" name="Line 9"/>
          <p:cNvSpPr>
            <a:spLocks noChangeShapeType="1"/>
          </p:cNvSpPr>
          <p:nvPr/>
        </p:nvSpPr>
        <p:spPr bwMode="auto">
          <a:xfrm>
            <a:off x="2687638" y="4570413"/>
            <a:ext cx="365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0" name="Line 10"/>
          <p:cNvSpPr>
            <a:spLocks noChangeShapeType="1"/>
          </p:cNvSpPr>
          <p:nvPr/>
        </p:nvSpPr>
        <p:spPr bwMode="auto">
          <a:xfrm>
            <a:off x="2687638" y="4283075"/>
            <a:ext cx="365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1" name="Line 11"/>
          <p:cNvSpPr>
            <a:spLocks noChangeShapeType="1"/>
          </p:cNvSpPr>
          <p:nvPr/>
        </p:nvSpPr>
        <p:spPr bwMode="auto">
          <a:xfrm>
            <a:off x="2687638" y="3997325"/>
            <a:ext cx="3651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2" name="Line 12"/>
          <p:cNvSpPr>
            <a:spLocks noChangeShapeType="1"/>
          </p:cNvSpPr>
          <p:nvPr/>
        </p:nvSpPr>
        <p:spPr bwMode="auto">
          <a:xfrm>
            <a:off x="2687638" y="3709988"/>
            <a:ext cx="365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3" name="Line 13"/>
          <p:cNvSpPr>
            <a:spLocks noChangeShapeType="1"/>
          </p:cNvSpPr>
          <p:nvPr/>
        </p:nvSpPr>
        <p:spPr bwMode="auto">
          <a:xfrm>
            <a:off x="2687638" y="3422650"/>
            <a:ext cx="365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4" name="Line 14"/>
          <p:cNvSpPr>
            <a:spLocks noChangeShapeType="1"/>
          </p:cNvSpPr>
          <p:nvPr/>
        </p:nvSpPr>
        <p:spPr bwMode="auto">
          <a:xfrm>
            <a:off x="2687638" y="3136900"/>
            <a:ext cx="365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5" name="Line 15"/>
          <p:cNvSpPr>
            <a:spLocks noChangeShapeType="1"/>
          </p:cNvSpPr>
          <p:nvPr/>
        </p:nvSpPr>
        <p:spPr bwMode="auto">
          <a:xfrm>
            <a:off x="2724150" y="5143500"/>
            <a:ext cx="38274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6" name="Line 16"/>
          <p:cNvSpPr>
            <a:spLocks noChangeShapeType="1"/>
          </p:cNvSpPr>
          <p:nvPr/>
        </p:nvSpPr>
        <p:spPr bwMode="auto">
          <a:xfrm flipV="1">
            <a:off x="2724150" y="5143500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7" name="Line 17"/>
          <p:cNvSpPr>
            <a:spLocks noChangeShapeType="1"/>
          </p:cNvSpPr>
          <p:nvPr/>
        </p:nvSpPr>
        <p:spPr bwMode="auto">
          <a:xfrm flipV="1">
            <a:off x="3273425" y="5143500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8" name="Line 18"/>
          <p:cNvSpPr>
            <a:spLocks noChangeShapeType="1"/>
          </p:cNvSpPr>
          <p:nvPr/>
        </p:nvSpPr>
        <p:spPr bwMode="auto">
          <a:xfrm flipV="1">
            <a:off x="3821113" y="5143500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59" name="Line 19"/>
          <p:cNvSpPr>
            <a:spLocks noChangeShapeType="1"/>
          </p:cNvSpPr>
          <p:nvPr/>
        </p:nvSpPr>
        <p:spPr bwMode="auto">
          <a:xfrm flipV="1">
            <a:off x="4368800" y="5143500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0" name="Line 20"/>
          <p:cNvSpPr>
            <a:spLocks noChangeShapeType="1"/>
          </p:cNvSpPr>
          <p:nvPr/>
        </p:nvSpPr>
        <p:spPr bwMode="auto">
          <a:xfrm flipV="1">
            <a:off x="4906963" y="5143500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1" name="Line 21"/>
          <p:cNvSpPr>
            <a:spLocks noChangeShapeType="1"/>
          </p:cNvSpPr>
          <p:nvPr/>
        </p:nvSpPr>
        <p:spPr bwMode="auto">
          <a:xfrm flipV="1">
            <a:off x="5456238" y="5143500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2" name="Line 22"/>
          <p:cNvSpPr>
            <a:spLocks noChangeShapeType="1"/>
          </p:cNvSpPr>
          <p:nvPr/>
        </p:nvSpPr>
        <p:spPr bwMode="auto">
          <a:xfrm flipV="1">
            <a:off x="6003925" y="5143500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3" name="Line 23"/>
          <p:cNvSpPr>
            <a:spLocks noChangeShapeType="1"/>
          </p:cNvSpPr>
          <p:nvPr/>
        </p:nvSpPr>
        <p:spPr bwMode="auto">
          <a:xfrm flipV="1">
            <a:off x="6551613" y="5143500"/>
            <a:ext cx="1587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4" name="Freeform 24"/>
          <p:cNvSpPr>
            <a:spLocks/>
          </p:cNvSpPr>
          <p:nvPr/>
        </p:nvSpPr>
        <p:spPr bwMode="auto">
          <a:xfrm>
            <a:off x="4314825" y="4246563"/>
            <a:ext cx="53975" cy="730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5" name="Freeform 25"/>
          <p:cNvSpPr>
            <a:spLocks/>
          </p:cNvSpPr>
          <p:nvPr/>
        </p:nvSpPr>
        <p:spPr bwMode="auto">
          <a:xfrm>
            <a:off x="3165475" y="4413250"/>
            <a:ext cx="53975" cy="730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6" name="Freeform 26"/>
          <p:cNvSpPr>
            <a:spLocks/>
          </p:cNvSpPr>
          <p:nvPr/>
        </p:nvSpPr>
        <p:spPr bwMode="auto">
          <a:xfrm>
            <a:off x="2967038" y="4845050"/>
            <a:ext cx="53975" cy="7143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7" name="Freeform 27"/>
          <p:cNvSpPr>
            <a:spLocks/>
          </p:cNvSpPr>
          <p:nvPr/>
        </p:nvSpPr>
        <p:spPr bwMode="auto">
          <a:xfrm>
            <a:off x="3406775" y="4151313"/>
            <a:ext cx="53975" cy="71437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8" name="Freeform 28"/>
          <p:cNvSpPr>
            <a:spLocks/>
          </p:cNvSpPr>
          <p:nvPr/>
        </p:nvSpPr>
        <p:spPr bwMode="auto">
          <a:xfrm>
            <a:off x="5707063" y="4151313"/>
            <a:ext cx="53975" cy="71437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69" name="Freeform 29"/>
          <p:cNvSpPr>
            <a:spLocks/>
          </p:cNvSpPr>
          <p:nvPr/>
        </p:nvSpPr>
        <p:spPr bwMode="auto">
          <a:xfrm>
            <a:off x="3659188" y="4306888"/>
            <a:ext cx="53975" cy="730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70" name="Freeform 30"/>
          <p:cNvSpPr>
            <a:spLocks/>
          </p:cNvSpPr>
          <p:nvPr/>
        </p:nvSpPr>
        <p:spPr bwMode="auto">
          <a:xfrm>
            <a:off x="6337300" y="3197225"/>
            <a:ext cx="53975" cy="7143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6" y="24"/>
              </a:cxn>
              <a:cxn ang="0">
                <a:pos x="18" y="48"/>
              </a:cxn>
              <a:cxn ang="0">
                <a:pos x="0" y="24"/>
              </a:cxn>
              <a:cxn ang="0">
                <a:pos x="18" y="0"/>
              </a:cxn>
            </a:cxnLst>
            <a:rect l="0" t="0" r="r" b="b"/>
            <a:pathLst>
              <a:path w="36" h="48">
                <a:moveTo>
                  <a:pt x="18" y="0"/>
                </a:moveTo>
                <a:lnTo>
                  <a:pt x="36" y="24"/>
                </a:lnTo>
                <a:lnTo>
                  <a:pt x="18" y="48"/>
                </a:lnTo>
                <a:lnTo>
                  <a:pt x="0" y="24"/>
                </a:lnTo>
                <a:lnTo>
                  <a:pt x="18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55071" name="Rectangle 31"/>
          <p:cNvSpPr>
            <a:spLocks noChangeArrowheads="1"/>
          </p:cNvSpPr>
          <p:nvPr/>
        </p:nvSpPr>
        <p:spPr bwMode="auto">
          <a:xfrm>
            <a:off x="2622550" y="2587625"/>
            <a:ext cx="3751263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600" i="0">
                <a:solidFill>
                  <a:srgbClr val="000000"/>
                </a:solidFill>
                <a:latin typeface="Arial" charset="0"/>
              </a:rPr>
              <a:t>WER on 500 word task vs 10 word task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2" name="Rectangle 32"/>
          <p:cNvSpPr>
            <a:spLocks noChangeArrowheads="1"/>
          </p:cNvSpPr>
          <p:nvPr/>
        </p:nvSpPr>
        <p:spPr bwMode="auto">
          <a:xfrm>
            <a:off x="2508250" y="5046663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50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3" name="Rectangle 33"/>
          <p:cNvSpPr>
            <a:spLocks noChangeArrowheads="1"/>
          </p:cNvSpPr>
          <p:nvPr/>
        </p:nvSpPr>
        <p:spPr bwMode="auto">
          <a:xfrm>
            <a:off x="2508250" y="4760913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55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4" name="Rectangle 34"/>
          <p:cNvSpPr>
            <a:spLocks noChangeArrowheads="1"/>
          </p:cNvSpPr>
          <p:nvPr/>
        </p:nvSpPr>
        <p:spPr bwMode="auto">
          <a:xfrm>
            <a:off x="2508250" y="44735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60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5" name="Rectangle 35"/>
          <p:cNvSpPr>
            <a:spLocks noChangeArrowheads="1"/>
          </p:cNvSpPr>
          <p:nvPr/>
        </p:nvSpPr>
        <p:spPr bwMode="auto">
          <a:xfrm>
            <a:off x="2508250" y="418782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65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6" name="Rectangle 36"/>
          <p:cNvSpPr>
            <a:spLocks noChangeArrowheads="1"/>
          </p:cNvSpPr>
          <p:nvPr/>
        </p:nvSpPr>
        <p:spPr bwMode="auto">
          <a:xfrm>
            <a:off x="2508250" y="3900488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70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7" name="Rectangle 37"/>
          <p:cNvSpPr>
            <a:spLocks noChangeArrowheads="1"/>
          </p:cNvSpPr>
          <p:nvPr/>
        </p:nvSpPr>
        <p:spPr bwMode="auto">
          <a:xfrm>
            <a:off x="2508250" y="3613150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75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8" name="Rectangle 38"/>
          <p:cNvSpPr>
            <a:spLocks noChangeArrowheads="1"/>
          </p:cNvSpPr>
          <p:nvPr/>
        </p:nvSpPr>
        <p:spPr bwMode="auto">
          <a:xfrm>
            <a:off x="2508250" y="3327400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80</a:t>
            </a:r>
            <a:endParaRPr lang="en-GB">
              <a:latin typeface="Helvetica" pitchFamily="34" charset="0"/>
            </a:endParaRPr>
          </a:p>
        </p:txBody>
      </p:sp>
      <p:sp>
        <p:nvSpPr>
          <p:cNvPr id="855079" name="Rectangle 39"/>
          <p:cNvSpPr>
            <a:spLocks noChangeArrowheads="1"/>
          </p:cNvSpPr>
          <p:nvPr/>
        </p:nvSpPr>
        <p:spPr bwMode="auto">
          <a:xfrm>
            <a:off x="2508250" y="3040063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85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0" name="Rectangle 40"/>
          <p:cNvSpPr>
            <a:spLocks noChangeArrowheads="1"/>
          </p:cNvSpPr>
          <p:nvPr/>
        </p:nvSpPr>
        <p:spPr bwMode="auto">
          <a:xfrm>
            <a:off x="2659063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15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1" name="Rectangle 41"/>
          <p:cNvSpPr>
            <a:spLocks noChangeArrowheads="1"/>
          </p:cNvSpPr>
          <p:nvPr/>
        </p:nvSpPr>
        <p:spPr bwMode="auto">
          <a:xfrm>
            <a:off x="3208338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17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2" name="Rectangle 42"/>
          <p:cNvSpPr>
            <a:spLocks noChangeArrowheads="1"/>
          </p:cNvSpPr>
          <p:nvPr/>
        </p:nvSpPr>
        <p:spPr bwMode="auto">
          <a:xfrm>
            <a:off x="3756025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19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3" name="Rectangle 43"/>
          <p:cNvSpPr>
            <a:spLocks noChangeArrowheads="1"/>
          </p:cNvSpPr>
          <p:nvPr/>
        </p:nvSpPr>
        <p:spPr bwMode="auto">
          <a:xfrm>
            <a:off x="4303713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21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4" name="Rectangle 44"/>
          <p:cNvSpPr>
            <a:spLocks noChangeArrowheads="1"/>
          </p:cNvSpPr>
          <p:nvPr/>
        </p:nvSpPr>
        <p:spPr bwMode="auto">
          <a:xfrm>
            <a:off x="4843463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23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5" name="Rectangle 45"/>
          <p:cNvSpPr>
            <a:spLocks noChangeArrowheads="1"/>
          </p:cNvSpPr>
          <p:nvPr/>
        </p:nvSpPr>
        <p:spPr bwMode="auto">
          <a:xfrm>
            <a:off x="5391150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25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6" name="Rectangle 46"/>
          <p:cNvSpPr>
            <a:spLocks noChangeArrowheads="1"/>
          </p:cNvSpPr>
          <p:nvPr/>
        </p:nvSpPr>
        <p:spPr bwMode="auto">
          <a:xfrm>
            <a:off x="5938838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27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7" name="Rectangle 47"/>
          <p:cNvSpPr>
            <a:spLocks noChangeArrowheads="1"/>
          </p:cNvSpPr>
          <p:nvPr/>
        </p:nvSpPr>
        <p:spPr bwMode="auto">
          <a:xfrm>
            <a:off x="6486525" y="5273675"/>
            <a:ext cx="184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b="0" i="0">
                <a:solidFill>
                  <a:srgbClr val="000000"/>
                </a:solidFill>
                <a:latin typeface="Arial" charset="0"/>
              </a:rPr>
              <a:t>29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8" name="Rectangle 48"/>
          <p:cNvSpPr>
            <a:spLocks noChangeArrowheads="1"/>
          </p:cNvSpPr>
          <p:nvPr/>
        </p:nvSpPr>
        <p:spPr bwMode="auto">
          <a:xfrm>
            <a:off x="3802063" y="5548313"/>
            <a:ext cx="17367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i="0">
                <a:solidFill>
                  <a:srgbClr val="000000"/>
                </a:solidFill>
                <a:latin typeface="Arial" charset="0"/>
              </a:rPr>
              <a:t>WER (%) 10 word task</a:t>
            </a:r>
            <a:endParaRPr lang="en-GB">
              <a:latin typeface="Helvetica" pitchFamily="34" charset="0"/>
            </a:endParaRPr>
          </a:p>
        </p:txBody>
      </p:sp>
      <p:sp>
        <p:nvSpPr>
          <p:cNvPr id="855089" name="Rectangle 49"/>
          <p:cNvSpPr>
            <a:spLocks noChangeArrowheads="1"/>
          </p:cNvSpPr>
          <p:nvPr/>
        </p:nvSpPr>
        <p:spPr bwMode="auto">
          <a:xfrm rot="16200000">
            <a:off x="1492251" y="4281487"/>
            <a:ext cx="182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300" i="0">
                <a:solidFill>
                  <a:srgbClr val="000000"/>
                </a:solidFill>
                <a:latin typeface="Arial" charset="0"/>
              </a:rPr>
              <a:t>WER (%) 500 word task</a:t>
            </a:r>
            <a:endParaRPr lang="en-GB">
              <a:latin typeface="Helvetica" pitchFamily="34" charset="0"/>
            </a:endParaRPr>
          </a:p>
        </p:txBody>
      </p:sp>
      <p:sp>
        <p:nvSpPr>
          <p:cNvPr id="855090" name="Rectangle 50"/>
          <p:cNvSpPr>
            <a:spLocks noChangeArrowheads="1"/>
          </p:cNvSpPr>
          <p:nvPr/>
        </p:nvSpPr>
        <p:spPr bwMode="auto">
          <a:xfrm>
            <a:off x="2193925" y="2397125"/>
            <a:ext cx="4529138" cy="3533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5064" grpId="0" animBg="1"/>
      <p:bldP spid="855065" grpId="0" animBg="1"/>
      <p:bldP spid="855066" grpId="0" animBg="1"/>
      <p:bldP spid="855067" grpId="0" animBg="1"/>
      <p:bldP spid="855068" grpId="0" animBg="1"/>
      <p:bldP spid="855069" grpId="0" animBg="1"/>
      <p:bldP spid="8550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are we here?</a:t>
            </a:r>
          </a:p>
        </p:txBody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06463"/>
            <a:ext cx="8686800" cy="4859337"/>
          </a:xfrm>
        </p:spPr>
        <p:txBody>
          <a:bodyPr/>
          <a:lstStyle/>
          <a:p>
            <a:r>
              <a:rPr lang="en-US">
                <a:solidFill>
                  <a:srgbClr val="000099"/>
                </a:solidFill>
              </a:rPr>
              <a:t>Why articulatory feature-based ASR?</a:t>
            </a:r>
          </a:p>
          <a:p>
            <a:pPr lvl="1"/>
            <a:r>
              <a:rPr lang="en-US"/>
              <a:t>Improved modeling of co-articulation</a:t>
            </a:r>
            <a:endParaRPr lang="en-US" sz="1700">
              <a:sym typeface="Wingdings" pitchFamily="2" charset="2"/>
            </a:endParaRPr>
          </a:p>
          <a:p>
            <a:pPr lvl="1"/>
            <a:r>
              <a:rPr lang="en-US"/>
              <a:t>Potential savings in training data</a:t>
            </a:r>
          </a:p>
          <a:p>
            <a:pPr lvl="1"/>
            <a:r>
              <a:rPr lang="en-US"/>
              <a:t>Compatibility with more recent theories of phonology (autosegmental phonology, articulatory phonology)</a:t>
            </a:r>
            <a:r>
              <a:rPr lang="en-US">
                <a:sym typeface="Wingdings" pitchFamily="2" charset="2"/>
              </a:rPr>
              <a:t> </a:t>
            </a:r>
          </a:p>
          <a:p>
            <a:pPr lvl="1"/>
            <a:r>
              <a:rPr lang="en-US">
                <a:sym typeface="Wingdings" pitchFamily="2" charset="2"/>
              </a:rPr>
              <a:t>Application to audio-visual and multilingual ASR</a:t>
            </a:r>
            <a:endParaRPr lang="en-US"/>
          </a:p>
          <a:p>
            <a:pPr lvl="1"/>
            <a:r>
              <a:rPr lang="en-US"/>
              <a:t>Improved ASR performance with feature-based observation models in some conditions </a:t>
            </a:r>
            <a:r>
              <a:rPr lang="en-US">
                <a:solidFill>
                  <a:schemeClr val="accent1"/>
                </a:solidFill>
              </a:rPr>
              <a:t>[e.g. Kirchhoff ‘02, Soltau et al. ‘02]</a:t>
            </a:r>
          </a:p>
          <a:p>
            <a:pPr lvl="1"/>
            <a:r>
              <a:rPr lang="en-US"/>
              <a:t>Improved lexical access in experiments with oracle feature transcriptions </a:t>
            </a:r>
            <a:r>
              <a:rPr lang="en-US">
                <a:solidFill>
                  <a:schemeClr val="accent1"/>
                </a:solidFill>
              </a:rPr>
              <a:t>[Livescu &amp; Glass ’04, Livescu ‘05]</a:t>
            </a:r>
          </a:p>
          <a:p>
            <a:pPr lvl="1"/>
            <a:endParaRPr lang="en-US" sz="1400" i="1">
              <a:solidFill>
                <a:srgbClr val="6363FF"/>
              </a:solidFill>
            </a:endParaRPr>
          </a:p>
          <a:p>
            <a:r>
              <a:rPr lang="en-US">
                <a:solidFill>
                  <a:srgbClr val="000099"/>
                </a:solidFill>
              </a:rPr>
              <a:t>Why now?</a:t>
            </a:r>
            <a:endParaRPr lang="en-US" sz="600">
              <a:solidFill>
                <a:srgbClr val="000099"/>
              </a:solidFill>
            </a:endParaRPr>
          </a:p>
          <a:p>
            <a:pPr lvl="1"/>
            <a:r>
              <a:rPr lang="en-US"/>
              <a:t>A number of sites working on complementary aspects of this idea:  U. Edinburgh (King et al.), UIUC (Hasegawa-Johnson et al.), (Livescu et al.)</a:t>
            </a:r>
          </a:p>
          <a:p>
            <a:pPr lvl="1"/>
            <a:r>
              <a:rPr lang="en-US"/>
              <a:t>Recently developed tools (e.g. GMTK) for systematic exploration of the model space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695325"/>
          </a:xfrm>
        </p:spPr>
        <p:txBody>
          <a:bodyPr/>
          <a:lstStyle/>
          <a:p>
            <a:r>
              <a:rPr lang="en-GB"/>
              <a:t>SVitchboard: pre-existing baseline word error rates</a:t>
            </a:r>
          </a:p>
        </p:txBody>
      </p:sp>
      <p:sp>
        <p:nvSpPr>
          <p:cNvPr id="856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924800" cy="1457325"/>
          </a:xfrm>
        </p:spPr>
        <p:txBody>
          <a:bodyPr/>
          <a:lstStyle/>
          <a:p>
            <a:r>
              <a:rPr lang="en-GB"/>
              <a:t>Whole word HMMs trained on SVitchboard</a:t>
            </a:r>
          </a:p>
          <a:p>
            <a:pPr lvl="1"/>
            <a:r>
              <a:rPr lang="en-GB" sz="2000"/>
              <a:t>these results are from </a:t>
            </a:r>
            <a:r>
              <a:rPr lang="en-US" sz="2000">
                <a:solidFill>
                  <a:schemeClr val="accent1"/>
                </a:solidFill>
                <a:sym typeface="Symbol" pitchFamily="18" charset="2"/>
              </a:rPr>
              <a:t>[King, Bartels &amp; Bilmes, 2005]</a:t>
            </a:r>
            <a:r>
              <a:rPr lang="en-US" sz="2000">
                <a:sym typeface="Symbol" pitchFamily="18" charset="2"/>
              </a:rPr>
              <a:t> </a:t>
            </a:r>
          </a:p>
          <a:p>
            <a:pPr lvl="1"/>
            <a:r>
              <a:rPr lang="en-US" sz="2000">
                <a:sym typeface="Symbol" pitchFamily="18" charset="2"/>
              </a:rPr>
              <a:t>Built with HTK</a:t>
            </a:r>
          </a:p>
          <a:p>
            <a:pPr lvl="1"/>
            <a:r>
              <a:rPr lang="en-US" sz="2000">
                <a:sym typeface="Symbol" pitchFamily="18" charset="2"/>
              </a:rPr>
              <a:t>Use MFCC observations</a:t>
            </a:r>
          </a:p>
        </p:txBody>
      </p:sp>
      <p:graphicFrame>
        <p:nvGraphicFramePr>
          <p:cNvPr id="856068" name="Group 4"/>
          <p:cNvGraphicFramePr>
            <a:graphicFrameLocks noGrp="1"/>
          </p:cNvGraphicFramePr>
          <p:nvPr>
            <p:ph sz="half" idx="2"/>
          </p:nvPr>
        </p:nvGraphicFramePr>
        <p:xfrm>
          <a:off x="1447800" y="3009900"/>
          <a:ext cx="5638800" cy="2293938"/>
        </p:xfrm>
        <a:graphic>
          <a:graphicData uri="http://schemas.openxmlformats.org/drawingml/2006/table">
            <a:tbl>
              <a:tblPr/>
              <a:tblGrid>
                <a:gridCol w="1879600"/>
                <a:gridCol w="1879600"/>
                <a:gridCol w="18796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Vocabulary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Full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 20.8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69.8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70.8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experimental technique</a:t>
            </a:r>
          </a:p>
        </p:txBody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4389438"/>
          </a:xfrm>
        </p:spPr>
        <p:txBody>
          <a:bodyPr/>
          <a:lstStyle/>
          <a:p>
            <a:r>
              <a:rPr lang="en-GB"/>
              <a:t>We only perfomed task 1 of SVitchboard (the first of 5 cross-fold sets)</a:t>
            </a:r>
          </a:p>
          <a:p>
            <a:pPr lvl="1"/>
            <a:r>
              <a:rPr lang="en-GB" sz="2000"/>
              <a:t>Training set is known as “ABC”</a:t>
            </a:r>
          </a:p>
          <a:p>
            <a:pPr lvl="1"/>
            <a:r>
              <a:rPr lang="en-GB" sz="2000"/>
              <a:t>Validation set is known as “D”</a:t>
            </a:r>
          </a:p>
          <a:p>
            <a:pPr lvl="1"/>
            <a:r>
              <a:rPr lang="en-GB" sz="2000"/>
              <a:t>Test set is known as “E”</a:t>
            </a:r>
          </a:p>
          <a:p>
            <a:endParaRPr lang="en-GB"/>
          </a:p>
          <a:p>
            <a:r>
              <a:rPr lang="en-GB"/>
              <a:t>SVitchboard defines cross-validation sets</a:t>
            </a:r>
          </a:p>
          <a:p>
            <a:pPr lvl="1"/>
            <a:r>
              <a:rPr lang="en-GB" sz="2000"/>
              <a:t>But these were too big for the very large number of experiments we ran</a:t>
            </a:r>
          </a:p>
          <a:p>
            <a:pPr lvl="1"/>
            <a:r>
              <a:rPr lang="en-GB" sz="2000"/>
              <a:t>We mainly used a fixed 500 utterance randomly-chosen subset of “D” which we call the small validation set</a:t>
            </a:r>
          </a:p>
          <a:p>
            <a:pPr lvl="2"/>
            <a:r>
              <a:rPr lang="en-GB" sz="2000"/>
              <a:t>All validation set results reported today are on this set, unless stated otherwise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experimental technique</a:t>
            </a:r>
          </a:p>
        </p:txBody>
      </p:sp>
      <p:sp>
        <p:nvSpPr>
          <p:cNvPr id="858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924800" cy="4940300"/>
          </a:xfrm>
        </p:spPr>
        <p:txBody>
          <a:bodyPr/>
          <a:lstStyle/>
          <a:p>
            <a:r>
              <a:rPr lang="en-GB"/>
              <a:t>SVitchboard includes word alignments.</a:t>
            </a:r>
          </a:p>
          <a:p>
            <a:pPr lvl="1"/>
            <a:r>
              <a:rPr lang="en-GB" sz="2000"/>
              <a:t>We found that using these made training significantly faster, and gave improved results in most cases</a:t>
            </a:r>
          </a:p>
          <a:p>
            <a:pPr lvl="1"/>
            <a:r>
              <a:rPr lang="en-GB" sz="2000"/>
              <a:t>Word alignments are only ever used during training</a:t>
            </a:r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endParaRPr lang="en-GB" sz="2000" i="1"/>
          </a:p>
          <a:p>
            <a:pPr lvl="1"/>
            <a:r>
              <a:rPr lang="en-GB" sz="2000" i="1"/>
              <a:t>Results above is for a monophone HMM with PLP observations</a:t>
            </a:r>
          </a:p>
        </p:txBody>
      </p:sp>
      <p:graphicFrame>
        <p:nvGraphicFramePr>
          <p:cNvPr id="858116" name="Group 4"/>
          <p:cNvGraphicFramePr>
            <a:graphicFrameLocks noGrp="1"/>
          </p:cNvGraphicFramePr>
          <p:nvPr>
            <p:ph sz="half" idx="2"/>
          </p:nvPr>
        </p:nvGraphicFramePr>
        <p:xfrm>
          <a:off x="1447800" y="3009900"/>
          <a:ext cx="5638800" cy="2286000"/>
        </p:xfrm>
        <a:graphic>
          <a:graphicData uri="http://schemas.openxmlformats.org/drawingml/2006/table">
            <a:tbl>
              <a:tblPr/>
              <a:tblGrid>
                <a:gridCol w="1879600"/>
                <a:gridCol w="1879600"/>
                <a:gridCol w="18796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Word alignments?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without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67.7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with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62.1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5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workshop baseline word error rates</a:t>
            </a:r>
          </a:p>
        </p:txBody>
      </p:sp>
      <p:sp>
        <p:nvSpPr>
          <p:cNvPr id="859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924800" cy="723900"/>
          </a:xfrm>
        </p:spPr>
        <p:txBody>
          <a:bodyPr/>
          <a:lstStyle/>
          <a:p>
            <a:r>
              <a:rPr lang="en-GB"/>
              <a:t>Monophone HMMs trained on SVitchboard</a:t>
            </a:r>
          </a:p>
          <a:p>
            <a:pPr lvl="1"/>
            <a:r>
              <a:rPr lang="en-GB" sz="2000"/>
              <a:t>PLP observations</a:t>
            </a:r>
          </a:p>
        </p:txBody>
      </p:sp>
      <p:graphicFrame>
        <p:nvGraphicFramePr>
          <p:cNvPr id="859140" name="Group 4"/>
          <p:cNvGraphicFramePr>
            <a:graphicFrameLocks noGrp="1"/>
          </p:cNvGraphicFramePr>
          <p:nvPr>
            <p:ph sz="half" idx="2"/>
          </p:nvPr>
        </p:nvGraphicFramePr>
        <p:xfrm>
          <a:off x="947738" y="3043238"/>
          <a:ext cx="7518400" cy="2271712"/>
        </p:xfrm>
        <a:graphic>
          <a:graphicData uri="http://schemas.openxmlformats.org/drawingml/2006/table">
            <a:tbl>
              <a:tblPr/>
              <a:tblGrid>
                <a:gridCol w="1879600"/>
                <a:gridCol w="1879600"/>
                <a:gridCol w="1879600"/>
                <a:gridCol w="1879600"/>
              </a:tblGrid>
              <a:tr h="7477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Vocabulary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Small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Full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18.7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62.1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-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workshop baseline word error rates</a:t>
            </a:r>
          </a:p>
        </p:txBody>
      </p:sp>
      <p:sp>
        <p:nvSpPr>
          <p:cNvPr id="860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924800" cy="5124450"/>
          </a:xfrm>
        </p:spPr>
        <p:txBody>
          <a:bodyPr/>
          <a:lstStyle/>
          <a:p>
            <a:r>
              <a:rPr lang="en-GB"/>
              <a:t>Triphone HMMs trained on SVitchboard</a:t>
            </a:r>
          </a:p>
          <a:p>
            <a:pPr lvl="1"/>
            <a:r>
              <a:rPr lang="en-GB" sz="2000"/>
              <a:t>PLP observations</a:t>
            </a:r>
          </a:p>
          <a:p>
            <a:pPr lvl="1"/>
            <a:r>
              <a:rPr lang="en-GB" sz="2000"/>
              <a:t>500 word task only</a:t>
            </a:r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endParaRPr lang="en-GB" sz="2000"/>
          </a:p>
          <a:p>
            <a:pPr lvl="1"/>
            <a:r>
              <a:rPr lang="en-GB" sz="2000"/>
              <a:t>(GMTK system was trained without word alignments)</a:t>
            </a:r>
          </a:p>
        </p:txBody>
      </p:sp>
      <p:graphicFrame>
        <p:nvGraphicFramePr>
          <p:cNvPr id="860164" name="Group 4"/>
          <p:cNvGraphicFramePr>
            <a:graphicFrameLocks noGrp="1"/>
          </p:cNvGraphicFramePr>
          <p:nvPr>
            <p:ph sz="half" idx="2"/>
          </p:nvPr>
        </p:nvGraphicFramePr>
        <p:xfrm>
          <a:off x="947738" y="3043238"/>
          <a:ext cx="7518400" cy="2271712"/>
        </p:xfrm>
        <a:graphic>
          <a:graphicData uri="http://schemas.openxmlformats.org/drawingml/2006/table">
            <a:tbl>
              <a:tblPr/>
              <a:tblGrid>
                <a:gridCol w="1879600"/>
                <a:gridCol w="1879600"/>
                <a:gridCol w="1879600"/>
                <a:gridCol w="1879600"/>
              </a:tblGrid>
              <a:tr h="747713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System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Small 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Validation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set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HTK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-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56.4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61.2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GMTK / gmtkTie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56.1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-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59.2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SVitchboard: baseline word error rates summary</a:t>
            </a:r>
          </a:p>
        </p:txBody>
      </p:sp>
      <p:sp>
        <p:nvSpPr>
          <p:cNvPr id="861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3911600" cy="357188"/>
          </a:xfrm>
        </p:spPr>
        <p:txBody>
          <a:bodyPr/>
          <a:lstStyle/>
          <a:p>
            <a:r>
              <a:rPr lang="en-GB"/>
              <a:t>Test set word error rates</a:t>
            </a:r>
          </a:p>
        </p:txBody>
      </p:sp>
      <p:graphicFrame>
        <p:nvGraphicFramePr>
          <p:cNvPr id="861188" name="Group 4"/>
          <p:cNvGraphicFramePr>
            <a:graphicFrameLocks noGrp="1"/>
          </p:cNvGraphicFramePr>
          <p:nvPr>
            <p:ph sz="half" idx="2"/>
          </p:nvPr>
        </p:nvGraphicFramePr>
        <p:xfrm>
          <a:off x="1433513" y="1927225"/>
          <a:ext cx="6924675" cy="4397375"/>
        </p:xfrm>
        <a:graphic>
          <a:graphicData uri="http://schemas.openxmlformats.org/drawingml/2006/table">
            <a:tbl>
              <a:tblPr/>
              <a:tblGrid>
                <a:gridCol w="2309812"/>
                <a:gridCol w="2305050"/>
                <a:gridCol w="2309813"/>
              </a:tblGrid>
              <a:tr h="8794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Whole word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20.8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70.8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65.0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HTK triphone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61.2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GMTK triphone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59.2</a:t>
                      </a:r>
                    </a:p>
                  </a:txBody>
                  <a:tcPr marL="64800" marR="64800" marT="28800" marB="28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7977188" cy="227488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8000">
                <a:solidFill>
                  <a:schemeClr val="tx2"/>
                </a:solidFill>
              </a:rPr>
              <a:t>gmtkTie</a:t>
            </a:r>
            <a:endParaRPr lang="en-US" sz="3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endParaRPr lang="en-US" sz="3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presenter:  Simon King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GB"/>
              <a:t>gmtkTie</a:t>
            </a:r>
          </a:p>
        </p:txBody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85800"/>
            <a:ext cx="7977188" cy="5453063"/>
          </a:xfrm>
        </p:spPr>
        <p:txBody>
          <a:bodyPr/>
          <a:lstStyle/>
          <a:p>
            <a:pPr marL="342900" indent="-342900" defTabSz="914400"/>
            <a:r>
              <a:rPr lang="en-GB"/>
              <a:t>General parameter clustering and tying tool for GMTK </a:t>
            </a:r>
          </a:p>
          <a:p>
            <a:pPr marL="742950" lvl="1" indent="-285750" defTabSz="914400"/>
            <a:r>
              <a:rPr lang="en-GB"/>
              <a:t>Written for this workshop</a:t>
            </a:r>
          </a:p>
          <a:p>
            <a:pPr marL="342900" indent="-342900" defTabSz="914400"/>
            <a:endParaRPr lang="en-GB"/>
          </a:p>
          <a:p>
            <a:pPr marL="342900" indent="-342900" defTabSz="914400"/>
            <a:r>
              <a:rPr lang="en-GB"/>
              <a:t>Currently most developed parts:</a:t>
            </a:r>
          </a:p>
          <a:p>
            <a:pPr marL="742950" lvl="1" indent="-285750" defTabSz="914400"/>
            <a:r>
              <a:rPr lang="en-GB" sz="2000"/>
              <a:t>Decision-tree clustering of Gaussians, using same technique as HTK</a:t>
            </a:r>
          </a:p>
          <a:p>
            <a:pPr marL="742950" lvl="1" indent="-285750" defTabSz="914400"/>
            <a:r>
              <a:rPr lang="en-GB" sz="2000"/>
              <a:t>Bottom-up agglomerative clustering</a:t>
            </a:r>
          </a:p>
          <a:p>
            <a:pPr marL="742950" lvl="1" indent="-285750" defTabSz="914400">
              <a:buFont typeface="Wingdings" pitchFamily="2" charset="2"/>
              <a:buNone/>
            </a:pPr>
            <a:endParaRPr lang="en-GB" sz="2000"/>
          </a:p>
          <a:p>
            <a:pPr marL="342900" indent="-342900" defTabSz="914400"/>
            <a:r>
              <a:rPr lang="en-GB"/>
              <a:t>Decision-tree tying was tested in this workshop on various observation models using Gaussians</a:t>
            </a:r>
          </a:p>
          <a:p>
            <a:pPr marL="742950" lvl="1" indent="-285750" defTabSz="914400"/>
            <a:r>
              <a:rPr lang="en-GB" sz="2000"/>
              <a:t>Conventional triphone models</a:t>
            </a:r>
          </a:p>
          <a:p>
            <a:pPr marL="742950" lvl="1" indent="-285750" defTabSz="914400"/>
            <a:r>
              <a:rPr lang="en-GB" sz="2000"/>
              <a:t>Tandem models, including with factored observation streams</a:t>
            </a:r>
          </a:p>
          <a:p>
            <a:pPr marL="742950" lvl="1" indent="-285750" defTabSz="914400"/>
            <a:r>
              <a:rPr lang="en-GB" sz="2000"/>
              <a:t>Feature based models</a:t>
            </a:r>
          </a:p>
          <a:p>
            <a:pPr marL="1143000" lvl="2" indent="-228600" defTabSz="914400"/>
            <a:r>
              <a:rPr lang="en-GB" sz="2000"/>
              <a:t>Can tie based on values of any variables in the graph, not just the phone state (e.g. feature values)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4400"/>
            <a:r>
              <a:rPr lang="en-GB"/>
              <a:t>gmtkTie</a:t>
            </a:r>
          </a:p>
        </p:txBody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85800"/>
            <a:ext cx="7977188" cy="5030788"/>
          </a:xfrm>
        </p:spPr>
        <p:txBody>
          <a:bodyPr/>
          <a:lstStyle/>
          <a:p>
            <a:pPr marL="342900" indent="-342900" defTabSz="914400"/>
            <a:r>
              <a:rPr lang="en-GB"/>
              <a:t>gmtkTie is more general than HTK HHEd </a:t>
            </a:r>
          </a:p>
          <a:p>
            <a:pPr marL="742950" lvl="1" indent="-285750" defTabSz="914400"/>
            <a:r>
              <a:rPr lang="en-GB" sz="2000"/>
              <a:t>HTK asks questions about previous/next phone identity </a:t>
            </a:r>
          </a:p>
          <a:p>
            <a:pPr marL="742950" lvl="1" indent="-285750" defTabSz="914400"/>
            <a:r>
              <a:rPr lang="en-GB" sz="2000"/>
              <a:t>HTK clusters states only within the same phone</a:t>
            </a:r>
          </a:p>
          <a:p>
            <a:pPr marL="742950" lvl="1" indent="-285750" defTabSz="914400"/>
            <a:r>
              <a:rPr lang="en-GB" sz="2000"/>
              <a:t>gmtkTie can ask user-supplied questions about user-supplied features:  no assumptions about states, triphones, or anything else</a:t>
            </a:r>
          </a:p>
          <a:p>
            <a:pPr marL="742950" lvl="1" indent="-285750" defTabSz="914400"/>
            <a:r>
              <a:rPr lang="en-GB" sz="2000"/>
              <a:t>gmtkTie clusters user-defined groups of parameters, not just states</a:t>
            </a:r>
          </a:p>
          <a:p>
            <a:pPr marL="742950" lvl="1" indent="-285750" defTabSz="914400"/>
            <a:r>
              <a:rPr lang="en-GB" sz="2000"/>
              <a:t>gmtkTie can compute cluster sizes and centroids in lots of different ways</a:t>
            </a:r>
          </a:p>
          <a:p>
            <a:pPr marL="742950" lvl="1" indent="-285750" defTabSz="914400"/>
            <a:endParaRPr lang="en-GB" sz="2000"/>
          </a:p>
          <a:p>
            <a:pPr marL="742950" lvl="1" indent="-285750" defTabSz="914400"/>
            <a:endParaRPr lang="en-GB" sz="2000"/>
          </a:p>
          <a:p>
            <a:pPr marL="342900" indent="-342900" defTabSz="914400"/>
            <a:r>
              <a:rPr lang="en-GB"/>
              <a:t>GMTK/gmtkTie triphone system built in this workshop is at least as good as HTK system</a:t>
            </a:r>
          </a:p>
          <a:p>
            <a:pPr marL="742950" lvl="1" indent="-285750" defTabSz="914400">
              <a:buFont typeface="Wingdings" pitchFamily="2" charset="2"/>
              <a:buNone/>
            </a:pP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864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gmtkTie: conclusions</a:t>
            </a:r>
          </a:p>
        </p:txBody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5353050"/>
          </a:xfrm>
        </p:spPr>
        <p:txBody>
          <a:bodyPr/>
          <a:lstStyle/>
          <a:p>
            <a:r>
              <a:rPr lang="en-GB"/>
              <a:t>It works!</a:t>
            </a:r>
          </a:p>
          <a:p>
            <a:endParaRPr lang="en-GB"/>
          </a:p>
          <a:p>
            <a:r>
              <a:rPr lang="en-GB"/>
              <a:t>Triphone performance at least as good as HTK</a:t>
            </a:r>
          </a:p>
          <a:p>
            <a:endParaRPr lang="en-GB"/>
          </a:p>
          <a:p>
            <a:r>
              <a:rPr lang="en-GB"/>
              <a:t>Can cluster arbitrary groups of parameters, asking questions about any feature the user can supply</a:t>
            </a:r>
          </a:p>
          <a:p>
            <a:pPr lvl="1"/>
            <a:r>
              <a:rPr lang="en-GB" sz="2000"/>
              <a:t>Later in this presentation, we will see an example of separately clustering the Gaussians for two observation streams</a:t>
            </a:r>
          </a:p>
          <a:p>
            <a:pPr lvl="1"/>
            <a:endParaRPr lang="en-GB" sz="2000"/>
          </a:p>
          <a:p>
            <a:r>
              <a:rPr lang="en-GB"/>
              <a:t>Opens up new possibilities for clustering</a:t>
            </a:r>
          </a:p>
          <a:p>
            <a:pPr lvl="1"/>
            <a:r>
              <a:rPr lang="en-GB" sz="2000"/>
              <a:t>Much to explore:</a:t>
            </a:r>
          </a:p>
          <a:p>
            <a:pPr lvl="2"/>
            <a:r>
              <a:rPr lang="en-GB" sz="1800"/>
              <a:t>Building different decision trees for various factorings of the acoustic observation vector</a:t>
            </a:r>
          </a:p>
          <a:p>
            <a:pPr lvl="2"/>
            <a:r>
              <a:rPr lang="en-GB" sz="1800"/>
              <a:t>Asking questions about other contextual factors</a:t>
            </a:r>
          </a:p>
          <a:p>
            <a:pPr lvl="2"/>
            <a:endParaRPr lang="en-GB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brief history</a:t>
            </a:r>
          </a:p>
        </p:txBody>
      </p:sp>
      <p:sp>
        <p:nvSpPr>
          <p:cNvPr id="464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69963"/>
            <a:ext cx="8763000" cy="4629150"/>
          </a:xfrm>
        </p:spPr>
        <p:txBody>
          <a:bodyPr/>
          <a:lstStyle/>
          <a:p>
            <a:r>
              <a:rPr lang="en-US" sz="1900">
                <a:solidFill>
                  <a:srgbClr val="000099"/>
                </a:solidFill>
              </a:rPr>
              <a:t>Many</a:t>
            </a:r>
            <a:r>
              <a:rPr lang="en-US" sz="1900"/>
              <a:t> have argued for replacing the single phone stream with multiple sub-phonetic feature streams </a:t>
            </a:r>
            <a:r>
              <a:rPr lang="en-US" sz="1800">
                <a:solidFill>
                  <a:schemeClr val="bg2"/>
                </a:solidFill>
              </a:rPr>
              <a:t>[Rose et al., Ostendorf, Nock, Niyogi et al.]</a:t>
            </a:r>
          </a:p>
          <a:p>
            <a:pPr lvl="1"/>
            <a:endParaRPr lang="en-US" sz="400">
              <a:solidFill>
                <a:schemeClr val="bg2"/>
              </a:solidFill>
            </a:endParaRPr>
          </a:p>
          <a:p>
            <a:r>
              <a:rPr lang="en-US" sz="1900">
                <a:solidFill>
                  <a:srgbClr val="000099"/>
                </a:solidFill>
              </a:rPr>
              <a:t>Many</a:t>
            </a:r>
            <a:r>
              <a:rPr lang="en-US" sz="1900"/>
              <a:t> have worked on parts of the problem</a:t>
            </a:r>
          </a:p>
          <a:p>
            <a:pPr lvl="1"/>
            <a:r>
              <a:rPr lang="en-US"/>
              <a:t>AF classification/recognition </a:t>
            </a:r>
            <a:r>
              <a:rPr lang="en-US">
                <a:solidFill>
                  <a:schemeClr val="bg2"/>
                </a:solidFill>
              </a:rPr>
              <a:t>[Kirchhoff, King, Frankel, Wester, Richmond, Hasegawa-Johnson, Borys, Metze, Fosler-Lussier, Greenberg, Chang, Saenko, ...]</a:t>
            </a:r>
          </a:p>
          <a:p>
            <a:pPr lvl="1"/>
            <a:r>
              <a:rPr lang="en-US"/>
              <a:t>Pronunciation modeling </a:t>
            </a:r>
            <a:r>
              <a:rPr lang="en-US">
                <a:solidFill>
                  <a:schemeClr val="bg2"/>
                </a:solidFill>
              </a:rPr>
              <a:t>[Livescu &amp; Glass, Bates]</a:t>
            </a:r>
          </a:p>
          <a:p>
            <a:pPr lvl="1"/>
            <a:endParaRPr lang="en-US" sz="400">
              <a:solidFill>
                <a:schemeClr val="bg2"/>
              </a:solidFill>
            </a:endParaRPr>
          </a:p>
          <a:p>
            <a:r>
              <a:rPr lang="en-US" sz="1900">
                <a:solidFill>
                  <a:srgbClr val="000099"/>
                </a:solidFill>
              </a:rPr>
              <a:t>Some</a:t>
            </a:r>
            <a:r>
              <a:rPr lang="en-US" sz="1900"/>
              <a:t> have combined AF classifiers with phone-based recognizers</a:t>
            </a:r>
            <a:r>
              <a:rPr lang="en-US"/>
              <a:t> </a:t>
            </a:r>
            <a:r>
              <a:rPr lang="en-US" sz="1800">
                <a:solidFill>
                  <a:schemeClr val="bg2"/>
                </a:solidFill>
              </a:rPr>
              <a:t>[Kirchhoff, King, Metze, Soltau, ...]</a:t>
            </a:r>
          </a:p>
          <a:p>
            <a:endParaRPr lang="en-US" sz="400">
              <a:solidFill>
                <a:schemeClr val="bg2"/>
              </a:solidFill>
            </a:endParaRPr>
          </a:p>
          <a:p>
            <a:r>
              <a:rPr lang="en-US" sz="1900">
                <a:solidFill>
                  <a:srgbClr val="000099"/>
                </a:solidFill>
              </a:rPr>
              <a:t>Some</a:t>
            </a:r>
            <a:r>
              <a:rPr lang="en-US" sz="1900"/>
              <a:t> have built HMMs by combining AF states into product states </a:t>
            </a:r>
            <a:r>
              <a:rPr lang="en-US" sz="1800">
                <a:solidFill>
                  <a:schemeClr val="bg2"/>
                </a:solidFill>
              </a:rPr>
              <a:t>[Deng et al., Richardson and Bilmes]</a:t>
            </a:r>
          </a:p>
          <a:p>
            <a:endParaRPr lang="en-US" sz="400">
              <a:solidFill>
                <a:schemeClr val="bg2"/>
              </a:solidFill>
            </a:endParaRPr>
          </a:p>
          <a:p>
            <a:r>
              <a:rPr lang="en-US" sz="1900">
                <a:solidFill>
                  <a:srgbClr val="000099"/>
                </a:solidFill>
              </a:rPr>
              <a:t>Only very recently</a:t>
            </a:r>
            <a:r>
              <a:rPr lang="en-US" sz="1900"/>
              <a:t>, work has begun on end-to-end recognition with multiple streams of AF states </a:t>
            </a:r>
            <a:r>
              <a:rPr lang="en-US" sz="1800">
                <a:solidFill>
                  <a:schemeClr val="bg2"/>
                </a:solidFill>
              </a:rPr>
              <a:t>[Hasegawa-Johnson et al., Livescu]</a:t>
            </a:r>
          </a:p>
          <a:p>
            <a:endParaRPr lang="en-US" sz="400"/>
          </a:p>
          <a:p>
            <a:r>
              <a:rPr lang="en-US" sz="1900">
                <a:solidFill>
                  <a:srgbClr val="000099"/>
                </a:solidFill>
              </a:rPr>
              <a:t>No</a:t>
            </a:r>
            <a:r>
              <a:rPr lang="en-US" sz="1900"/>
              <a:t> prior work on AF-based models for AVSR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89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0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tx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tx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95400"/>
            <a:ext cx="8763000" cy="378301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000">
                <a:solidFill>
                  <a:schemeClr val="tx2"/>
                </a:solidFill>
              </a:rPr>
              <a:t>Multistream AF-based pronunciation models</a:t>
            </a:r>
          </a:p>
          <a:p>
            <a:pPr algn="ctr">
              <a:buFont typeface="Wingdings" pitchFamily="2" charset="2"/>
              <a:buNone/>
            </a:pPr>
            <a:endParaRPr lang="en-US" sz="6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presenters:  Karen Livescu, Chris Bartels,  Nash Borges, Bronwyn Woods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Multi-stream AF-based pronunciation models</a:t>
            </a:r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413" y="990600"/>
            <a:ext cx="7977187" cy="357188"/>
          </a:xfrm>
        </p:spPr>
        <p:txBody>
          <a:bodyPr/>
          <a:lstStyle/>
          <a:p>
            <a:r>
              <a:rPr lang="en-US"/>
              <a:t>Phone-based</a:t>
            </a:r>
          </a:p>
        </p:txBody>
      </p:sp>
      <p:sp>
        <p:nvSpPr>
          <p:cNvPr id="742404" name="Oval 4"/>
          <p:cNvSpPr>
            <a:spLocks noChangeAspect="1" noChangeArrowheads="1"/>
          </p:cNvSpPr>
          <p:nvPr/>
        </p:nvSpPr>
        <p:spPr bwMode="auto">
          <a:xfrm>
            <a:off x="3084513" y="11430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05" name="Oval 5"/>
          <p:cNvSpPr>
            <a:spLocks noChangeAspect="1" noChangeArrowheads="1"/>
          </p:cNvSpPr>
          <p:nvPr/>
        </p:nvSpPr>
        <p:spPr bwMode="auto">
          <a:xfrm>
            <a:off x="4989513" y="11430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06" name="Line 6"/>
          <p:cNvSpPr>
            <a:spLocks noChangeShapeType="1"/>
          </p:cNvSpPr>
          <p:nvPr/>
        </p:nvSpPr>
        <p:spPr bwMode="auto">
          <a:xfrm>
            <a:off x="3436938" y="1312863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07" name="Oval 7" descr="Dark upward diagonal"/>
          <p:cNvSpPr>
            <a:spLocks noChangeAspect="1" noChangeArrowheads="1"/>
          </p:cNvSpPr>
          <p:nvPr/>
        </p:nvSpPr>
        <p:spPr bwMode="auto">
          <a:xfrm>
            <a:off x="3084513" y="19050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08" name="Line 8"/>
          <p:cNvSpPr>
            <a:spLocks noChangeShapeType="1"/>
          </p:cNvSpPr>
          <p:nvPr/>
        </p:nvSpPr>
        <p:spPr bwMode="auto">
          <a:xfrm>
            <a:off x="3255963" y="148748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09" name="Oval 9" descr="Dark upward diagonal"/>
          <p:cNvSpPr>
            <a:spLocks noChangeAspect="1" noChangeArrowheads="1"/>
          </p:cNvSpPr>
          <p:nvPr/>
        </p:nvSpPr>
        <p:spPr bwMode="auto">
          <a:xfrm>
            <a:off x="4989513" y="19050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10" name="Line 10"/>
          <p:cNvSpPr>
            <a:spLocks noChangeShapeType="1"/>
          </p:cNvSpPr>
          <p:nvPr/>
        </p:nvSpPr>
        <p:spPr bwMode="auto">
          <a:xfrm>
            <a:off x="5160963" y="1487488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11" name="Oval 11"/>
          <p:cNvSpPr>
            <a:spLocks noChangeAspect="1" noChangeArrowheads="1"/>
          </p:cNvSpPr>
          <p:nvPr/>
        </p:nvSpPr>
        <p:spPr bwMode="auto">
          <a:xfrm>
            <a:off x="2286000" y="47609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12" name="Oval 12"/>
          <p:cNvSpPr>
            <a:spLocks noChangeAspect="1" noChangeArrowheads="1"/>
          </p:cNvSpPr>
          <p:nvPr/>
        </p:nvSpPr>
        <p:spPr bwMode="auto">
          <a:xfrm>
            <a:off x="4191000" y="47609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13" name="Line 13"/>
          <p:cNvSpPr>
            <a:spLocks noChangeShapeType="1"/>
          </p:cNvSpPr>
          <p:nvPr/>
        </p:nvSpPr>
        <p:spPr bwMode="auto">
          <a:xfrm>
            <a:off x="2638425" y="4930775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14" name="Oval 14" descr="Dark upward diagonal"/>
          <p:cNvSpPr>
            <a:spLocks noChangeAspect="1" noChangeArrowheads="1"/>
          </p:cNvSpPr>
          <p:nvPr/>
        </p:nvSpPr>
        <p:spPr bwMode="auto">
          <a:xfrm>
            <a:off x="2286000" y="5522913"/>
            <a:ext cx="344488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15" name="Line 15"/>
          <p:cNvSpPr>
            <a:spLocks noChangeShapeType="1"/>
          </p:cNvSpPr>
          <p:nvPr/>
        </p:nvSpPr>
        <p:spPr bwMode="auto">
          <a:xfrm>
            <a:off x="2457450" y="51054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16" name="Oval 16" descr="Dark upward diagonal"/>
          <p:cNvSpPr>
            <a:spLocks noChangeAspect="1" noChangeArrowheads="1"/>
          </p:cNvSpPr>
          <p:nvPr/>
        </p:nvSpPr>
        <p:spPr bwMode="auto">
          <a:xfrm>
            <a:off x="4191000" y="5522913"/>
            <a:ext cx="344488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17" name="Line 17"/>
          <p:cNvSpPr>
            <a:spLocks noChangeShapeType="1"/>
          </p:cNvSpPr>
          <p:nvPr/>
        </p:nvSpPr>
        <p:spPr bwMode="auto">
          <a:xfrm>
            <a:off x="4362450" y="51054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18" name="Oval 18"/>
          <p:cNvSpPr>
            <a:spLocks noChangeAspect="1" noChangeArrowheads="1"/>
          </p:cNvSpPr>
          <p:nvPr/>
        </p:nvSpPr>
        <p:spPr bwMode="auto">
          <a:xfrm>
            <a:off x="2286000" y="41148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19" name="Oval 19"/>
          <p:cNvSpPr>
            <a:spLocks noChangeAspect="1" noChangeArrowheads="1"/>
          </p:cNvSpPr>
          <p:nvPr/>
        </p:nvSpPr>
        <p:spPr bwMode="auto">
          <a:xfrm>
            <a:off x="4191000" y="41148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20" name="Line 20"/>
          <p:cNvSpPr>
            <a:spLocks noChangeShapeType="1"/>
          </p:cNvSpPr>
          <p:nvPr/>
        </p:nvSpPr>
        <p:spPr bwMode="auto">
          <a:xfrm>
            <a:off x="2638425" y="4284663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21" name="Freeform 21"/>
          <p:cNvSpPr>
            <a:spLocks/>
          </p:cNvSpPr>
          <p:nvPr/>
        </p:nvSpPr>
        <p:spPr bwMode="auto">
          <a:xfrm rot="16200000" flipH="1">
            <a:off x="1295400" y="4495800"/>
            <a:ext cx="1828800" cy="3048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22" name="Oval 22"/>
          <p:cNvSpPr>
            <a:spLocks noChangeAspect="1" noChangeArrowheads="1"/>
          </p:cNvSpPr>
          <p:nvPr/>
        </p:nvSpPr>
        <p:spPr bwMode="auto">
          <a:xfrm>
            <a:off x="2286000" y="34290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23" name="Oval 23"/>
          <p:cNvSpPr>
            <a:spLocks noChangeAspect="1" noChangeArrowheads="1"/>
          </p:cNvSpPr>
          <p:nvPr/>
        </p:nvSpPr>
        <p:spPr bwMode="auto">
          <a:xfrm>
            <a:off x="4191000" y="3429000"/>
            <a:ext cx="344488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42424" name="Line 24"/>
          <p:cNvSpPr>
            <a:spLocks noChangeShapeType="1"/>
          </p:cNvSpPr>
          <p:nvPr/>
        </p:nvSpPr>
        <p:spPr bwMode="auto">
          <a:xfrm>
            <a:off x="2638425" y="3598863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25" name="Freeform 25"/>
          <p:cNvSpPr>
            <a:spLocks/>
          </p:cNvSpPr>
          <p:nvPr/>
        </p:nvSpPr>
        <p:spPr bwMode="auto">
          <a:xfrm rot="16200000" flipH="1">
            <a:off x="1714500" y="4914900"/>
            <a:ext cx="1143000" cy="1524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26" name="Freeform 26"/>
          <p:cNvSpPr>
            <a:spLocks/>
          </p:cNvSpPr>
          <p:nvPr/>
        </p:nvSpPr>
        <p:spPr bwMode="auto">
          <a:xfrm rot="16200000" flipH="1">
            <a:off x="3200400" y="4495800"/>
            <a:ext cx="1828800" cy="3048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27" name="Freeform 27"/>
          <p:cNvSpPr>
            <a:spLocks/>
          </p:cNvSpPr>
          <p:nvPr/>
        </p:nvSpPr>
        <p:spPr bwMode="auto">
          <a:xfrm rot="16200000" flipH="1">
            <a:off x="3619500" y="4914900"/>
            <a:ext cx="1143000" cy="1524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42428" name="Rectangle 28"/>
          <p:cNvSpPr>
            <a:spLocks noChangeArrowheads="1"/>
          </p:cNvSpPr>
          <p:nvPr/>
        </p:nvSpPr>
        <p:spPr bwMode="auto">
          <a:xfrm>
            <a:off x="252413" y="2995613"/>
            <a:ext cx="797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b="0" i="0"/>
              <a:t>AF-based</a:t>
            </a:r>
          </a:p>
        </p:txBody>
      </p:sp>
      <p:grpSp>
        <p:nvGrpSpPr>
          <p:cNvPr id="742450" name="Group 50"/>
          <p:cNvGrpSpPr>
            <a:grpSpLocks/>
          </p:cNvGrpSpPr>
          <p:nvPr/>
        </p:nvGrpSpPr>
        <p:grpSpPr bwMode="auto">
          <a:xfrm>
            <a:off x="3352800" y="2133600"/>
            <a:ext cx="838200" cy="228600"/>
            <a:chOff x="1200" y="2496"/>
            <a:chExt cx="672" cy="207"/>
          </a:xfrm>
        </p:grpSpPr>
        <p:grpSp>
          <p:nvGrpSpPr>
            <p:cNvPr id="742451" name="Group 51"/>
            <p:cNvGrpSpPr>
              <a:grpSpLocks/>
            </p:cNvGrpSpPr>
            <p:nvPr/>
          </p:nvGrpSpPr>
          <p:grpSpPr bwMode="auto">
            <a:xfrm>
              <a:off x="1248" y="2496"/>
              <a:ext cx="576" cy="192"/>
              <a:chOff x="1296" y="2448"/>
              <a:chExt cx="576" cy="192"/>
            </a:xfrm>
          </p:grpSpPr>
          <p:sp>
            <p:nvSpPr>
              <p:cNvPr id="742452" name="Freeform 52"/>
              <p:cNvSpPr>
                <a:spLocks/>
              </p:cNvSpPr>
              <p:nvPr/>
            </p:nvSpPr>
            <p:spPr bwMode="auto">
              <a:xfrm>
                <a:off x="1296" y="2544"/>
                <a:ext cx="384" cy="96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2453" name="Freeform 53"/>
              <p:cNvSpPr>
                <a:spLocks/>
              </p:cNvSpPr>
              <p:nvPr/>
            </p:nvSpPr>
            <p:spPr bwMode="auto">
              <a:xfrm>
                <a:off x="1488" y="2448"/>
                <a:ext cx="384" cy="192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42454" name="Line 54"/>
            <p:cNvSpPr>
              <a:spLocks noChangeShapeType="1"/>
            </p:cNvSpPr>
            <p:nvPr/>
          </p:nvSpPr>
          <p:spPr bwMode="auto">
            <a:xfrm>
              <a:off x="1200" y="2703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742455" name="Group 55"/>
          <p:cNvGrpSpPr>
            <a:grpSpLocks/>
          </p:cNvGrpSpPr>
          <p:nvPr/>
        </p:nvGrpSpPr>
        <p:grpSpPr bwMode="auto">
          <a:xfrm>
            <a:off x="5105400" y="2133600"/>
            <a:ext cx="838200" cy="228600"/>
            <a:chOff x="1200" y="2496"/>
            <a:chExt cx="672" cy="207"/>
          </a:xfrm>
        </p:grpSpPr>
        <p:grpSp>
          <p:nvGrpSpPr>
            <p:cNvPr id="742456" name="Group 56"/>
            <p:cNvGrpSpPr>
              <a:grpSpLocks/>
            </p:cNvGrpSpPr>
            <p:nvPr/>
          </p:nvGrpSpPr>
          <p:grpSpPr bwMode="auto">
            <a:xfrm>
              <a:off x="1248" y="2496"/>
              <a:ext cx="576" cy="192"/>
              <a:chOff x="1296" y="2448"/>
              <a:chExt cx="576" cy="192"/>
            </a:xfrm>
          </p:grpSpPr>
          <p:sp>
            <p:nvSpPr>
              <p:cNvPr id="742457" name="Freeform 57"/>
              <p:cNvSpPr>
                <a:spLocks/>
              </p:cNvSpPr>
              <p:nvPr/>
            </p:nvSpPr>
            <p:spPr bwMode="auto">
              <a:xfrm>
                <a:off x="1296" y="2544"/>
                <a:ext cx="384" cy="96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2458" name="Freeform 58"/>
              <p:cNvSpPr>
                <a:spLocks/>
              </p:cNvSpPr>
              <p:nvPr/>
            </p:nvSpPr>
            <p:spPr bwMode="auto">
              <a:xfrm>
                <a:off x="1488" y="2448"/>
                <a:ext cx="384" cy="192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42459" name="Line 59"/>
            <p:cNvSpPr>
              <a:spLocks noChangeShapeType="1"/>
            </p:cNvSpPr>
            <p:nvPr/>
          </p:nvSpPr>
          <p:spPr bwMode="auto">
            <a:xfrm>
              <a:off x="1200" y="2703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742490" name="Group 90"/>
          <p:cNvGrpSpPr>
            <a:grpSpLocks/>
          </p:cNvGrpSpPr>
          <p:nvPr/>
        </p:nvGrpSpPr>
        <p:grpSpPr bwMode="auto">
          <a:xfrm>
            <a:off x="4343400" y="5791200"/>
            <a:ext cx="838200" cy="228600"/>
            <a:chOff x="1200" y="2496"/>
            <a:chExt cx="672" cy="207"/>
          </a:xfrm>
        </p:grpSpPr>
        <p:grpSp>
          <p:nvGrpSpPr>
            <p:cNvPr id="742491" name="Group 91"/>
            <p:cNvGrpSpPr>
              <a:grpSpLocks/>
            </p:cNvGrpSpPr>
            <p:nvPr/>
          </p:nvGrpSpPr>
          <p:grpSpPr bwMode="auto">
            <a:xfrm>
              <a:off x="1248" y="2496"/>
              <a:ext cx="576" cy="192"/>
              <a:chOff x="1296" y="2448"/>
              <a:chExt cx="576" cy="192"/>
            </a:xfrm>
          </p:grpSpPr>
          <p:sp>
            <p:nvSpPr>
              <p:cNvPr id="742492" name="Freeform 92"/>
              <p:cNvSpPr>
                <a:spLocks/>
              </p:cNvSpPr>
              <p:nvPr/>
            </p:nvSpPr>
            <p:spPr bwMode="auto">
              <a:xfrm>
                <a:off x="1296" y="2544"/>
                <a:ext cx="384" cy="96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2493" name="Freeform 93"/>
              <p:cNvSpPr>
                <a:spLocks/>
              </p:cNvSpPr>
              <p:nvPr/>
            </p:nvSpPr>
            <p:spPr bwMode="auto">
              <a:xfrm>
                <a:off x="1488" y="2448"/>
                <a:ext cx="384" cy="192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42494" name="Line 94"/>
            <p:cNvSpPr>
              <a:spLocks noChangeShapeType="1"/>
            </p:cNvSpPr>
            <p:nvPr/>
          </p:nvSpPr>
          <p:spPr bwMode="auto">
            <a:xfrm>
              <a:off x="1200" y="2703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742495" name="Group 95"/>
          <p:cNvGrpSpPr>
            <a:grpSpLocks/>
          </p:cNvGrpSpPr>
          <p:nvPr/>
        </p:nvGrpSpPr>
        <p:grpSpPr bwMode="auto">
          <a:xfrm>
            <a:off x="2438400" y="5791200"/>
            <a:ext cx="838200" cy="228600"/>
            <a:chOff x="1200" y="2496"/>
            <a:chExt cx="672" cy="207"/>
          </a:xfrm>
        </p:grpSpPr>
        <p:grpSp>
          <p:nvGrpSpPr>
            <p:cNvPr id="742496" name="Group 96"/>
            <p:cNvGrpSpPr>
              <a:grpSpLocks/>
            </p:cNvGrpSpPr>
            <p:nvPr/>
          </p:nvGrpSpPr>
          <p:grpSpPr bwMode="auto">
            <a:xfrm>
              <a:off x="1248" y="2496"/>
              <a:ext cx="576" cy="192"/>
              <a:chOff x="1296" y="2448"/>
              <a:chExt cx="576" cy="192"/>
            </a:xfrm>
          </p:grpSpPr>
          <p:sp>
            <p:nvSpPr>
              <p:cNvPr id="742497" name="Freeform 97"/>
              <p:cNvSpPr>
                <a:spLocks/>
              </p:cNvSpPr>
              <p:nvPr/>
            </p:nvSpPr>
            <p:spPr bwMode="auto">
              <a:xfrm>
                <a:off x="1296" y="2544"/>
                <a:ext cx="384" cy="96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2498" name="Freeform 98"/>
              <p:cNvSpPr>
                <a:spLocks/>
              </p:cNvSpPr>
              <p:nvPr/>
            </p:nvSpPr>
            <p:spPr bwMode="auto">
              <a:xfrm>
                <a:off x="1488" y="2448"/>
                <a:ext cx="384" cy="192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2857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42499" name="Line 99"/>
            <p:cNvSpPr>
              <a:spLocks noChangeShapeType="1"/>
            </p:cNvSpPr>
            <p:nvPr/>
          </p:nvSpPr>
          <p:spPr bwMode="auto">
            <a:xfrm>
              <a:off x="1200" y="2703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sp>
        <p:nvSpPr>
          <p:cNvPr id="742500" name="Rectangle 100"/>
          <p:cNvSpPr>
            <a:spLocks noChangeArrowheads="1"/>
          </p:cNvSpPr>
          <p:nvPr/>
        </p:nvSpPr>
        <p:spPr bwMode="auto">
          <a:xfrm>
            <a:off x="6096000" y="1090613"/>
            <a:ext cx="797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/>
              <a:t>q (phonetic state)</a:t>
            </a:r>
          </a:p>
        </p:txBody>
      </p:sp>
      <p:sp>
        <p:nvSpPr>
          <p:cNvPr id="742501" name="Rectangle 101"/>
          <p:cNvSpPr>
            <a:spLocks noChangeArrowheads="1"/>
          </p:cNvSpPr>
          <p:nvPr/>
        </p:nvSpPr>
        <p:spPr bwMode="auto">
          <a:xfrm>
            <a:off x="6119813" y="1852613"/>
            <a:ext cx="797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/>
              <a:t>o (observation vector)</a:t>
            </a:r>
          </a:p>
        </p:txBody>
      </p:sp>
      <p:sp>
        <p:nvSpPr>
          <p:cNvPr id="742502" name="Rectangle 102"/>
          <p:cNvSpPr>
            <a:spLocks noChangeArrowheads="1"/>
          </p:cNvSpPr>
          <p:nvPr/>
        </p:nvSpPr>
        <p:spPr bwMode="auto">
          <a:xfrm>
            <a:off x="6096000" y="3352800"/>
            <a:ext cx="25908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/>
              <a:t>q</a:t>
            </a:r>
            <a:r>
              <a:rPr lang="en-US" b="0" i="0" baseline="-25000"/>
              <a:t>i</a:t>
            </a:r>
            <a:r>
              <a:rPr lang="en-US" b="0" i="0"/>
              <a:t> (state of AF i)</a:t>
            </a:r>
          </a:p>
        </p:txBody>
      </p:sp>
      <p:sp>
        <p:nvSpPr>
          <p:cNvPr id="742503" name="Rectangle 103"/>
          <p:cNvSpPr>
            <a:spLocks noChangeArrowheads="1"/>
          </p:cNvSpPr>
          <p:nvPr/>
        </p:nvSpPr>
        <p:spPr bwMode="auto">
          <a:xfrm>
            <a:off x="6172200" y="5486400"/>
            <a:ext cx="20574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/>
              <a:t>o (obs vector)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699375" cy="371475"/>
          </a:xfrm>
        </p:spPr>
        <p:txBody>
          <a:bodyPr/>
          <a:lstStyle/>
          <a:p>
            <a:r>
              <a:rPr lang="en-US"/>
              <a:t>Motivation:  Pronunciation variation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43600" y="6477000"/>
            <a:ext cx="3200400" cy="274638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1400">
                <a:solidFill>
                  <a:schemeClr val="accent1"/>
                </a:solidFill>
              </a:rPr>
              <a:t>[</a:t>
            </a:r>
            <a:r>
              <a:rPr lang="en-US" sz="1400" i="1">
                <a:solidFill>
                  <a:schemeClr val="accent1"/>
                </a:solidFill>
              </a:rPr>
              <a:t>From data of Greenberg et al. ‘96</a:t>
            </a:r>
            <a:r>
              <a:rPr lang="en-US" sz="1400">
                <a:solidFill>
                  <a:schemeClr val="accent1"/>
                </a:solidFill>
              </a:rPr>
              <a:t>]</a:t>
            </a:r>
          </a:p>
        </p:txBody>
      </p:sp>
      <p:grpSp>
        <p:nvGrpSpPr>
          <p:cNvPr id="737284" name="Group 4"/>
          <p:cNvGrpSpPr>
            <a:grpSpLocks/>
          </p:cNvGrpSpPr>
          <p:nvPr/>
        </p:nvGrpSpPr>
        <p:grpSpPr bwMode="auto">
          <a:xfrm>
            <a:off x="1219200" y="779463"/>
            <a:ext cx="1828800" cy="3660775"/>
            <a:chOff x="768" y="779"/>
            <a:chExt cx="1152" cy="2306"/>
          </a:xfrm>
        </p:grpSpPr>
        <p:sp>
          <p:nvSpPr>
            <p:cNvPr id="737285" name="Text Box 5"/>
            <p:cNvSpPr txBox="1">
              <a:spLocks noChangeArrowheads="1"/>
            </p:cNvSpPr>
            <p:nvPr/>
          </p:nvSpPr>
          <p:spPr bwMode="auto">
            <a:xfrm>
              <a:off x="768" y="1296"/>
              <a:ext cx="1152" cy="1789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0" i="0"/>
                <a:t>(2)  p r aa b iy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r ay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r aw l uh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r ah b iy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r aa l iy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r aa b uw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ow ih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aa iy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aa b uh b l iy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(1)  p aa ah iy</a:t>
              </a:r>
            </a:p>
          </p:txBody>
        </p:sp>
        <p:sp>
          <p:nvSpPr>
            <p:cNvPr id="737286" name="Text Box 6"/>
            <p:cNvSpPr txBox="1">
              <a:spLocks noChangeArrowheads="1"/>
            </p:cNvSpPr>
            <p:nvPr/>
          </p:nvSpPr>
          <p:spPr bwMode="auto">
            <a:xfrm>
              <a:off x="934" y="779"/>
              <a:ext cx="698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r>
                <a:rPr lang="en-US" sz="1800" b="0">
                  <a:solidFill>
                    <a:srgbClr val="000099"/>
                  </a:solidFill>
                </a:rPr>
                <a:t>probably</a:t>
              </a:r>
            </a:p>
          </p:txBody>
        </p:sp>
        <p:sp>
          <p:nvSpPr>
            <p:cNvPr id="737287" name="Text Box 7"/>
            <p:cNvSpPr txBox="1">
              <a:spLocks noChangeArrowheads="1"/>
            </p:cNvSpPr>
            <p:nvPr/>
          </p:nvSpPr>
          <p:spPr bwMode="auto">
            <a:xfrm>
              <a:off x="768" y="1008"/>
              <a:ext cx="110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solidFill>
                    <a:srgbClr val="CC0000"/>
                  </a:solidFill>
                </a:rPr>
                <a:t>p r aa b ax b l iy</a:t>
              </a:r>
            </a:p>
          </p:txBody>
        </p:sp>
      </p:grpSp>
      <p:sp>
        <p:nvSpPr>
          <p:cNvPr id="737288" name="Text Box 8"/>
          <p:cNvSpPr txBox="1">
            <a:spLocks noChangeArrowheads="1"/>
          </p:cNvSpPr>
          <p:nvPr/>
        </p:nvSpPr>
        <p:spPr bwMode="auto">
          <a:xfrm>
            <a:off x="3276600" y="1611313"/>
            <a:ext cx="1752600" cy="541337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i="0"/>
              <a:t>(1)  s eh n t s</a:t>
            </a:r>
          </a:p>
          <a:p>
            <a:pPr algn="l">
              <a:spcBef>
                <a:spcPct val="50000"/>
              </a:spcBef>
            </a:pPr>
            <a:r>
              <a:rPr lang="en-US" sz="1400" b="0" i="0"/>
              <a:t>(1)  s ih t s  </a:t>
            </a:r>
          </a:p>
        </p:txBody>
      </p:sp>
      <p:sp>
        <p:nvSpPr>
          <p:cNvPr id="737289" name="Text Box 9"/>
          <p:cNvSpPr txBox="1">
            <a:spLocks noChangeArrowheads="1"/>
          </p:cNvSpPr>
          <p:nvPr/>
        </p:nvSpPr>
        <p:spPr bwMode="auto">
          <a:xfrm>
            <a:off x="3665538" y="779463"/>
            <a:ext cx="754062" cy="2873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>
            <a:spAutoFit/>
          </a:bodyPr>
          <a:lstStyle/>
          <a:p>
            <a:r>
              <a:rPr lang="en-US" sz="1800" b="0">
                <a:solidFill>
                  <a:srgbClr val="000099"/>
                </a:solidFill>
              </a:rPr>
              <a:t>sense</a:t>
            </a:r>
          </a:p>
        </p:txBody>
      </p:sp>
      <p:sp>
        <p:nvSpPr>
          <p:cNvPr id="737290" name="Text Box 10"/>
          <p:cNvSpPr txBox="1">
            <a:spLocks noChangeArrowheads="1"/>
          </p:cNvSpPr>
          <p:nvPr/>
        </p:nvSpPr>
        <p:spPr bwMode="auto">
          <a:xfrm>
            <a:off x="3276600" y="1143000"/>
            <a:ext cx="16002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i="0">
                <a:solidFill>
                  <a:srgbClr val="CC0000"/>
                </a:solidFill>
              </a:rPr>
              <a:t>s eh n s</a:t>
            </a:r>
          </a:p>
        </p:txBody>
      </p:sp>
      <p:sp>
        <p:nvSpPr>
          <p:cNvPr id="737291" name="Text Box 11"/>
          <p:cNvSpPr txBox="1">
            <a:spLocks noChangeArrowheads="1"/>
          </p:cNvSpPr>
          <p:nvPr/>
        </p:nvSpPr>
        <p:spPr bwMode="auto">
          <a:xfrm>
            <a:off x="5257800" y="1611313"/>
            <a:ext cx="2057400" cy="140335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i="0"/>
              <a:t>(1)  eh v r ax b ax d iy</a:t>
            </a:r>
          </a:p>
          <a:p>
            <a:pPr algn="l">
              <a:spcBef>
                <a:spcPct val="50000"/>
              </a:spcBef>
            </a:pPr>
            <a:r>
              <a:rPr lang="en-US" sz="1400" b="0" i="0"/>
              <a:t>(1)  eh v er b ah d iy</a:t>
            </a:r>
          </a:p>
          <a:p>
            <a:pPr algn="l">
              <a:spcBef>
                <a:spcPct val="50000"/>
              </a:spcBef>
            </a:pPr>
            <a:r>
              <a:rPr lang="en-US" sz="1400" b="0" i="0"/>
              <a:t>(1)  eh ux b ax iy</a:t>
            </a:r>
          </a:p>
          <a:p>
            <a:pPr algn="l">
              <a:spcBef>
                <a:spcPct val="50000"/>
              </a:spcBef>
            </a:pPr>
            <a:r>
              <a:rPr lang="en-US" sz="1400" b="0" i="0"/>
              <a:t>(1)  eh r uw ay</a:t>
            </a:r>
          </a:p>
          <a:p>
            <a:pPr algn="l">
              <a:spcBef>
                <a:spcPct val="50000"/>
              </a:spcBef>
            </a:pPr>
            <a:r>
              <a:rPr lang="en-US" sz="1400" b="0" i="0"/>
              <a:t>(1)  eh b ah iy</a:t>
            </a:r>
          </a:p>
        </p:txBody>
      </p:sp>
      <p:sp>
        <p:nvSpPr>
          <p:cNvPr id="737292" name="Text Box 12"/>
          <p:cNvSpPr txBox="1">
            <a:spLocks noChangeArrowheads="1"/>
          </p:cNvSpPr>
          <p:nvPr/>
        </p:nvSpPr>
        <p:spPr bwMode="auto">
          <a:xfrm>
            <a:off x="5591175" y="762000"/>
            <a:ext cx="1262063" cy="2873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wrap="none" lIns="64008" tIns="27432" rIns="64008" bIns="27432">
            <a:spAutoFit/>
          </a:bodyPr>
          <a:lstStyle/>
          <a:p>
            <a:r>
              <a:rPr lang="en-US" sz="1800" b="0">
                <a:solidFill>
                  <a:srgbClr val="000099"/>
                </a:solidFill>
              </a:rPr>
              <a:t>everybody</a:t>
            </a:r>
          </a:p>
        </p:txBody>
      </p:sp>
      <p:sp>
        <p:nvSpPr>
          <p:cNvPr id="737293" name="Text Box 13"/>
          <p:cNvSpPr txBox="1">
            <a:spLocks noChangeArrowheads="1"/>
          </p:cNvSpPr>
          <p:nvPr/>
        </p:nvSpPr>
        <p:spPr bwMode="auto">
          <a:xfrm>
            <a:off x="5334000" y="1143000"/>
            <a:ext cx="19050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i="0">
                <a:solidFill>
                  <a:srgbClr val="CC0000"/>
                </a:solidFill>
              </a:rPr>
              <a:t>eh v r iy b ah d iy</a:t>
            </a:r>
          </a:p>
        </p:txBody>
      </p:sp>
      <p:grpSp>
        <p:nvGrpSpPr>
          <p:cNvPr id="737294" name="Group 14"/>
          <p:cNvGrpSpPr>
            <a:grpSpLocks/>
          </p:cNvGrpSpPr>
          <p:nvPr/>
        </p:nvGrpSpPr>
        <p:grpSpPr bwMode="auto">
          <a:xfrm>
            <a:off x="7467600" y="762000"/>
            <a:ext cx="1600200" cy="4273550"/>
            <a:chOff x="4704" y="768"/>
            <a:chExt cx="1008" cy="2692"/>
          </a:xfrm>
        </p:grpSpPr>
        <p:sp>
          <p:nvSpPr>
            <p:cNvPr id="737295" name="Text Box 15"/>
            <p:cNvSpPr txBox="1">
              <a:spLocks noChangeArrowheads="1"/>
            </p:cNvSpPr>
            <p:nvPr/>
          </p:nvSpPr>
          <p:spPr bwMode="auto">
            <a:xfrm>
              <a:off x="4800" y="1309"/>
              <a:ext cx="864" cy="2151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0" i="0"/>
                <a:t>(37)  d ow n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(16)  d ow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(6)  ow n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(4)  d ow n t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(3)  d ow t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(3)  d ah n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(3)  ow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(3)  n ax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(2)  d ax n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(2)  ax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(1)  n uw</a:t>
              </a:r>
            </a:p>
            <a:p>
              <a:pPr algn="l">
                <a:spcBef>
                  <a:spcPct val="50000"/>
                </a:spcBef>
              </a:pPr>
              <a:r>
                <a:rPr lang="en-US" sz="1400" b="0" i="0"/>
                <a:t>  ...</a:t>
              </a:r>
            </a:p>
          </p:txBody>
        </p:sp>
        <p:sp>
          <p:nvSpPr>
            <p:cNvPr id="737296" name="Text Box 16"/>
            <p:cNvSpPr txBox="1">
              <a:spLocks noChangeArrowheads="1"/>
            </p:cNvSpPr>
            <p:nvPr/>
          </p:nvSpPr>
          <p:spPr bwMode="auto">
            <a:xfrm>
              <a:off x="4966" y="768"/>
              <a:ext cx="449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r>
                <a:rPr lang="en-US" sz="1800" b="0">
                  <a:solidFill>
                    <a:srgbClr val="000099"/>
                  </a:solidFill>
                </a:rPr>
                <a:t>don’t</a:t>
              </a:r>
            </a:p>
          </p:txBody>
        </p:sp>
        <p:sp>
          <p:nvSpPr>
            <p:cNvPr id="737297" name="Text Box 17"/>
            <p:cNvSpPr txBox="1">
              <a:spLocks noChangeArrowheads="1"/>
            </p:cNvSpPr>
            <p:nvPr/>
          </p:nvSpPr>
          <p:spPr bwMode="auto">
            <a:xfrm>
              <a:off x="4704" y="1008"/>
              <a:ext cx="1008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solidFill>
                    <a:srgbClr val="CC0000"/>
                  </a:solidFill>
                </a:rPr>
                <a:t>d ow n t</a:t>
              </a:r>
            </a:p>
          </p:txBody>
        </p:sp>
      </p:grpSp>
      <p:grpSp>
        <p:nvGrpSpPr>
          <p:cNvPr id="737298" name="Group 18"/>
          <p:cNvGrpSpPr>
            <a:grpSpLocks/>
          </p:cNvGrpSpPr>
          <p:nvPr/>
        </p:nvGrpSpPr>
        <p:grpSpPr bwMode="auto">
          <a:xfrm>
            <a:off x="0" y="784225"/>
            <a:ext cx="1143000" cy="2339975"/>
            <a:chOff x="0" y="768"/>
            <a:chExt cx="720" cy="1474"/>
          </a:xfrm>
        </p:grpSpPr>
        <p:sp>
          <p:nvSpPr>
            <p:cNvPr id="737299" name="Text Box 19"/>
            <p:cNvSpPr txBox="1">
              <a:spLocks noChangeArrowheads="1"/>
            </p:cNvSpPr>
            <p:nvPr/>
          </p:nvSpPr>
          <p:spPr bwMode="auto">
            <a:xfrm>
              <a:off x="0" y="1008"/>
              <a:ext cx="72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solidFill>
                    <a:srgbClr val="CC0000"/>
                  </a:solidFill>
                </a:rPr>
                <a:t>baseform</a:t>
              </a:r>
            </a:p>
          </p:txBody>
        </p:sp>
        <p:sp>
          <p:nvSpPr>
            <p:cNvPr id="737300" name="Text Box 20"/>
            <p:cNvSpPr txBox="1">
              <a:spLocks noChangeArrowheads="1"/>
            </p:cNvSpPr>
            <p:nvPr/>
          </p:nvSpPr>
          <p:spPr bwMode="auto">
            <a:xfrm>
              <a:off x="129" y="768"/>
              <a:ext cx="430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wrap="none" lIns="64008" tIns="27432" rIns="64008" bIns="27432">
              <a:spAutoFit/>
            </a:bodyPr>
            <a:lstStyle/>
            <a:p>
              <a:r>
                <a:rPr lang="en-US" sz="1800" b="0">
                  <a:solidFill>
                    <a:srgbClr val="000099"/>
                  </a:solidFill>
                </a:rPr>
                <a:t>word</a:t>
              </a:r>
            </a:p>
          </p:txBody>
        </p:sp>
        <p:sp>
          <p:nvSpPr>
            <p:cNvPr id="737301" name="Text Box 21"/>
            <p:cNvSpPr txBox="1">
              <a:spLocks noChangeArrowheads="1"/>
            </p:cNvSpPr>
            <p:nvPr/>
          </p:nvSpPr>
          <p:spPr bwMode="auto">
            <a:xfrm>
              <a:off x="48" y="1946"/>
              <a:ext cx="576" cy="2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surface (actual)</a:t>
              </a:r>
              <a:endParaRPr lang="en-US" sz="1600" b="0"/>
            </a:p>
          </p:txBody>
        </p:sp>
      </p:grpSp>
      <p:graphicFrame>
        <p:nvGraphicFramePr>
          <p:cNvPr id="737302" name="Object 22"/>
          <p:cNvGraphicFramePr>
            <a:graphicFrameLocks noChangeAspect="1"/>
          </p:cNvGraphicFramePr>
          <p:nvPr>
            <p:ph sz="half" idx="2"/>
          </p:nvPr>
        </p:nvGraphicFramePr>
        <p:xfrm>
          <a:off x="3522663" y="3651250"/>
          <a:ext cx="4706937" cy="2749550"/>
        </p:xfrm>
        <a:graphic>
          <a:graphicData uri="http://schemas.openxmlformats.org/presentationml/2006/ole">
            <p:oleObj spid="_x0000_s737302" name="Chart" r:id="rId8" imgW="7010400" imgH="4095902" progId="MSGraph.Chart.8">
              <p:embed followColorScheme="full"/>
            </p:oleObj>
          </a:graphicData>
        </a:graphic>
      </p:graphicFrame>
      <p:pic>
        <p:nvPicPr>
          <p:cNvPr id="737303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everybody.riff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6629400" y="2438400"/>
            <a:ext cx="288925" cy="304800"/>
          </a:xfrm>
          <a:prstGeom prst="rect">
            <a:avLst/>
          </a:prstGeom>
          <a:noFill/>
        </p:spPr>
      </p:pic>
      <p:pic>
        <p:nvPicPr>
          <p:cNvPr id="737304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3" name="probably_sw2092B-ws96-i-0042.riff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2667000" y="2133600"/>
            <a:ext cx="304800" cy="304800"/>
          </a:xfrm>
          <a:prstGeom prst="rect">
            <a:avLst/>
          </a:prstGeom>
          <a:noFill/>
        </p:spPr>
      </p:pic>
      <p:pic>
        <p:nvPicPr>
          <p:cNvPr id="737305" name="Picture 25">
            <a:hlinkClick r:id="" action="ppaction://media"/>
          </p:cNvPr>
          <p:cNvPicPr>
            <a:picLocks noRot="1" noChangeAspect="1" noChangeArrowheads="1"/>
          </p:cNvPicPr>
          <p:nvPr>
            <a:wavAudioFile r:embed="rId4" name="probably_sw2780A-ws96-i-0015.riff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2362200" y="3276600"/>
            <a:ext cx="304800" cy="304800"/>
          </a:xfrm>
          <a:prstGeom prst="rect">
            <a:avLst/>
          </a:prstGeom>
          <a:noFill/>
        </p:spPr>
      </p:pic>
      <p:pic>
        <p:nvPicPr>
          <p:cNvPr id="737306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5" name="probably_sw2830A-ws96-i-0147.riff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2362200" y="3581400"/>
            <a:ext cx="304800" cy="304800"/>
          </a:xfrm>
          <a:prstGeom prst="rect">
            <a:avLst/>
          </a:prstGeom>
          <a:noFill/>
        </p:spPr>
      </p:pic>
      <p:pic>
        <p:nvPicPr>
          <p:cNvPr id="737307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6" name="probably_sw4339A-ws96-i-0018.riff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2590800" y="1600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37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0" fill="hold"/>
                                        <p:tgtEl>
                                          <p:spTgt spid="737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373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80" fill="hold"/>
                                        <p:tgtEl>
                                          <p:spTgt spid="7373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373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90" fill="hold"/>
                                        <p:tgtEl>
                                          <p:spTgt spid="7373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37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00" fill="hold"/>
                                        <p:tgtEl>
                                          <p:spTgt spid="7373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04"/>
                </p:tgtEl>
              </p:cMediaNode>
            </p:audio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05"/>
                </p:tgtEl>
              </p:cMediaNode>
            </p:audio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06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07"/>
                </p:tgtEl>
              </p:cMediaNode>
            </p:audio>
          </p:childTnLst>
        </p:cTn>
      </p:par>
    </p:tnLst>
    <p:bldLst>
      <p:bldP spid="737283" grpId="0" build="p"/>
      <p:bldOleChart spid="73730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97925" cy="371475"/>
          </a:xfrm>
        </p:spPr>
        <p:txBody>
          <a:bodyPr/>
          <a:lstStyle/>
          <a:p>
            <a:r>
              <a:rPr lang="en-US"/>
              <a:t>Pronunciation variation and ASR performance</a:t>
            </a:r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49363"/>
            <a:ext cx="8534400" cy="2484437"/>
          </a:xfrm>
        </p:spPr>
        <p:txBody>
          <a:bodyPr/>
          <a:lstStyle/>
          <a:p>
            <a:pPr marL="228600" indent="-228600"/>
            <a:r>
              <a:rPr lang="en-US"/>
              <a:t>Automatic speech recognition (ASR) is strongly affected by pronunciation variation</a:t>
            </a:r>
          </a:p>
          <a:p>
            <a:pPr marL="228600" indent="-228600"/>
            <a:endParaRPr lang="en-US"/>
          </a:p>
          <a:p>
            <a:pPr lvl="1" indent="-214313"/>
            <a:r>
              <a:rPr lang="en-US"/>
              <a:t>Words produced non-canonically are more likely to be mis-recognized </a:t>
            </a:r>
            <a:r>
              <a:rPr lang="en-US">
                <a:solidFill>
                  <a:schemeClr val="bg2"/>
                </a:solidFill>
              </a:rPr>
              <a:t>[Fosler-Lussier ‘99]</a:t>
            </a:r>
          </a:p>
          <a:p>
            <a:pPr lvl="1" indent="-214313"/>
            <a:endParaRPr lang="en-US">
              <a:solidFill>
                <a:schemeClr val="bg2"/>
              </a:solidFill>
            </a:endParaRPr>
          </a:p>
          <a:p>
            <a:pPr lvl="1" indent="-214313"/>
            <a:r>
              <a:rPr lang="en-US"/>
              <a:t>Conversational speech is recognized at twice the error rate of read speech </a:t>
            </a:r>
            <a:r>
              <a:rPr lang="en-US">
                <a:solidFill>
                  <a:schemeClr val="bg2"/>
                </a:solidFill>
              </a:rPr>
              <a:t>[Weintraub et al. ‘96]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97925" cy="371475"/>
          </a:xfrm>
        </p:spPr>
        <p:txBody>
          <a:bodyPr/>
          <a:lstStyle/>
          <a:p>
            <a:r>
              <a:rPr lang="en-US"/>
              <a:t>Phone-based pronunciation modeling</a:t>
            </a:r>
          </a:p>
        </p:txBody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96963"/>
            <a:ext cx="8534400" cy="3475037"/>
          </a:xfrm>
        </p:spPr>
        <p:txBody>
          <a:bodyPr/>
          <a:lstStyle/>
          <a:p>
            <a:pPr marL="228600" indent="-228600"/>
            <a:r>
              <a:rPr lang="en-US"/>
              <a:t>Address pronunciation variation issue by substituting, inserting, or deleting segments:</a:t>
            </a:r>
          </a:p>
          <a:p>
            <a:pPr marL="228600" indent="-228600"/>
            <a:endParaRPr lang="en-US"/>
          </a:p>
          <a:p>
            <a:pPr marL="228600" indent="-228600">
              <a:buFont typeface="Wingdings" pitchFamily="2" charset="2"/>
              <a:buNone/>
            </a:pPr>
            <a:endParaRPr lang="en-US" sz="1800"/>
          </a:p>
          <a:p>
            <a:pPr lvl="1" indent="-214313"/>
            <a:endParaRPr lang="en-US"/>
          </a:p>
          <a:p>
            <a:pPr lvl="1" indent="-214313"/>
            <a:endParaRPr lang="en-US"/>
          </a:p>
          <a:p>
            <a:pPr lvl="1" indent="-214313"/>
            <a:r>
              <a:rPr lang="en-US"/>
              <a:t>Suffer from low coverage of conversational pronunciations and sparse data</a:t>
            </a:r>
          </a:p>
          <a:p>
            <a:pPr lvl="1" indent="-214313"/>
            <a:endParaRPr lang="en-US"/>
          </a:p>
          <a:p>
            <a:pPr lvl="1" indent="-214313"/>
            <a:r>
              <a:rPr lang="en-US"/>
              <a:t>Partial changes are not well described </a:t>
            </a:r>
            <a:r>
              <a:rPr lang="en-US">
                <a:solidFill>
                  <a:schemeClr val="bg2"/>
                </a:solidFill>
              </a:rPr>
              <a:t>[Saraclar et al. ‘03]</a:t>
            </a:r>
            <a:r>
              <a:rPr lang="en-US"/>
              <a:t>                      </a:t>
            </a:r>
            <a:r>
              <a:rPr lang="en-US">
                <a:sym typeface="Wingdings" pitchFamily="2" charset="2"/>
              </a:rPr>
              <a:t> increased inter-word confusability</a:t>
            </a:r>
            <a:endParaRPr lang="en-US"/>
          </a:p>
        </p:txBody>
      </p:sp>
      <p:grpSp>
        <p:nvGrpSpPr>
          <p:cNvPr id="744452" name="Group 4"/>
          <p:cNvGrpSpPr>
            <a:grpSpLocks/>
          </p:cNvGrpSpPr>
          <p:nvPr/>
        </p:nvGrpSpPr>
        <p:grpSpPr bwMode="auto">
          <a:xfrm>
            <a:off x="4724400" y="2051050"/>
            <a:ext cx="1676400" cy="311150"/>
            <a:chOff x="2928" y="1004"/>
            <a:chExt cx="1056" cy="196"/>
          </a:xfrm>
        </p:grpSpPr>
        <p:sp>
          <p:nvSpPr>
            <p:cNvPr id="744453" name="Text Box 5"/>
            <p:cNvSpPr txBox="1">
              <a:spLocks noChangeArrowheads="1"/>
            </p:cNvSpPr>
            <p:nvPr/>
          </p:nvSpPr>
          <p:spPr bwMode="auto">
            <a:xfrm>
              <a:off x="2928" y="1004"/>
              <a:ext cx="1008" cy="14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0" i="0">
                  <a:solidFill>
                    <a:schemeClr val="tx2"/>
                  </a:solidFill>
                </a:rPr>
                <a:t>[t] insertion rule</a:t>
              </a:r>
            </a:p>
          </p:txBody>
        </p:sp>
        <p:sp>
          <p:nvSpPr>
            <p:cNvPr id="744454" name="Line 6"/>
            <p:cNvSpPr>
              <a:spLocks noChangeShapeType="1"/>
            </p:cNvSpPr>
            <p:nvPr/>
          </p:nvSpPr>
          <p:spPr bwMode="auto">
            <a:xfrm flipV="1">
              <a:off x="2976" y="1200"/>
              <a:ext cx="1008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sp>
        <p:nvSpPr>
          <p:cNvPr id="744455" name="Text Box 7"/>
          <p:cNvSpPr txBox="1">
            <a:spLocks noChangeArrowheads="1"/>
          </p:cNvSpPr>
          <p:nvPr/>
        </p:nvSpPr>
        <p:spPr bwMode="auto">
          <a:xfrm>
            <a:off x="6477000" y="2195513"/>
            <a:ext cx="19812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[</a:t>
            </a:r>
            <a:r>
              <a:rPr lang="en-US" sz="160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 s eh n t s </a:t>
            </a:r>
            <a:r>
              <a:rPr lang="en-US" b="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]</a:t>
            </a:r>
            <a:endParaRPr lang="en-US" b="0" i="0"/>
          </a:p>
        </p:txBody>
      </p:sp>
      <p:sp>
        <p:nvSpPr>
          <p:cNvPr id="744456" name="Text Box 8"/>
          <p:cNvSpPr txBox="1">
            <a:spLocks noChangeArrowheads="1"/>
          </p:cNvSpPr>
          <p:nvPr/>
        </p:nvSpPr>
        <p:spPr bwMode="auto">
          <a:xfrm>
            <a:off x="609600" y="2195513"/>
            <a:ext cx="11430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sense</a:t>
            </a:r>
            <a:endParaRPr lang="en-US" sz="1600"/>
          </a:p>
        </p:txBody>
      </p:sp>
      <p:grpSp>
        <p:nvGrpSpPr>
          <p:cNvPr id="744457" name="Group 9"/>
          <p:cNvGrpSpPr>
            <a:grpSpLocks/>
          </p:cNvGrpSpPr>
          <p:nvPr/>
        </p:nvGrpSpPr>
        <p:grpSpPr bwMode="auto">
          <a:xfrm>
            <a:off x="1447800" y="2043113"/>
            <a:ext cx="1600200" cy="309562"/>
            <a:chOff x="960" y="2256"/>
            <a:chExt cx="1008" cy="195"/>
          </a:xfrm>
        </p:grpSpPr>
        <p:sp>
          <p:nvSpPr>
            <p:cNvPr id="744458" name="Text Box 10"/>
            <p:cNvSpPr txBox="1">
              <a:spLocks noChangeArrowheads="1"/>
            </p:cNvSpPr>
            <p:nvPr/>
          </p:nvSpPr>
          <p:spPr bwMode="auto">
            <a:xfrm>
              <a:off x="960" y="2256"/>
              <a:ext cx="1008" cy="14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0" i="0">
                  <a:solidFill>
                    <a:schemeClr val="tx2"/>
                  </a:solidFill>
                </a:rPr>
                <a:t>dictionary</a:t>
              </a:r>
            </a:p>
          </p:txBody>
        </p:sp>
        <p:sp>
          <p:nvSpPr>
            <p:cNvPr id="744459" name="Line 11"/>
            <p:cNvSpPr>
              <a:spLocks noChangeShapeType="1"/>
            </p:cNvSpPr>
            <p:nvPr/>
          </p:nvSpPr>
          <p:spPr bwMode="auto">
            <a:xfrm flipV="1">
              <a:off x="1152" y="2448"/>
              <a:ext cx="720" cy="3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sp>
        <p:nvSpPr>
          <p:cNvPr id="744460" name="Text Box 12"/>
          <p:cNvSpPr txBox="1">
            <a:spLocks noChangeArrowheads="1"/>
          </p:cNvSpPr>
          <p:nvPr/>
        </p:nvSpPr>
        <p:spPr bwMode="auto">
          <a:xfrm>
            <a:off x="2819400" y="2201863"/>
            <a:ext cx="19812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/</a:t>
            </a:r>
            <a:r>
              <a:rPr lang="en-US" sz="160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 s eh n s </a:t>
            </a:r>
            <a:r>
              <a:rPr lang="en-US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/</a:t>
            </a:r>
            <a:endParaRPr lang="en-US" i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228600"/>
            <a:ext cx="8569325" cy="371475"/>
          </a:xfrm>
        </p:spPr>
        <p:txBody>
          <a:bodyPr/>
          <a:lstStyle/>
          <a:p>
            <a:r>
              <a:rPr lang="en-US"/>
              <a:t>Revisiting examples</a:t>
            </a:r>
          </a:p>
        </p:txBody>
      </p:sp>
      <p:grpSp>
        <p:nvGrpSpPr>
          <p:cNvPr id="740355" name="Group 3"/>
          <p:cNvGrpSpPr>
            <a:grpSpLocks/>
          </p:cNvGrpSpPr>
          <p:nvPr/>
        </p:nvGrpSpPr>
        <p:grpSpPr bwMode="auto">
          <a:xfrm>
            <a:off x="76200" y="762000"/>
            <a:ext cx="8915400" cy="1476375"/>
            <a:chOff x="48" y="480"/>
            <a:chExt cx="5616" cy="930"/>
          </a:xfrm>
        </p:grpSpPr>
        <p:sp>
          <p:nvSpPr>
            <p:cNvPr id="740356" name="Rectangle 4"/>
            <p:cNvSpPr>
              <a:spLocks noChangeArrowheads="1"/>
            </p:cNvSpPr>
            <p:nvPr/>
          </p:nvSpPr>
          <p:spPr bwMode="auto">
            <a:xfrm>
              <a:off x="3552" y="945"/>
              <a:ext cx="21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uvular</a:t>
              </a:r>
            </a:p>
          </p:txBody>
        </p:sp>
        <p:sp>
          <p:nvSpPr>
            <p:cNvPr id="740357" name="Rectangle 5"/>
            <p:cNvSpPr>
              <a:spLocks noChangeArrowheads="1"/>
            </p:cNvSpPr>
            <p:nvPr/>
          </p:nvSpPr>
          <p:spPr bwMode="auto">
            <a:xfrm>
              <a:off x="2624" y="945"/>
              <a:ext cx="928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palatal</a:t>
              </a:r>
            </a:p>
          </p:txBody>
        </p:sp>
        <p:sp>
          <p:nvSpPr>
            <p:cNvPr id="740358" name="Rectangle 6"/>
            <p:cNvSpPr>
              <a:spLocks noChangeArrowheads="1"/>
            </p:cNvSpPr>
            <p:nvPr/>
          </p:nvSpPr>
          <p:spPr bwMode="auto">
            <a:xfrm>
              <a:off x="1632" y="945"/>
              <a:ext cx="99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uvular</a:t>
              </a:r>
            </a:p>
          </p:txBody>
        </p:sp>
        <p:sp>
          <p:nvSpPr>
            <p:cNvPr id="740359" name="Rectangle 7"/>
            <p:cNvSpPr>
              <a:spLocks noChangeArrowheads="1"/>
            </p:cNvSpPr>
            <p:nvPr/>
          </p:nvSpPr>
          <p:spPr bwMode="auto">
            <a:xfrm>
              <a:off x="1056" y="945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TB</a:t>
              </a:r>
            </a:p>
          </p:txBody>
        </p:sp>
        <p:sp>
          <p:nvSpPr>
            <p:cNvPr id="740360" name="Rectangle 8"/>
            <p:cNvSpPr>
              <a:spLocks noChangeArrowheads="1"/>
            </p:cNvSpPr>
            <p:nvPr/>
          </p:nvSpPr>
          <p:spPr bwMode="auto">
            <a:xfrm>
              <a:off x="4752" y="1100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 / alveolar</a:t>
              </a:r>
            </a:p>
          </p:txBody>
        </p:sp>
        <p:sp>
          <p:nvSpPr>
            <p:cNvPr id="740361" name="Rectangle 9"/>
            <p:cNvSpPr>
              <a:spLocks noChangeArrowheads="1"/>
            </p:cNvSpPr>
            <p:nvPr/>
          </p:nvSpPr>
          <p:spPr bwMode="auto">
            <a:xfrm>
              <a:off x="3552" y="1100"/>
              <a:ext cx="1200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 / alveolar</a:t>
              </a:r>
            </a:p>
          </p:txBody>
        </p:sp>
        <p:sp>
          <p:nvSpPr>
            <p:cNvPr id="740362" name="Rectangle 10"/>
            <p:cNvSpPr>
              <a:spLocks noChangeArrowheads="1"/>
            </p:cNvSpPr>
            <p:nvPr/>
          </p:nvSpPr>
          <p:spPr bwMode="auto">
            <a:xfrm>
              <a:off x="2624" y="1100"/>
              <a:ext cx="928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alveolar</a:t>
              </a:r>
            </a:p>
          </p:txBody>
        </p:sp>
        <p:sp>
          <p:nvSpPr>
            <p:cNvPr id="740363" name="Rectangle 11"/>
            <p:cNvSpPr>
              <a:spLocks noChangeArrowheads="1"/>
            </p:cNvSpPr>
            <p:nvPr/>
          </p:nvSpPr>
          <p:spPr bwMode="auto">
            <a:xfrm>
              <a:off x="1632" y="1100"/>
              <a:ext cx="99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 / alveolar</a:t>
              </a:r>
            </a:p>
          </p:txBody>
        </p:sp>
        <p:sp>
          <p:nvSpPr>
            <p:cNvPr id="740364" name="Rectangle 12"/>
            <p:cNvSpPr>
              <a:spLocks noChangeArrowheads="1"/>
            </p:cNvSpPr>
            <p:nvPr/>
          </p:nvSpPr>
          <p:spPr bwMode="auto">
            <a:xfrm>
              <a:off x="1056" y="1100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TT</a:t>
              </a:r>
            </a:p>
          </p:txBody>
        </p:sp>
        <p:sp>
          <p:nvSpPr>
            <p:cNvPr id="740365" name="Rectangle 13"/>
            <p:cNvSpPr>
              <a:spLocks noChangeArrowheads="1"/>
            </p:cNvSpPr>
            <p:nvPr/>
          </p:nvSpPr>
          <p:spPr bwMode="auto">
            <a:xfrm>
              <a:off x="4752" y="1255"/>
              <a:ext cx="912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s</a:t>
              </a:r>
            </a:p>
          </p:txBody>
        </p:sp>
        <p:sp>
          <p:nvSpPr>
            <p:cNvPr id="740366" name="Rectangle 14"/>
            <p:cNvSpPr>
              <a:spLocks noChangeArrowheads="1"/>
            </p:cNvSpPr>
            <p:nvPr/>
          </p:nvSpPr>
          <p:spPr bwMode="auto">
            <a:xfrm>
              <a:off x="4752" y="790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</a:t>
              </a:r>
            </a:p>
          </p:txBody>
        </p:sp>
        <p:sp>
          <p:nvSpPr>
            <p:cNvPr id="740367" name="Rectangle 15"/>
            <p:cNvSpPr>
              <a:spLocks noChangeArrowheads="1"/>
            </p:cNvSpPr>
            <p:nvPr/>
          </p:nvSpPr>
          <p:spPr bwMode="auto">
            <a:xfrm>
              <a:off x="4752" y="635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368" name="Rectangle 16"/>
            <p:cNvSpPr>
              <a:spLocks noChangeArrowheads="1"/>
            </p:cNvSpPr>
            <p:nvPr/>
          </p:nvSpPr>
          <p:spPr bwMode="auto">
            <a:xfrm>
              <a:off x="3552" y="1255"/>
              <a:ext cx="1200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n</a:t>
              </a:r>
            </a:p>
          </p:txBody>
        </p:sp>
        <p:sp>
          <p:nvSpPr>
            <p:cNvPr id="740369" name="Rectangle 17"/>
            <p:cNvSpPr>
              <a:spLocks noChangeArrowheads="1"/>
            </p:cNvSpPr>
            <p:nvPr/>
          </p:nvSpPr>
          <p:spPr bwMode="auto">
            <a:xfrm>
              <a:off x="3552" y="790"/>
              <a:ext cx="1200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370" name="Rectangle 18"/>
            <p:cNvSpPr>
              <a:spLocks noChangeArrowheads="1"/>
            </p:cNvSpPr>
            <p:nvPr/>
          </p:nvSpPr>
          <p:spPr bwMode="auto">
            <a:xfrm>
              <a:off x="2624" y="1255"/>
              <a:ext cx="928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eh</a:t>
              </a:r>
            </a:p>
          </p:txBody>
        </p:sp>
        <p:sp>
          <p:nvSpPr>
            <p:cNvPr id="740371" name="Rectangle 19"/>
            <p:cNvSpPr>
              <a:spLocks noChangeArrowheads="1"/>
            </p:cNvSpPr>
            <p:nvPr/>
          </p:nvSpPr>
          <p:spPr bwMode="auto">
            <a:xfrm>
              <a:off x="1632" y="1255"/>
              <a:ext cx="992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s</a:t>
              </a:r>
            </a:p>
          </p:txBody>
        </p:sp>
        <p:sp>
          <p:nvSpPr>
            <p:cNvPr id="740372" name="Rectangle 20"/>
            <p:cNvSpPr>
              <a:spLocks noChangeArrowheads="1"/>
            </p:cNvSpPr>
            <p:nvPr/>
          </p:nvSpPr>
          <p:spPr bwMode="auto">
            <a:xfrm>
              <a:off x="1056" y="1255"/>
              <a:ext cx="576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phone</a:t>
              </a:r>
            </a:p>
          </p:txBody>
        </p:sp>
        <p:sp>
          <p:nvSpPr>
            <p:cNvPr id="740373" name="Rectangle 21"/>
            <p:cNvSpPr>
              <a:spLocks noChangeArrowheads="1"/>
            </p:cNvSpPr>
            <p:nvPr/>
          </p:nvSpPr>
          <p:spPr bwMode="auto">
            <a:xfrm>
              <a:off x="1632" y="790"/>
              <a:ext cx="1920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</a:t>
              </a:r>
            </a:p>
          </p:txBody>
        </p:sp>
        <p:sp>
          <p:nvSpPr>
            <p:cNvPr id="740374" name="Rectangle 22"/>
            <p:cNvSpPr>
              <a:spLocks noChangeArrowheads="1"/>
            </p:cNvSpPr>
            <p:nvPr/>
          </p:nvSpPr>
          <p:spPr bwMode="auto">
            <a:xfrm>
              <a:off x="1056" y="790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VEL</a:t>
              </a:r>
            </a:p>
          </p:txBody>
        </p:sp>
        <p:sp>
          <p:nvSpPr>
            <p:cNvPr id="740375" name="Rectangle 23"/>
            <p:cNvSpPr>
              <a:spLocks noChangeArrowheads="1"/>
            </p:cNvSpPr>
            <p:nvPr/>
          </p:nvSpPr>
          <p:spPr bwMode="auto">
            <a:xfrm>
              <a:off x="2624" y="635"/>
              <a:ext cx="2128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</a:t>
              </a:r>
            </a:p>
          </p:txBody>
        </p:sp>
        <p:sp>
          <p:nvSpPr>
            <p:cNvPr id="740376" name="Rectangle 24"/>
            <p:cNvSpPr>
              <a:spLocks noChangeArrowheads="1"/>
            </p:cNvSpPr>
            <p:nvPr/>
          </p:nvSpPr>
          <p:spPr bwMode="auto">
            <a:xfrm>
              <a:off x="1632" y="635"/>
              <a:ext cx="99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377" name="Rectangle 25"/>
            <p:cNvSpPr>
              <a:spLocks noChangeArrowheads="1"/>
            </p:cNvSpPr>
            <p:nvPr/>
          </p:nvSpPr>
          <p:spPr bwMode="auto">
            <a:xfrm>
              <a:off x="1056" y="635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GLO</a:t>
              </a:r>
            </a:p>
          </p:txBody>
        </p:sp>
        <p:sp>
          <p:nvSpPr>
            <p:cNvPr id="740378" name="Rectangle 26"/>
            <p:cNvSpPr>
              <a:spLocks noChangeArrowheads="1"/>
            </p:cNvSpPr>
            <p:nvPr/>
          </p:nvSpPr>
          <p:spPr bwMode="auto">
            <a:xfrm>
              <a:off x="1632" y="480"/>
              <a:ext cx="4032" cy="155"/>
            </a:xfrm>
            <a:prstGeom prst="rect">
              <a:avLst/>
            </a:prstGeom>
            <a:solidFill>
              <a:srgbClr val="BFC8D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>
                  <a:latin typeface="Arial" charset="0"/>
                </a:rPr>
                <a:t>values</a:t>
              </a:r>
            </a:p>
          </p:txBody>
        </p:sp>
        <p:sp>
          <p:nvSpPr>
            <p:cNvPr id="740379" name="Rectangle 27"/>
            <p:cNvSpPr>
              <a:spLocks noChangeArrowheads="1"/>
            </p:cNvSpPr>
            <p:nvPr/>
          </p:nvSpPr>
          <p:spPr bwMode="auto">
            <a:xfrm>
              <a:off x="1056" y="480"/>
              <a:ext cx="576" cy="155"/>
            </a:xfrm>
            <a:prstGeom prst="rect">
              <a:avLst/>
            </a:prstGeom>
            <a:solidFill>
              <a:srgbClr val="BFC8D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>
                  <a:latin typeface="Arial" charset="0"/>
                </a:rPr>
                <a:t>feature</a:t>
              </a:r>
            </a:p>
          </p:txBody>
        </p:sp>
        <p:sp>
          <p:nvSpPr>
            <p:cNvPr id="740380" name="Line 28"/>
            <p:cNvSpPr>
              <a:spLocks noChangeShapeType="1"/>
            </p:cNvSpPr>
            <p:nvPr/>
          </p:nvSpPr>
          <p:spPr bwMode="auto">
            <a:xfrm>
              <a:off x="1056" y="480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1" name="Line 29"/>
            <p:cNvSpPr>
              <a:spLocks noChangeShapeType="1"/>
            </p:cNvSpPr>
            <p:nvPr/>
          </p:nvSpPr>
          <p:spPr bwMode="auto">
            <a:xfrm>
              <a:off x="1056" y="79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2" name="Line 30"/>
            <p:cNvSpPr>
              <a:spLocks noChangeShapeType="1"/>
            </p:cNvSpPr>
            <p:nvPr/>
          </p:nvSpPr>
          <p:spPr bwMode="auto">
            <a:xfrm>
              <a:off x="1056" y="945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3" name="Line 31"/>
            <p:cNvSpPr>
              <a:spLocks noChangeShapeType="1"/>
            </p:cNvSpPr>
            <p:nvPr/>
          </p:nvSpPr>
          <p:spPr bwMode="auto">
            <a:xfrm>
              <a:off x="1056" y="1410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4" name="Line 32"/>
            <p:cNvSpPr>
              <a:spLocks noChangeShapeType="1"/>
            </p:cNvSpPr>
            <p:nvPr/>
          </p:nvSpPr>
          <p:spPr bwMode="auto">
            <a:xfrm>
              <a:off x="5664" y="480"/>
              <a:ext cx="0" cy="93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5" name="Line 33"/>
            <p:cNvSpPr>
              <a:spLocks noChangeShapeType="1"/>
            </p:cNvSpPr>
            <p:nvPr/>
          </p:nvSpPr>
          <p:spPr bwMode="auto">
            <a:xfrm>
              <a:off x="1056" y="635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6" name="Line 34"/>
            <p:cNvSpPr>
              <a:spLocks noChangeShapeType="1"/>
            </p:cNvSpPr>
            <p:nvPr/>
          </p:nvSpPr>
          <p:spPr bwMode="auto">
            <a:xfrm>
              <a:off x="2624" y="635"/>
              <a:ext cx="0" cy="15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7" name="Line 35"/>
            <p:cNvSpPr>
              <a:spLocks noChangeShapeType="1"/>
            </p:cNvSpPr>
            <p:nvPr/>
          </p:nvSpPr>
          <p:spPr bwMode="auto">
            <a:xfrm>
              <a:off x="4752" y="635"/>
              <a:ext cx="0" cy="3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8" name="Line 36"/>
            <p:cNvSpPr>
              <a:spLocks noChangeShapeType="1"/>
            </p:cNvSpPr>
            <p:nvPr/>
          </p:nvSpPr>
          <p:spPr bwMode="auto">
            <a:xfrm>
              <a:off x="3552" y="790"/>
              <a:ext cx="0" cy="6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89" name="Line 37"/>
            <p:cNvSpPr>
              <a:spLocks noChangeShapeType="1"/>
            </p:cNvSpPr>
            <p:nvPr/>
          </p:nvSpPr>
          <p:spPr bwMode="auto">
            <a:xfrm>
              <a:off x="1056" y="110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90" name="Line 38"/>
            <p:cNvSpPr>
              <a:spLocks noChangeShapeType="1"/>
            </p:cNvSpPr>
            <p:nvPr/>
          </p:nvSpPr>
          <p:spPr bwMode="auto">
            <a:xfrm>
              <a:off x="2624" y="945"/>
              <a:ext cx="0" cy="4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91" name="Line 39"/>
            <p:cNvSpPr>
              <a:spLocks noChangeShapeType="1"/>
            </p:cNvSpPr>
            <p:nvPr/>
          </p:nvSpPr>
          <p:spPr bwMode="auto">
            <a:xfrm>
              <a:off x="4752" y="1100"/>
              <a:ext cx="0" cy="3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92" name="Line 40"/>
            <p:cNvSpPr>
              <a:spLocks noChangeShapeType="1"/>
            </p:cNvSpPr>
            <p:nvPr/>
          </p:nvSpPr>
          <p:spPr bwMode="auto">
            <a:xfrm>
              <a:off x="1056" y="480"/>
              <a:ext cx="0" cy="93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93" name="Line 41"/>
            <p:cNvSpPr>
              <a:spLocks noChangeShapeType="1"/>
            </p:cNvSpPr>
            <p:nvPr/>
          </p:nvSpPr>
          <p:spPr bwMode="auto">
            <a:xfrm>
              <a:off x="1632" y="480"/>
              <a:ext cx="0" cy="93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94" name="Line 42"/>
            <p:cNvSpPr>
              <a:spLocks noChangeShapeType="1"/>
            </p:cNvSpPr>
            <p:nvPr/>
          </p:nvSpPr>
          <p:spPr bwMode="auto">
            <a:xfrm>
              <a:off x="1056" y="1255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395" name="Text Box 43"/>
            <p:cNvSpPr txBox="1">
              <a:spLocks noChangeArrowheads="1"/>
            </p:cNvSpPr>
            <p:nvPr/>
          </p:nvSpPr>
          <p:spPr bwMode="auto">
            <a:xfrm>
              <a:off x="48" y="874"/>
              <a:ext cx="93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dictionary</a:t>
              </a:r>
            </a:p>
          </p:txBody>
        </p:sp>
      </p:grpSp>
      <p:grpSp>
        <p:nvGrpSpPr>
          <p:cNvPr id="740483" name="Group 131"/>
          <p:cNvGrpSpPr>
            <a:grpSpLocks/>
          </p:cNvGrpSpPr>
          <p:nvPr/>
        </p:nvGrpSpPr>
        <p:grpSpPr bwMode="auto">
          <a:xfrm>
            <a:off x="76200" y="2638425"/>
            <a:ext cx="8915400" cy="1476375"/>
            <a:chOff x="48" y="1662"/>
            <a:chExt cx="5616" cy="930"/>
          </a:xfrm>
        </p:grpSpPr>
        <p:sp>
          <p:nvSpPr>
            <p:cNvPr id="740397" name="Rectangle 45"/>
            <p:cNvSpPr>
              <a:spLocks noChangeArrowheads="1"/>
            </p:cNvSpPr>
            <p:nvPr/>
          </p:nvSpPr>
          <p:spPr bwMode="auto">
            <a:xfrm>
              <a:off x="4752" y="2437"/>
              <a:ext cx="912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s</a:t>
              </a:r>
            </a:p>
          </p:txBody>
        </p:sp>
        <p:sp>
          <p:nvSpPr>
            <p:cNvPr id="740398" name="Rectangle 46"/>
            <p:cNvSpPr>
              <a:spLocks noChangeArrowheads="1"/>
            </p:cNvSpPr>
            <p:nvPr/>
          </p:nvSpPr>
          <p:spPr bwMode="auto">
            <a:xfrm>
              <a:off x="3888" y="2437"/>
              <a:ext cx="864" cy="155"/>
            </a:xfrm>
            <a:prstGeom prst="rect">
              <a:avLst/>
            </a:prstGeom>
            <a:solidFill>
              <a:srgbClr val="8B9D33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t</a:t>
              </a:r>
            </a:p>
          </p:txBody>
        </p:sp>
        <p:sp>
          <p:nvSpPr>
            <p:cNvPr id="740399" name="Rectangle 47"/>
            <p:cNvSpPr>
              <a:spLocks noChangeArrowheads="1"/>
            </p:cNvSpPr>
            <p:nvPr/>
          </p:nvSpPr>
          <p:spPr bwMode="auto">
            <a:xfrm>
              <a:off x="3456" y="2437"/>
              <a:ext cx="432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n</a:t>
              </a:r>
            </a:p>
          </p:txBody>
        </p:sp>
        <p:sp>
          <p:nvSpPr>
            <p:cNvPr id="740400" name="Rectangle 48"/>
            <p:cNvSpPr>
              <a:spLocks noChangeArrowheads="1"/>
            </p:cNvSpPr>
            <p:nvPr/>
          </p:nvSpPr>
          <p:spPr bwMode="auto">
            <a:xfrm>
              <a:off x="2576" y="2437"/>
              <a:ext cx="880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eh</a:t>
              </a:r>
            </a:p>
          </p:txBody>
        </p:sp>
        <p:sp>
          <p:nvSpPr>
            <p:cNvPr id="740401" name="Rectangle 49"/>
            <p:cNvSpPr>
              <a:spLocks noChangeArrowheads="1"/>
            </p:cNvSpPr>
            <p:nvPr/>
          </p:nvSpPr>
          <p:spPr bwMode="auto">
            <a:xfrm>
              <a:off x="1632" y="2437"/>
              <a:ext cx="944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s</a:t>
              </a:r>
            </a:p>
          </p:txBody>
        </p:sp>
        <p:sp>
          <p:nvSpPr>
            <p:cNvPr id="740402" name="Rectangle 50"/>
            <p:cNvSpPr>
              <a:spLocks noChangeArrowheads="1"/>
            </p:cNvSpPr>
            <p:nvPr/>
          </p:nvSpPr>
          <p:spPr bwMode="auto">
            <a:xfrm>
              <a:off x="1056" y="2437"/>
              <a:ext cx="576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phone</a:t>
              </a:r>
            </a:p>
          </p:txBody>
        </p:sp>
        <p:sp>
          <p:nvSpPr>
            <p:cNvPr id="740403" name="Rectangle 51"/>
            <p:cNvSpPr>
              <a:spLocks noChangeArrowheads="1"/>
            </p:cNvSpPr>
            <p:nvPr/>
          </p:nvSpPr>
          <p:spPr bwMode="auto">
            <a:xfrm>
              <a:off x="4752" y="2282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 / alveolar</a:t>
              </a:r>
            </a:p>
          </p:txBody>
        </p:sp>
        <p:sp>
          <p:nvSpPr>
            <p:cNvPr id="740404" name="Rectangle 52"/>
            <p:cNvSpPr>
              <a:spLocks noChangeArrowheads="1"/>
            </p:cNvSpPr>
            <p:nvPr/>
          </p:nvSpPr>
          <p:spPr bwMode="auto">
            <a:xfrm>
              <a:off x="3456" y="2282"/>
              <a:ext cx="129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 / alveolar</a:t>
              </a:r>
            </a:p>
          </p:txBody>
        </p:sp>
        <p:sp>
          <p:nvSpPr>
            <p:cNvPr id="740405" name="Rectangle 53"/>
            <p:cNvSpPr>
              <a:spLocks noChangeArrowheads="1"/>
            </p:cNvSpPr>
            <p:nvPr/>
          </p:nvSpPr>
          <p:spPr bwMode="auto">
            <a:xfrm>
              <a:off x="2576" y="2282"/>
              <a:ext cx="880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alveolar</a:t>
              </a:r>
            </a:p>
          </p:txBody>
        </p:sp>
        <p:sp>
          <p:nvSpPr>
            <p:cNvPr id="740406" name="Rectangle 54"/>
            <p:cNvSpPr>
              <a:spLocks noChangeArrowheads="1"/>
            </p:cNvSpPr>
            <p:nvPr/>
          </p:nvSpPr>
          <p:spPr bwMode="auto">
            <a:xfrm>
              <a:off x="1632" y="2282"/>
              <a:ext cx="94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 / alveolar</a:t>
              </a:r>
            </a:p>
          </p:txBody>
        </p:sp>
        <p:sp>
          <p:nvSpPr>
            <p:cNvPr id="740407" name="Rectangle 55"/>
            <p:cNvSpPr>
              <a:spLocks noChangeArrowheads="1"/>
            </p:cNvSpPr>
            <p:nvPr/>
          </p:nvSpPr>
          <p:spPr bwMode="auto">
            <a:xfrm>
              <a:off x="1056" y="2282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TT</a:t>
              </a:r>
            </a:p>
          </p:txBody>
        </p:sp>
        <p:sp>
          <p:nvSpPr>
            <p:cNvPr id="740408" name="Rectangle 56"/>
            <p:cNvSpPr>
              <a:spLocks noChangeArrowheads="1"/>
            </p:cNvSpPr>
            <p:nvPr/>
          </p:nvSpPr>
          <p:spPr bwMode="auto">
            <a:xfrm>
              <a:off x="3456" y="2127"/>
              <a:ext cx="2208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uvular</a:t>
              </a:r>
            </a:p>
          </p:txBody>
        </p:sp>
        <p:sp>
          <p:nvSpPr>
            <p:cNvPr id="740409" name="Rectangle 57"/>
            <p:cNvSpPr>
              <a:spLocks noChangeArrowheads="1"/>
            </p:cNvSpPr>
            <p:nvPr/>
          </p:nvSpPr>
          <p:spPr bwMode="auto">
            <a:xfrm>
              <a:off x="2576" y="2127"/>
              <a:ext cx="880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palatal</a:t>
              </a:r>
            </a:p>
          </p:txBody>
        </p:sp>
        <p:sp>
          <p:nvSpPr>
            <p:cNvPr id="740410" name="Rectangle 58"/>
            <p:cNvSpPr>
              <a:spLocks noChangeArrowheads="1"/>
            </p:cNvSpPr>
            <p:nvPr/>
          </p:nvSpPr>
          <p:spPr bwMode="auto">
            <a:xfrm>
              <a:off x="1632" y="2127"/>
              <a:ext cx="94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uvular</a:t>
              </a:r>
            </a:p>
          </p:txBody>
        </p:sp>
        <p:sp>
          <p:nvSpPr>
            <p:cNvPr id="740411" name="Rectangle 59"/>
            <p:cNvSpPr>
              <a:spLocks noChangeArrowheads="1"/>
            </p:cNvSpPr>
            <p:nvPr/>
          </p:nvSpPr>
          <p:spPr bwMode="auto">
            <a:xfrm>
              <a:off x="1056" y="2127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TB</a:t>
              </a:r>
            </a:p>
          </p:txBody>
        </p:sp>
        <p:sp>
          <p:nvSpPr>
            <p:cNvPr id="740412" name="Rectangle 60"/>
            <p:cNvSpPr>
              <a:spLocks noChangeArrowheads="1"/>
            </p:cNvSpPr>
            <p:nvPr/>
          </p:nvSpPr>
          <p:spPr bwMode="auto">
            <a:xfrm>
              <a:off x="3888" y="1972"/>
              <a:ext cx="17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</a:t>
              </a:r>
            </a:p>
          </p:txBody>
        </p:sp>
        <p:sp>
          <p:nvSpPr>
            <p:cNvPr id="740413" name="Rectangle 61"/>
            <p:cNvSpPr>
              <a:spLocks noChangeArrowheads="1"/>
            </p:cNvSpPr>
            <p:nvPr/>
          </p:nvSpPr>
          <p:spPr bwMode="auto">
            <a:xfrm>
              <a:off x="3888" y="1817"/>
              <a:ext cx="17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414" name="Rectangle 62"/>
            <p:cNvSpPr>
              <a:spLocks noChangeArrowheads="1"/>
            </p:cNvSpPr>
            <p:nvPr/>
          </p:nvSpPr>
          <p:spPr bwMode="auto">
            <a:xfrm>
              <a:off x="2576" y="1972"/>
              <a:ext cx="13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415" name="Rectangle 63"/>
            <p:cNvSpPr>
              <a:spLocks noChangeArrowheads="1"/>
            </p:cNvSpPr>
            <p:nvPr/>
          </p:nvSpPr>
          <p:spPr bwMode="auto">
            <a:xfrm>
              <a:off x="1632" y="1972"/>
              <a:ext cx="94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</a:t>
              </a:r>
            </a:p>
          </p:txBody>
        </p:sp>
        <p:sp>
          <p:nvSpPr>
            <p:cNvPr id="740416" name="Rectangle 64"/>
            <p:cNvSpPr>
              <a:spLocks noChangeArrowheads="1"/>
            </p:cNvSpPr>
            <p:nvPr/>
          </p:nvSpPr>
          <p:spPr bwMode="auto">
            <a:xfrm>
              <a:off x="1056" y="1972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VEL</a:t>
              </a:r>
            </a:p>
          </p:txBody>
        </p:sp>
        <p:sp>
          <p:nvSpPr>
            <p:cNvPr id="740417" name="Rectangle 65"/>
            <p:cNvSpPr>
              <a:spLocks noChangeArrowheads="1"/>
            </p:cNvSpPr>
            <p:nvPr/>
          </p:nvSpPr>
          <p:spPr bwMode="auto">
            <a:xfrm>
              <a:off x="2576" y="1817"/>
              <a:ext cx="13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</a:t>
              </a:r>
            </a:p>
          </p:txBody>
        </p:sp>
        <p:sp>
          <p:nvSpPr>
            <p:cNvPr id="740418" name="Rectangle 66"/>
            <p:cNvSpPr>
              <a:spLocks noChangeArrowheads="1"/>
            </p:cNvSpPr>
            <p:nvPr/>
          </p:nvSpPr>
          <p:spPr bwMode="auto">
            <a:xfrm>
              <a:off x="1632" y="1817"/>
              <a:ext cx="94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419" name="Rectangle 67"/>
            <p:cNvSpPr>
              <a:spLocks noChangeArrowheads="1"/>
            </p:cNvSpPr>
            <p:nvPr/>
          </p:nvSpPr>
          <p:spPr bwMode="auto">
            <a:xfrm>
              <a:off x="1056" y="1817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GLO</a:t>
              </a:r>
            </a:p>
          </p:txBody>
        </p:sp>
        <p:sp>
          <p:nvSpPr>
            <p:cNvPr id="740420" name="Rectangle 68"/>
            <p:cNvSpPr>
              <a:spLocks noChangeArrowheads="1"/>
            </p:cNvSpPr>
            <p:nvPr/>
          </p:nvSpPr>
          <p:spPr bwMode="auto">
            <a:xfrm>
              <a:off x="1632" y="1662"/>
              <a:ext cx="4032" cy="155"/>
            </a:xfrm>
            <a:prstGeom prst="rect">
              <a:avLst/>
            </a:prstGeom>
            <a:solidFill>
              <a:srgbClr val="BFC8D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>
                  <a:latin typeface="Arial" charset="0"/>
                </a:rPr>
                <a:t>values</a:t>
              </a:r>
            </a:p>
          </p:txBody>
        </p:sp>
        <p:sp>
          <p:nvSpPr>
            <p:cNvPr id="740421" name="Rectangle 69"/>
            <p:cNvSpPr>
              <a:spLocks noChangeArrowheads="1"/>
            </p:cNvSpPr>
            <p:nvPr/>
          </p:nvSpPr>
          <p:spPr bwMode="auto">
            <a:xfrm>
              <a:off x="1056" y="1662"/>
              <a:ext cx="576" cy="155"/>
            </a:xfrm>
            <a:prstGeom prst="rect">
              <a:avLst/>
            </a:prstGeom>
            <a:solidFill>
              <a:srgbClr val="BFC8D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>
                  <a:latin typeface="Arial" charset="0"/>
                </a:rPr>
                <a:t>feature</a:t>
              </a:r>
            </a:p>
          </p:txBody>
        </p:sp>
        <p:sp>
          <p:nvSpPr>
            <p:cNvPr id="740422" name="Line 70"/>
            <p:cNvSpPr>
              <a:spLocks noChangeShapeType="1"/>
            </p:cNvSpPr>
            <p:nvPr/>
          </p:nvSpPr>
          <p:spPr bwMode="auto">
            <a:xfrm>
              <a:off x="1056" y="1662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3" name="Line 71"/>
            <p:cNvSpPr>
              <a:spLocks noChangeShapeType="1"/>
            </p:cNvSpPr>
            <p:nvPr/>
          </p:nvSpPr>
          <p:spPr bwMode="auto">
            <a:xfrm>
              <a:off x="1056" y="1972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4" name="Line 72"/>
            <p:cNvSpPr>
              <a:spLocks noChangeShapeType="1"/>
            </p:cNvSpPr>
            <p:nvPr/>
          </p:nvSpPr>
          <p:spPr bwMode="auto">
            <a:xfrm>
              <a:off x="1056" y="2127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5" name="Line 73"/>
            <p:cNvSpPr>
              <a:spLocks noChangeShapeType="1"/>
            </p:cNvSpPr>
            <p:nvPr/>
          </p:nvSpPr>
          <p:spPr bwMode="auto">
            <a:xfrm>
              <a:off x="1056" y="2592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6" name="Line 74"/>
            <p:cNvSpPr>
              <a:spLocks noChangeShapeType="1"/>
            </p:cNvSpPr>
            <p:nvPr/>
          </p:nvSpPr>
          <p:spPr bwMode="auto">
            <a:xfrm>
              <a:off x="1056" y="1662"/>
              <a:ext cx="0" cy="93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7" name="Line 75"/>
            <p:cNvSpPr>
              <a:spLocks noChangeShapeType="1"/>
            </p:cNvSpPr>
            <p:nvPr/>
          </p:nvSpPr>
          <p:spPr bwMode="auto">
            <a:xfrm>
              <a:off x="5664" y="1662"/>
              <a:ext cx="0" cy="93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8" name="Line 76"/>
            <p:cNvSpPr>
              <a:spLocks noChangeShapeType="1"/>
            </p:cNvSpPr>
            <p:nvPr/>
          </p:nvSpPr>
          <p:spPr bwMode="auto">
            <a:xfrm>
              <a:off x="1056" y="1817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29" name="Line 77"/>
            <p:cNvSpPr>
              <a:spLocks noChangeShapeType="1"/>
            </p:cNvSpPr>
            <p:nvPr/>
          </p:nvSpPr>
          <p:spPr bwMode="auto">
            <a:xfrm>
              <a:off x="2576" y="1817"/>
              <a:ext cx="0" cy="7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0" name="Line 78"/>
            <p:cNvSpPr>
              <a:spLocks noChangeShapeType="1"/>
            </p:cNvSpPr>
            <p:nvPr/>
          </p:nvSpPr>
          <p:spPr bwMode="auto">
            <a:xfrm>
              <a:off x="3888" y="1817"/>
              <a:ext cx="0" cy="3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1" name="Line 79"/>
            <p:cNvSpPr>
              <a:spLocks noChangeShapeType="1"/>
            </p:cNvSpPr>
            <p:nvPr/>
          </p:nvSpPr>
          <p:spPr bwMode="auto">
            <a:xfrm>
              <a:off x="1056" y="2282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2" name="Line 80"/>
            <p:cNvSpPr>
              <a:spLocks noChangeShapeType="1"/>
            </p:cNvSpPr>
            <p:nvPr/>
          </p:nvSpPr>
          <p:spPr bwMode="auto">
            <a:xfrm>
              <a:off x="3456" y="2127"/>
              <a:ext cx="0" cy="4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3" name="Line 81"/>
            <p:cNvSpPr>
              <a:spLocks noChangeShapeType="1"/>
            </p:cNvSpPr>
            <p:nvPr/>
          </p:nvSpPr>
          <p:spPr bwMode="auto">
            <a:xfrm>
              <a:off x="4752" y="2282"/>
              <a:ext cx="0" cy="3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4" name="Line 82"/>
            <p:cNvSpPr>
              <a:spLocks noChangeShapeType="1"/>
            </p:cNvSpPr>
            <p:nvPr/>
          </p:nvSpPr>
          <p:spPr bwMode="auto">
            <a:xfrm>
              <a:off x="3888" y="2437"/>
              <a:ext cx="0" cy="15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5" name="Line 83"/>
            <p:cNvSpPr>
              <a:spLocks noChangeShapeType="1"/>
            </p:cNvSpPr>
            <p:nvPr/>
          </p:nvSpPr>
          <p:spPr bwMode="auto">
            <a:xfrm>
              <a:off x="1056" y="2437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6" name="Line 84"/>
            <p:cNvSpPr>
              <a:spLocks noChangeShapeType="1"/>
            </p:cNvSpPr>
            <p:nvPr/>
          </p:nvSpPr>
          <p:spPr bwMode="auto">
            <a:xfrm>
              <a:off x="1632" y="1662"/>
              <a:ext cx="0" cy="93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37" name="Text Box 85"/>
            <p:cNvSpPr txBox="1">
              <a:spLocks noChangeArrowheads="1"/>
            </p:cNvSpPr>
            <p:nvPr/>
          </p:nvSpPr>
          <p:spPr bwMode="auto">
            <a:xfrm>
              <a:off x="48" y="1720"/>
              <a:ext cx="934" cy="2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surface variant #1</a:t>
              </a:r>
            </a:p>
          </p:txBody>
        </p:sp>
      </p:grpSp>
      <p:grpSp>
        <p:nvGrpSpPr>
          <p:cNvPr id="740484" name="Group 132"/>
          <p:cNvGrpSpPr>
            <a:grpSpLocks/>
          </p:cNvGrpSpPr>
          <p:nvPr/>
        </p:nvGrpSpPr>
        <p:grpSpPr bwMode="auto">
          <a:xfrm>
            <a:off x="76200" y="4572000"/>
            <a:ext cx="8915400" cy="1917700"/>
            <a:chOff x="48" y="2880"/>
            <a:chExt cx="5616" cy="1208"/>
          </a:xfrm>
        </p:grpSpPr>
        <p:grpSp>
          <p:nvGrpSpPr>
            <p:cNvPr id="740439" name="Group 87"/>
            <p:cNvGrpSpPr>
              <a:grpSpLocks/>
            </p:cNvGrpSpPr>
            <p:nvPr/>
          </p:nvGrpSpPr>
          <p:grpSpPr bwMode="auto">
            <a:xfrm>
              <a:off x="3456" y="3840"/>
              <a:ext cx="288" cy="248"/>
              <a:chOff x="3024" y="4032"/>
              <a:chExt cx="288" cy="248"/>
            </a:xfrm>
          </p:grpSpPr>
          <p:sp>
            <p:nvSpPr>
              <p:cNvPr id="740440" name="Text Box 88"/>
              <p:cNvSpPr txBox="1">
                <a:spLocks noChangeArrowheads="1"/>
              </p:cNvSpPr>
              <p:nvPr/>
            </p:nvSpPr>
            <p:spPr bwMode="auto">
              <a:xfrm>
                <a:off x="3024" y="4124"/>
                <a:ext cx="288" cy="156"/>
              </a:xfrm>
              <a:prstGeom prst="rect">
                <a:avLst/>
              </a:prstGeom>
              <a:solidFill>
                <a:srgbClr val="8B9D33"/>
              </a:solidFill>
              <a:ln w="12700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400" b="0" i="0">
                    <a:latin typeface="Arial" charset="0"/>
                  </a:rPr>
                  <a:t>n</a:t>
                </a:r>
              </a:p>
            </p:txBody>
          </p:sp>
          <p:sp>
            <p:nvSpPr>
              <p:cNvPr id="740441" name="AutoShape 89"/>
              <p:cNvSpPr>
                <a:spLocks noChangeArrowheads="1"/>
              </p:cNvSpPr>
              <p:nvPr/>
            </p:nvSpPr>
            <p:spPr bwMode="auto">
              <a:xfrm>
                <a:off x="3024" y="4032"/>
                <a:ext cx="288" cy="96"/>
              </a:xfrm>
              <a:prstGeom prst="triangle">
                <a:avLst>
                  <a:gd name="adj" fmla="val 50000"/>
                </a:avLst>
              </a:prstGeom>
              <a:solidFill>
                <a:srgbClr val="8B9D33"/>
              </a:solidFill>
              <a:ln w="12700">
                <a:solidFill>
                  <a:schemeClr val="tx1"/>
                </a:solidFill>
                <a:miter lim="800000"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40443" name="Rectangle 91"/>
            <p:cNvSpPr>
              <a:spLocks noChangeArrowheads="1"/>
            </p:cNvSpPr>
            <p:nvPr/>
          </p:nvSpPr>
          <p:spPr bwMode="auto">
            <a:xfrm>
              <a:off x="4560" y="3685"/>
              <a:ext cx="1104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s</a:t>
              </a:r>
            </a:p>
          </p:txBody>
        </p:sp>
        <p:sp>
          <p:nvSpPr>
            <p:cNvPr id="740444" name="Rectangle 92"/>
            <p:cNvSpPr>
              <a:spLocks noChangeArrowheads="1"/>
            </p:cNvSpPr>
            <p:nvPr/>
          </p:nvSpPr>
          <p:spPr bwMode="auto">
            <a:xfrm>
              <a:off x="3600" y="3685"/>
              <a:ext cx="960" cy="155"/>
            </a:xfrm>
            <a:prstGeom prst="rect">
              <a:avLst/>
            </a:prstGeom>
            <a:solidFill>
              <a:srgbClr val="8B9D33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t</a:t>
              </a:r>
            </a:p>
          </p:txBody>
        </p:sp>
        <p:sp>
          <p:nvSpPr>
            <p:cNvPr id="740445" name="Rectangle 93"/>
            <p:cNvSpPr>
              <a:spLocks noChangeArrowheads="1"/>
            </p:cNvSpPr>
            <p:nvPr/>
          </p:nvSpPr>
          <p:spPr bwMode="auto">
            <a:xfrm>
              <a:off x="2544" y="3685"/>
              <a:ext cx="1056" cy="155"/>
            </a:xfrm>
            <a:prstGeom prst="rect">
              <a:avLst/>
            </a:prstGeom>
            <a:solidFill>
              <a:srgbClr val="8B9D33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ih</a:t>
              </a:r>
            </a:p>
          </p:txBody>
        </p:sp>
        <p:sp>
          <p:nvSpPr>
            <p:cNvPr id="740446" name="Rectangle 94"/>
            <p:cNvSpPr>
              <a:spLocks noChangeArrowheads="1"/>
            </p:cNvSpPr>
            <p:nvPr/>
          </p:nvSpPr>
          <p:spPr bwMode="auto">
            <a:xfrm>
              <a:off x="1632" y="3685"/>
              <a:ext cx="912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s</a:t>
              </a:r>
            </a:p>
          </p:txBody>
        </p:sp>
        <p:sp>
          <p:nvSpPr>
            <p:cNvPr id="740447" name="Rectangle 95"/>
            <p:cNvSpPr>
              <a:spLocks noChangeArrowheads="1"/>
            </p:cNvSpPr>
            <p:nvPr/>
          </p:nvSpPr>
          <p:spPr bwMode="auto">
            <a:xfrm>
              <a:off x="1056" y="3685"/>
              <a:ext cx="576" cy="155"/>
            </a:xfrm>
            <a:prstGeom prst="rect">
              <a:avLst/>
            </a:prstGeom>
            <a:solidFill>
              <a:srgbClr val="D4DF9D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phone</a:t>
              </a:r>
            </a:p>
          </p:txBody>
        </p:sp>
        <p:sp>
          <p:nvSpPr>
            <p:cNvPr id="740448" name="Rectangle 96"/>
            <p:cNvSpPr>
              <a:spLocks noChangeArrowheads="1"/>
            </p:cNvSpPr>
            <p:nvPr/>
          </p:nvSpPr>
          <p:spPr bwMode="auto">
            <a:xfrm>
              <a:off x="4560" y="3500"/>
              <a:ext cx="1104" cy="18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 / alveolar</a:t>
              </a:r>
            </a:p>
          </p:txBody>
        </p:sp>
        <p:sp>
          <p:nvSpPr>
            <p:cNvPr id="740449" name="Rectangle 97"/>
            <p:cNvSpPr>
              <a:spLocks noChangeArrowheads="1"/>
            </p:cNvSpPr>
            <p:nvPr/>
          </p:nvSpPr>
          <p:spPr bwMode="auto">
            <a:xfrm>
              <a:off x="3600" y="3500"/>
              <a:ext cx="960" cy="18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 / alveolar</a:t>
              </a:r>
            </a:p>
          </p:txBody>
        </p:sp>
        <p:sp>
          <p:nvSpPr>
            <p:cNvPr id="740450" name="Rectangle 98"/>
            <p:cNvSpPr>
              <a:spLocks noChangeArrowheads="1"/>
            </p:cNvSpPr>
            <p:nvPr/>
          </p:nvSpPr>
          <p:spPr bwMode="auto">
            <a:xfrm>
              <a:off x="2544" y="3500"/>
              <a:ext cx="1056" cy="185"/>
            </a:xfrm>
            <a:prstGeom prst="rect">
              <a:avLst/>
            </a:prstGeom>
            <a:solidFill>
              <a:srgbClr val="FFCC00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mid-nar / alveolar</a:t>
              </a:r>
            </a:p>
          </p:txBody>
        </p:sp>
        <p:sp>
          <p:nvSpPr>
            <p:cNvPr id="740451" name="Rectangle 99"/>
            <p:cNvSpPr>
              <a:spLocks noChangeArrowheads="1"/>
            </p:cNvSpPr>
            <p:nvPr/>
          </p:nvSpPr>
          <p:spPr bwMode="auto">
            <a:xfrm>
              <a:off x="1632" y="3500"/>
              <a:ext cx="912" cy="18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 / alveolar</a:t>
              </a:r>
            </a:p>
          </p:txBody>
        </p:sp>
        <p:sp>
          <p:nvSpPr>
            <p:cNvPr id="740452" name="Rectangle 100"/>
            <p:cNvSpPr>
              <a:spLocks noChangeArrowheads="1"/>
            </p:cNvSpPr>
            <p:nvPr/>
          </p:nvSpPr>
          <p:spPr bwMode="auto">
            <a:xfrm>
              <a:off x="1056" y="3500"/>
              <a:ext cx="576" cy="18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TT</a:t>
              </a:r>
            </a:p>
          </p:txBody>
        </p:sp>
        <p:sp>
          <p:nvSpPr>
            <p:cNvPr id="740453" name="Rectangle 101"/>
            <p:cNvSpPr>
              <a:spLocks noChangeArrowheads="1"/>
            </p:cNvSpPr>
            <p:nvPr/>
          </p:nvSpPr>
          <p:spPr bwMode="auto">
            <a:xfrm>
              <a:off x="3600" y="3345"/>
              <a:ext cx="206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uvular</a:t>
              </a:r>
            </a:p>
          </p:txBody>
        </p:sp>
        <p:sp>
          <p:nvSpPr>
            <p:cNvPr id="740454" name="Rectangle 102"/>
            <p:cNvSpPr>
              <a:spLocks noChangeArrowheads="1"/>
            </p:cNvSpPr>
            <p:nvPr/>
          </p:nvSpPr>
          <p:spPr bwMode="auto">
            <a:xfrm>
              <a:off x="2544" y="3345"/>
              <a:ext cx="1056" cy="155"/>
            </a:xfrm>
            <a:prstGeom prst="rect">
              <a:avLst/>
            </a:prstGeom>
            <a:solidFill>
              <a:srgbClr val="FFCC00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mid-nar / palatal</a:t>
              </a:r>
            </a:p>
          </p:txBody>
        </p:sp>
        <p:sp>
          <p:nvSpPr>
            <p:cNvPr id="740455" name="Rectangle 103"/>
            <p:cNvSpPr>
              <a:spLocks noChangeArrowheads="1"/>
            </p:cNvSpPr>
            <p:nvPr/>
          </p:nvSpPr>
          <p:spPr bwMode="auto">
            <a:xfrm>
              <a:off x="1632" y="3345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mid / uvular</a:t>
              </a:r>
            </a:p>
          </p:txBody>
        </p:sp>
        <p:sp>
          <p:nvSpPr>
            <p:cNvPr id="740456" name="Rectangle 104"/>
            <p:cNvSpPr>
              <a:spLocks noChangeArrowheads="1"/>
            </p:cNvSpPr>
            <p:nvPr/>
          </p:nvSpPr>
          <p:spPr bwMode="auto">
            <a:xfrm>
              <a:off x="1056" y="3345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TB</a:t>
              </a:r>
            </a:p>
          </p:txBody>
        </p:sp>
        <p:sp>
          <p:nvSpPr>
            <p:cNvPr id="740457" name="Rectangle 105"/>
            <p:cNvSpPr>
              <a:spLocks noChangeArrowheads="1"/>
            </p:cNvSpPr>
            <p:nvPr/>
          </p:nvSpPr>
          <p:spPr bwMode="auto">
            <a:xfrm>
              <a:off x="3600" y="3190"/>
              <a:ext cx="206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</a:t>
              </a:r>
            </a:p>
          </p:txBody>
        </p:sp>
        <p:sp>
          <p:nvSpPr>
            <p:cNvPr id="740458" name="Rectangle 106"/>
            <p:cNvSpPr>
              <a:spLocks noChangeArrowheads="1"/>
            </p:cNvSpPr>
            <p:nvPr/>
          </p:nvSpPr>
          <p:spPr bwMode="auto">
            <a:xfrm>
              <a:off x="3600" y="3035"/>
              <a:ext cx="2064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459" name="Rectangle 107"/>
            <p:cNvSpPr>
              <a:spLocks noChangeArrowheads="1"/>
            </p:cNvSpPr>
            <p:nvPr/>
          </p:nvSpPr>
          <p:spPr bwMode="auto">
            <a:xfrm>
              <a:off x="2544" y="3190"/>
              <a:ext cx="105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460" name="Rectangle 108"/>
            <p:cNvSpPr>
              <a:spLocks noChangeArrowheads="1"/>
            </p:cNvSpPr>
            <p:nvPr/>
          </p:nvSpPr>
          <p:spPr bwMode="auto">
            <a:xfrm>
              <a:off x="1632" y="3190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closed</a:t>
              </a:r>
            </a:p>
          </p:txBody>
        </p:sp>
        <p:sp>
          <p:nvSpPr>
            <p:cNvPr id="740461" name="Rectangle 109"/>
            <p:cNvSpPr>
              <a:spLocks noChangeArrowheads="1"/>
            </p:cNvSpPr>
            <p:nvPr/>
          </p:nvSpPr>
          <p:spPr bwMode="auto">
            <a:xfrm>
              <a:off x="1056" y="3190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VEL</a:t>
              </a:r>
            </a:p>
          </p:txBody>
        </p:sp>
        <p:sp>
          <p:nvSpPr>
            <p:cNvPr id="740462" name="Rectangle 110"/>
            <p:cNvSpPr>
              <a:spLocks noChangeArrowheads="1"/>
            </p:cNvSpPr>
            <p:nvPr/>
          </p:nvSpPr>
          <p:spPr bwMode="auto">
            <a:xfrm>
              <a:off x="2544" y="3035"/>
              <a:ext cx="105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critical</a:t>
              </a:r>
            </a:p>
          </p:txBody>
        </p:sp>
        <p:sp>
          <p:nvSpPr>
            <p:cNvPr id="740463" name="Rectangle 111"/>
            <p:cNvSpPr>
              <a:spLocks noChangeArrowheads="1"/>
            </p:cNvSpPr>
            <p:nvPr/>
          </p:nvSpPr>
          <p:spPr bwMode="auto">
            <a:xfrm>
              <a:off x="1632" y="3035"/>
              <a:ext cx="912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 i="0">
                  <a:latin typeface="Arial" charset="0"/>
                </a:rPr>
                <a:t>open</a:t>
              </a:r>
            </a:p>
          </p:txBody>
        </p:sp>
        <p:sp>
          <p:nvSpPr>
            <p:cNvPr id="740464" name="Rectangle 112"/>
            <p:cNvSpPr>
              <a:spLocks noChangeArrowheads="1"/>
            </p:cNvSpPr>
            <p:nvPr/>
          </p:nvSpPr>
          <p:spPr bwMode="auto">
            <a:xfrm>
              <a:off x="1056" y="3035"/>
              <a:ext cx="576" cy="155"/>
            </a:xfrm>
            <a:prstGeom prst="rect">
              <a:avLst/>
            </a:prstGeom>
            <a:solidFill>
              <a:srgbClr val="FFFF9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i="0">
                  <a:latin typeface="Arial" charset="0"/>
                </a:rPr>
                <a:t>GLO</a:t>
              </a:r>
            </a:p>
          </p:txBody>
        </p:sp>
        <p:sp>
          <p:nvSpPr>
            <p:cNvPr id="740465" name="Rectangle 113"/>
            <p:cNvSpPr>
              <a:spLocks noChangeArrowheads="1"/>
            </p:cNvSpPr>
            <p:nvPr/>
          </p:nvSpPr>
          <p:spPr bwMode="auto">
            <a:xfrm>
              <a:off x="1632" y="2880"/>
              <a:ext cx="4032" cy="155"/>
            </a:xfrm>
            <a:prstGeom prst="rect">
              <a:avLst/>
            </a:prstGeom>
            <a:solidFill>
              <a:srgbClr val="BFC8D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>
                  <a:latin typeface="Arial" charset="0"/>
                </a:rPr>
                <a:t>values</a:t>
              </a:r>
            </a:p>
          </p:txBody>
        </p:sp>
        <p:sp>
          <p:nvSpPr>
            <p:cNvPr id="740466" name="Rectangle 114"/>
            <p:cNvSpPr>
              <a:spLocks noChangeArrowheads="1"/>
            </p:cNvSpPr>
            <p:nvPr/>
          </p:nvSpPr>
          <p:spPr bwMode="auto">
            <a:xfrm>
              <a:off x="1056" y="2880"/>
              <a:ext cx="576" cy="155"/>
            </a:xfrm>
            <a:prstGeom prst="rect">
              <a:avLst/>
            </a:prstGeom>
            <a:solidFill>
              <a:srgbClr val="BFC8D9"/>
            </a:solidFill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/>
            <a:lstStyle/>
            <a:p>
              <a:pPr algn="l" defTabSz="831850">
                <a:lnSpc>
                  <a:spcPct val="90000"/>
                </a:lnSpc>
                <a:spcBef>
                  <a:spcPct val="30000"/>
                </a:spcBef>
                <a:buSzPct val="100000"/>
                <a:buFont typeface="Wingdings" pitchFamily="2" charset="2"/>
                <a:buNone/>
              </a:pPr>
              <a:r>
                <a:rPr lang="en-US" sz="1400" b="0">
                  <a:latin typeface="Arial" charset="0"/>
                </a:rPr>
                <a:t>feature</a:t>
              </a:r>
            </a:p>
          </p:txBody>
        </p:sp>
        <p:sp>
          <p:nvSpPr>
            <p:cNvPr id="740467" name="Line 115"/>
            <p:cNvSpPr>
              <a:spLocks noChangeShapeType="1"/>
            </p:cNvSpPr>
            <p:nvPr/>
          </p:nvSpPr>
          <p:spPr bwMode="auto">
            <a:xfrm>
              <a:off x="1056" y="2880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68" name="Line 116"/>
            <p:cNvSpPr>
              <a:spLocks noChangeShapeType="1"/>
            </p:cNvSpPr>
            <p:nvPr/>
          </p:nvSpPr>
          <p:spPr bwMode="auto">
            <a:xfrm>
              <a:off x="1056" y="319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69" name="Line 117"/>
            <p:cNvSpPr>
              <a:spLocks noChangeShapeType="1"/>
            </p:cNvSpPr>
            <p:nvPr/>
          </p:nvSpPr>
          <p:spPr bwMode="auto">
            <a:xfrm>
              <a:off x="1056" y="3345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0" name="Line 118"/>
            <p:cNvSpPr>
              <a:spLocks noChangeShapeType="1"/>
            </p:cNvSpPr>
            <p:nvPr/>
          </p:nvSpPr>
          <p:spPr bwMode="auto">
            <a:xfrm>
              <a:off x="1056" y="3840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1" name="Line 119"/>
            <p:cNvSpPr>
              <a:spLocks noChangeShapeType="1"/>
            </p:cNvSpPr>
            <p:nvPr/>
          </p:nvSpPr>
          <p:spPr bwMode="auto">
            <a:xfrm>
              <a:off x="1056" y="2880"/>
              <a:ext cx="0" cy="96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2" name="Line 120"/>
            <p:cNvSpPr>
              <a:spLocks noChangeShapeType="1"/>
            </p:cNvSpPr>
            <p:nvPr/>
          </p:nvSpPr>
          <p:spPr bwMode="auto">
            <a:xfrm>
              <a:off x="5664" y="2880"/>
              <a:ext cx="0" cy="96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3" name="Line 121"/>
            <p:cNvSpPr>
              <a:spLocks noChangeShapeType="1"/>
            </p:cNvSpPr>
            <p:nvPr/>
          </p:nvSpPr>
          <p:spPr bwMode="auto">
            <a:xfrm>
              <a:off x="1056" y="3035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4" name="Line 122"/>
            <p:cNvSpPr>
              <a:spLocks noChangeShapeType="1"/>
            </p:cNvSpPr>
            <p:nvPr/>
          </p:nvSpPr>
          <p:spPr bwMode="auto">
            <a:xfrm>
              <a:off x="2544" y="3035"/>
              <a:ext cx="0" cy="8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5" name="Line 123"/>
            <p:cNvSpPr>
              <a:spLocks noChangeShapeType="1"/>
            </p:cNvSpPr>
            <p:nvPr/>
          </p:nvSpPr>
          <p:spPr bwMode="auto">
            <a:xfrm>
              <a:off x="3600" y="3035"/>
              <a:ext cx="0" cy="8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6" name="Line 124"/>
            <p:cNvSpPr>
              <a:spLocks noChangeShapeType="1"/>
            </p:cNvSpPr>
            <p:nvPr/>
          </p:nvSpPr>
          <p:spPr bwMode="auto">
            <a:xfrm>
              <a:off x="1056" y="350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7" name="Line 125"/>
            <p:cNvSpPr>
              <a:spLocks noChangeShapeType="1"/>
            </p:cNvSpPr>
            <p:nvPr/>
          </p:nvSpPr>
          <p:spPr bwMode="auto">
            <a:xfrm>
              <a:off x="4560" y="3500"/>
              <a:ext cx="0" cy="3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8" name="Line 126"/>
            <p:cNvSpPr>
              <a:spLocks noChangeShapeType="1"/>
            </p:cNvSpPr>
            <p:nvPr/>
          </p:nvSpPr>
          <p:spPr bwMode="auto">
            <a:xfrm>
              <a:off x="1632" y="2880"/>
              <a:ext cx="0" cy="96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79" name="Line 127"/>
            <p:cNvSpPr>
              <a:spLocks noChangeShapeType="1"/>
            </p:cNvSpPr>
            <p:nvPr/>
          </p:nvSpPr>
          <p:spPr bwMode="auto">
            <a:xfrm>
              <a:off x="1056" y="3685"/>
              <a:ext cx="460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40480" name="Text Box 128"/>
            <p:cNvSpPr txBox="1">
              <a:spLocks noChangeArrowheads="1"/>
            </p:cNvSpPr>
            <p:nvPr/>
          </p:nvSpPr>
          <p:spPr bwMode="auto">
            <a:xfrm>
              <a:off x="48" y="2920"/>
              <a:ext cx="934" cy="2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surface variant #2</a:t>
              </a:r>
            </a:p>
          </p:txBody>
        </p:sp>
      </p:grpSp>
      <p:sp>
        <p:nvSpPr>
          <p:cNvPr id="740481" name="Text Box 129"/>
          <p:cNvSpPr txBox="1">
            <a:spLocks noChangeArrowheads="1"/>
          </p:cNvSpPr>
          <p:nvPr/>
        </p:nvSpPr>
        <p:spPr bwMode="auto">
          <a:xfrm>
            <a:off x="76200" y="3276600"/>
            <a:ext cx="1482725" cy="677863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i="0">
                <a:solidFill>
                  <a:srgbClr val="000099"/>
                </a:solidFill>
              </a:rPr>
              <a:t>(example of feature asynchrony)</a:t>
            </a:r>
          </a:p>
        </p:txBody>
      </p:sp>
      <p:sp>
        <p:nvSpPr>
          <p:cNvPr id="740482" name="Text Box 130"/>
          <p:cNvSpPr txBox="1">
            <a:spLocks noChangeArrowheads="1"/>
          </p:cNvSpPr>
          <p:nvPr/>
        </p:nvSpPr>
        <p:spPr bwMode="auto">
          <a:xfrm>
            <a:off x="76200" y="5210175"/>
            <a:ext cx="1482725" cy="8858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i="0">
                <a:solidFill>
                  <a:srgbClr val="000099"/>
                </a:solidFill>
              </a:rPr>
              <a:t>(example of feature asynchrony + substitution)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481" grpId="0"/>
      <p:bldP spid="74048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more complex example</a:t>
            </a:r>
          </a:p>
        </p:txBody>
      </p:sp>
      <p:pic>
        <p:nvPicPr>
          <p:cNvPr id="741380" name="Picture 4" descr="everybody6"/>
          <p:cNvPicPr>
            <a:picLocks noChangeArrowheads="1"/>
          </p:cNvPicPr>
          <p:nvPr/>
        </p:nvPicPr>
        <p:blipFill>
          <a:blip r:embed="rId3"/>
          <a:srcRect r="20477"/>
          <a:stretch>
            <a:fillRect/>
          </a:stretch>
        </p:blipFill>
        <p:spPr bwMode="auto">
          <a:xfrm>
            <a:off x="381000" y="1524000"/>
            <a:ext cx="55753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1381" name="Rectangle 5"/>
          <p:cNvSpPr>
            <a:spLocks noChangeArrowheads="1"/>
          </p:cNvSpPr>
          <p:nvPr/>
        </p:nvSpPr>
        <p:spPr bwMode="auto">
          <a:xfrm>
            <a:off x="533400" y="1066800"/>
            <a:ext cx="533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260350" indent="-260350" defTabSz="831850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sz="1900">
                <a:solidFill>
                  <a:srgbClr val="000099"/>
                </a:solidFill>
                <a:latin typeface="Arial" charset="0"/>
              </a:rPr>
              <a:t>everybody </a:t>
            </a:r>
            <a:r>
              <a:rPr lang="en-US" sz="1900" i="0">
                <a:solidFill>
                  <a:schemeClr val="tx2"/>
                </a:solidFill>
                <a:latin typeface="Arial" charset="0"/>
                <a:sym typeface="Wingdings" pitchFamily="2" charset="2"/>
              </a:rPr>
              <a:t></a:t>
            </a:r>
            <a:r>
              <a:rPr lang="en-US" sz="190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 </a:t>
            </a:r>
            <a:r>
              <a:rPr lang="en-US" sz="1900" b="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[</a:t>
            </a:r>
            <a:r>
              <a:rPr lang="en-US" sz="190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 eh r uw ay </a:t>
            </a:r>
            <a:r>
              <a:rPr lang="en-US" sz="1900" b="0" i="0">
                <a:solidFill>
                  <a:srgbClr val="000099"/>
                </a:solidFill>
                <a:latin typeface="Arial" charset="0"/>
                <a:sym typeface="Wingdings" pitchFamily="2" charset="2"/>
              </a:rPr>
              <a:t>]</a:t>
            </a:r>
            <a:endParaRPr lang="en-US" sz="1900" i="0">
              <a:latin typeface="Arial" charset="0"/>
            </a:endParaRPr>
          </a:p>
        </p:txBody>
      </p:sp>
      <p:pic>
        <p:nvPicPr>
          <p:cNvPr id="74138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verybody.riff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143000"/>
            <a:ext cx="288925" cy="304800"/>
          </a:xfrm>
          <a:prstGeom prst="rect">
            <a:avLst/>
          </a:prstGeom>
          <a:noFill/>
        </p:spPr>
      </p:pic>
      <p:sp>
        <p:nvSpPr>
          <p:cNvPr id="741385" name="Text Box 9"/>
          <p:cNvSpPr txBox="1">
            <a:spLocks noChangeArrowheads="1"/>
          </p:cNvSpPr>
          <p:nvPr/>
        </p:nvSpPr>
        <p:spPr bwMode="auto">
          <a:xfrm>
            <a:off x="6019800" y="3268663"/>
            <a:ext cx="3048000" cy="256857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phonetic transcription</a:t>
            </a: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subWordStateL</a:t>
            </a: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L</a:t>
            </a: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Lsurface</a:t>
            </a: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subWordStateT</a:t>
            </a: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T</a:t>
            </a: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en-US" b="0" i="0"/>
              <a:t>Tsurface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97925" cy="371475"/>
          </a:xfrm>
        </p:spPr>
        <p:txBody>
          <a:bodyPr/>
          <a:lstStyle/>
          <a:p>
            <a:r>
              <a:rPr lang="en-US"/>
              <a:t>Can we take advantage of these intuitions?</a:t>
            </a:r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96963"/>
            <a:ext cx="8534400" cy="3851275"/>
          </a:xfrm>
        </p:spPr>
        <p:txBody>
          <a:bodyPr/>
          <a:lstStyle/>
          <a:p>
            <a:pPr marL="228600" indent="-228600"/>
            <a:r>
              <a:rPr lang="en-US"/>
              <a:t>In lexical access experiments with oracle feature alignments, yes:</a:t>
            </a:r>
          </a:p>
          <a:p>
            <a:pPr lvl="1" indent="-214313"/>
            <a:r>
              <a:rPr lang="en-US"/>
              <a:t>Lexical access accuracy improves significantly using articulatory model with asynchrony and context-independent substitutions </a:t>
            </a:r>
            <a:r>
              <a:rPr lang="en-US">
                <a:solidFill>
                  <a:schemeClr val="accent1"/>
                </a:solidFill>
              </a:rPr>
              <a:t>[Livescu &amp; Glass ’04]</a:t>
            </a:r>
            <a:endParaRPr lang="en-US"/>
          </a:p>
          <a:p>
            <a:pPr lvl="1" indent="-214313"/>
            <a:endParaRPr lang="en-US"/>
          </a:p>
          <a:p>
            <a:pPr lvl="1" indent="-214313"/>
            <a:endParaRPr lang="en-US"/>
          </a:p>
          <a:p>
            <a:pPr marL="228600" indent="-228600"/>
            <a:r>
              <a:rPr lang="en-US"/>
              <a:t>WS06 goal:  Scale up to a complete recognizer</a:t>
            </a:r>
          </a:p>
          <a:p>
            <a:pPr marL="228600" indent="-228600"/>
            <a:endParaRPr lang="en-US"/>
          </a:p>
          <a:p>
            <a:pPr marL="228600" indent="-228600"/>
            <a:r>
              <a:rPr lang="en-US"/>
              <a:t>Challenges</a:t>
            </a:r>
          </a:p>
          <a:p>
            <a:pPr lvl="1" indent="-214313"/>
            <a:r>
              <a:rPr lang="en-US"/>
              <a:t>Computational complexity</a:t>
            </a:r>
          </a:p>
          <a:p>
            <a:pPr lvl="1" indent="-214313"/>
            <a:r>
              <a:rPr lang="en-US"/>
              <a:t>Modeling the relationship between features and noisy acoustic observations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797925" cy="371475"/>
          </a:xfrm>
        </p:spPr>
        <p:txBody>
          <a:bodyPr/>
          <a:lstStyle/>
          <a:p>
            <a:pPr defTabSz="914400"/>
            <a:r>
              <a:rPr lang="en-US"/>
              <a:t>Reminder:  phone-based model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35235" name="Oval 3"/>
          <p:cNvSpPr>
            <a:spLocks noChangeAspect="1" noChangeArrowheads="1"/>
          </p:cNvSpPr>
          <p:nvPr/>
        </p:nvSpPr>
        <p:spPr bwMode="auto">
          <a:xfrm>
            <a:off x="417513" y="2058988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36" name="Oval 4" descr="Dark upward diagonal"/>
          <p:cNvSpPr>
            <a:spLocks noChangeAspect="1" noChangeArrowheads="1"/>
          </p:cNvSpPr>
          <p:nvPr/>
        </p:nvSpPr>
        <p:spPr bwMode="auto">
          <a:xfrm>
            <a:off x="417513" y="31623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37" name="Oval 5"/>
          <p:cNvSpPr>
            <a:spLocks noChangeAspect="1" noChangeArrowheads="1"/>
          </p:cNvSpPr>
          <p:nvPr/>
        </p:nvSpPr>
        <p:spPr bwMode="auto">
          <a:xfrm>
            <a:off x="950913" y="26289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38" name="Oval 6"/>
          <p:cNvSpPr>
            <a:spLocks noChangeAspect="1" noChangeArrowheads="1"/>
          </p:cNvSpPr>
          <p:nvPr/>
        </p:nvSpPr>
        <p:spPr bwMode="auto">
          <a:xfrm>
            <a:off x="950913" y="3695700"/>
            <a:ext cx="344487" cy="3429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39" name="Oval 7"/>
          <p:cNvSpPr>
            <a:spLocks noChangeAspect="1" noChangeArrowheads="1"/>
          </p:cNvSpPr>
          <p:nvPr/>
        </p:nvSpPr>
        <p:spPr bwMode="auto">
          <a:xfrm>
            <a:off x="417513" y="4227513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40" name="Oval 8" descr="Dark upward diagonal"/>
          <p:cNvSpPr>
            <a:spLocks noChangeAspect="1" noChangeArrowheads="1"/>
          </p:cNvSpPr>
          <p:nvPr/>
        </p:nvSpPr>
        <p:spPr bwMode="auto">
          <a:xfrm>
            <a:off x="417513" y="49895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41" name="Line 9"/>
          <p:cNvSpPr>
            <a:spLocks noChangeShapeType="1"/>
          </p:cNvSpPr>
          <p:nvPr/>
        </p:nvSpPr>
        <p:spPr bwMode="auto">
          <a:xfrm>
            <a:off x="685800" y="2363788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2" name="Line 10"/>
          <p:cNvSpPr>
            <a:spLocks noChangeShapeType="1"/>
          </p:cNvSpPr>
          <p:nvPr/>
        </p:nvSpPr>
        <p:spPr bwMode="auto">
          <a:xfrm flipV="1">
            <a:off x="685800" y="2897188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3" name="Line 11"/>
          <p:cNvSpPr>
            <a:spLocks noChangeShapeType="1"/>
          </p:cNvSpPr>
          <p:nvPr/>
        </p:nvSpPr>
        <p:spPr bwMode="auto">
          <a:xfrm flipV="1">
            <a:off x="685800" y="3962400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4" name="Line 12"/>
          <p:cNvSpPr>
            <a:spLocks noChangeShapeType="1"/>
          </p:cNvSpPr>
          <p:nvPr/>
        </p:nvSpPr>
        <p:spPr bwMode="auto">
          <a:xfrm>
            <a:off x="588963" y="45720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5" name="Line 13"/>
          <p:cNvSpPr>
            <a:spLocks noChangeShapeType="1"/>
          </p:cNvSpPr>
          <p:nvPr/>
        </p:nvSpPr>
        <p:spPr bwMode="auto">
          <a:xfrm>
            <a:off x="588963" y="3506788"/>
            <a:ext cx="0" cy="738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6" name="Line 14"/>
          <p:cNvSpPr>
            <a:spLocks noChangeShapeType="1"/>
          </p:cNvSpPr>
          <p:nvPr/>
        </p:nvSpPr>
        <p:spPr bwMode="auto">
          <a:xfrm flipV="1">
            <a:off x="1128713" y="2951163"/>
            <a:ext cx="0" cy="760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7" name="Freeform 15"/>
          <p:cNvSpPr>
            <a:spLocks/>
          </p:cNvSpPr>
          <p:nvPr/>
        </p:nvSpPr>
        <p:spPr bwMode="auto">
          <a:xfrm rot="16200000" flipH="1">
            <a:off x="-692150" y="3194050"/>
            <a:ext cx="1993900" cy="3048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48" name="Text Box 16"/>
          <p:cNvSpPr txBox="1">
            <a:spLocks noChangeArrowheads="1"/>
          </p:cNvSpPr>
          <p:nvPr/>
        </p:nvSpPr>
        <p:spPr bwMode="auto">
          <a:xfrm>
            <a:off x="152400" y="1341438"/>
            <a:ext cx="11430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frame  </a:t>
            </a:r>
            <a:r>
              <a:rPr lang="en-US" sz="1600" b="0">
                <a:solidFill>
                  <a:schemeClr val="tx2"/>
                </a:solidFill>
              </a:rPr>
              <a:t>0</a:t>
            </a:r>
          </a:p>
        </p:txBody>
      </p:sp>
      <p:sp>
        <p:nvSpPr>
          <p:cNvPr id="735249" name="Rectangle 17"/>
          <p:cNvSpPr>
            <a:spLocks noChangeArrowheads="1"/>
          </p:cNvSpPr>
          <p:nvPr/>
        </p:nvSpPr>
        <p:spPr bwMode="auto">
          <a:xfrm>
            <a:off x="1600200" y="1906588"/>
            <a:ext cx="2209800" cy="3656012"/>
          </a:xfrm>
          <a:prstGeom prst="rect">
            <a:avLst/>
          </a:prstGeom>
          <a:solidFill>
            <a:srgbClr val="CCCCFF">
              <a:alpha val="50000"/>
            </a:srgbClr>
          </a:solidFill>
          <a:ln w="38100">
            <a:solidFill>
              <a:srgbClr val="666699"/>
            </a:solidFill>
            <a:prstDash val="sysDot"/>
            <a:miter lim="800000"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0" name="Text Box 18"/>
          <p:cNvSpPr txBox="1">
            <a:spLocks noChangeArrowheads="1"/>
          </p:cNvSpPr>
          <p:nvPr/>
        </p:nvSpPr>
        <p:spPr bwMode="auto">
          <a:xfrm>
            <a:off x="2209800" y="1341438"/>
            <a:ext cx="9144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frame  </a:t>
            </a:r>
            <a:r>
              <a:rPr lang="en-US" sz="1600" b="0">
                <a:solidFill>
                  <a:schemeClr val="tx2"/>
                </a:solidFill>
              </a:rPr>
              <a:t>i</a:t>
            </a:r>
          </a:p>
        </p:txBody>
      </p:sp>
      <p:sp>
        <p:nvSpPr>
          <p:cNvPr id="735251" name="Oval 19"/>
          <p:cNvSpPr>
            <a:spLocks noChangeAspect="1" noChangeArrowheads="1"/>
          </p:cNvSpPr>
          <p:nvPr/>
        </p:nvSpPr>
        <p:spPr bwMode="auto">
          <a:xfrm>
            <a:off x="2322513" y="2058988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2" name="Oval 20"/>
          <p:cNvSpPr>
            <a:spLocks noChangeAspect="1" noChangeArrowheads="1"/>
          </p:cNvSpPr>
          <p:nvPr/>
        </p:nvSpPr>
        <p:spPr bwMode="auto">
          <a:xfrm>
            <a:off x="2322513" y="31623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3" name="Oval 21"/>
          <p:cNvSpPr>
            <a:spLocks noChangeAspect="1" noChangeArrowheads="1"/>
          </p:cNvSpPr>
          <p:nvPr/>
        </p:nvSpPr>
        <p:spPr bwMode="auto">
          <a:xfrm>
            <a:off x="2855913" y="2628900"/>
            <a:ext cx="344487" cy="344488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4" name="Oval 22"/>
          <p:cNvSpPr>
            <a:spLocks noChangeAspect="1" noChangeArrowheads="1"/>
          </p:cNvSpPr>
          <p:nvPr/>
        </p:nvSpPr>
        <p:spPr bwMode="auto">
          <a:xfrm>
            <a:off x="2855913" y="3695700"/>
            <a:ext cx="344487" cy="342900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5" name="Oval 23"/>
          <p:cNvSpPr>
            <a:spLocks noChangeAspect="1" noChangeArrowheads="1"/>
          </p:cNvSpPr>
          <p:nvPr/>
        </p:nvSpPr>
        <p:spPr bwMode="auto">
          <a:xfrm>
            <a:off x="2322513" y="4227513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6" name="Oval 24" descr="Dark upward diagonal"/>
          <p:cNvSpPr>
            <a:spLocks noChangeAspect="1" noChangeArrowheads="1"/>
          </p:cNvSpPr>
          <p:nvPr/>
        </p:nvSpPr>
        <p:spPr bwMode="auto">
          <a:xfrm>
            <a:off x="2322513" y="4989513"/>
            <a:ext cx="344487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57" name="Line 25"/>
          <p:cNvSpPr>
            <a:spLocks noChangeShapeType="1"/>
          </p:cNvSpPr>
          <p:nvPr/>
        </p:nvSpPr>
        <p:spPr bwMode="auto">
          <a:xfrm>
            <a:off x="2590800" y="2363788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58" name="Line 26"/>
          <p:cNvSpPr>
            <a:spLocks noChangeShapeType="1"/>
          </p:cNvSpPr>
          <p:nvPr/>
        </p:nvSpPr>
        <p:spPr bwMode="auto">
          <a:xfrm flipV="1">
            <a:off x="2590800" y="2897188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59" name="Line 27"/>
          <p:cNvSpPr>
            <a:spLocks noChangeShapeType="1"/>
          </p:cNvSpPr>
          <p:nvPr/>
        </p:nvSpPr>
        <p:spPr bwMode="auto">
          <a:xfrm flipV="1">
            <a:off x="2590800" y="3962400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0" name="Line 28"/>
          <p:cNvSpPr>
            <a:spLocks noChangeShapeType="1"/>
          </p:cNvSpPr>
          <p:nvPr/>
        </p:nvSpPr>
        <p:spPr bwMode="auto">
          <a:xfrm>
            <a:off x="2493963" y="45720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1" name="Line 29"/>
          <p:cNvSpPr>
            <a:spLocks noChangeShapeType="1"/>
          </p:cNvSpPr>
          <p:nvPr/>
        </p:nvSpPr>
        <p:spPr bwMode="auto">
          <a:xfrm>
            <a:off x="2493963" y="3506788"/>
            <a:ext cx="0" cy="738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2" name="Line 30"/>
          <p:cNvSpPr>
            <a:spLocks noChangeShapeType="1"/>
          </p:cNvSpPr>
          <p:nvPr/>
        </p:nvSpPr>
        <p:spPr bwMode="auto">
          <a:xfrm flipV="1">
            <a:off x="3033713" y="2951163"/>
            <a:ext cx="0" cy="760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3" name="Freeform 31"/>
          <p:cNvSpPr>
            <a:spLocks/>
          </p:cNvSpPr>
          <p:nvPr/>
        </p:nvSpPr>
        <p:spPr bwMode="auto">
          <a:xfrm rot="16200000" flipH="1">
            <a:off x="1212850" y="3194050"/>
            <a:ext cx="1993900" cy="3048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4" name="Line 32"/>
          <p:cNvSpPr>
            <a:spLocks noChangeShapeType="1"/>
          </p:cNvSpPr>
          <p:nvPr/>
        </p:nvSpPr>
        <p:spPr bwMode="auto">
          <a:xfrm>
            <a:off x="769938" y="222885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5" name="Line 33"/>
          <p:cNvSpPr>
            <a:spLocks noChangeShapeType="1"/>
          </p:cNvSpPr>
          <p:nvPr/>
        </p:nvSpPr>
        <p:spPr bwMode="auto">
          <a:xfrm>
            <a:off x="762000" y="3352800"/>
            <a:ext cx="1554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6" name="Line 34"/>
          <p:cNvSpPr>
            <a:spLocks noChangeShapeType="1"/>
          </p:cNvSpPr>
          <p:nvPr/>
        </p:nvSpPr>
        <p:spPr bwMode="auto">
          <a:xfrm flipV="1">
            <a:off x="1295400" y="2287588"/>
            <a:ext cx="990600" cy="4572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7" name="Line 35"/>
          <p:cNvSpPr>
            <a:spLocks noChangeShapeType="1"/>
          </p:cNvSpPr>
          <p:nvPr/>
        </p:nvSpPr>
        <p:spPr bwMode="auto">
          <a:xfrm flipV="1">
            <a:off x="1295400" y="3429000"/>
            <a:ext cx="10668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68" name="Oval 36"/>
          <p:cNvSpPr>
            <a:spLocks noChangeAspect="1" noChangeArrowheads="1"/>
          </p:cNvSpPr>
          <p:nvPr/>
        </p:nvSpPr>
        <p:spPr bwMode="auto">
          <a:xfrm>
            <a:off x="4206875" y="2058988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69" name="Oval 37"/>
          <p:cNvSpPr>
            <a:spLocks noChangeAspect="1" noChangeArrowheads="1"/>
          </p:cNvSpPr>
          <p:nvPr/>
        </p:nvSpPr>
        <p:spPr bwMode="auto">
          <a:xfrm>
            <a:off x="4206875" y="31607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70" name="Oval 38"/>
          <p:cNvSpPr>
            <a:spLocks noChangeAspect="1" noChangeArrowheads="1"/>
          </p:cNvSpPr>
          <p:nvPr/>
        </p:nvSpPr>
        <p:spPr bwMode="auto">
          <a:xfrm>
            <a:off x="4740275" y="36941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71" name="Oval 39"/>
          <p:cNvSpPr>
            <a:spLocks noChangeAspect="1" noChangeArrowheads="1"/>
          </p:cNvSpPr>
          <p:nvPr/>
        </p:nvSpPr>
        <p:spPr bwMode="auto">
          <a:xfrm>
            <a:off x="4206875" y="4227513"/>
            <a:ext cx="344488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72" name="Oval 40" descr="Dark upward diagonal"/>
          <p:cNvSpPr>
            <a:spLocks noChangeAspect="1" noChangeArrowheads="1"/>
          </p:cNvSpPr>
          <p:nvPr/>
        </p:nvSpPr>
        <p:spPr bwMode="auto">
          <a:xfrm>
            <a:off x="4206875" y="4989513"/>
            <a:ext cx="344488" cy="344487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73" name="Line 41"/>
          <p:cNvSpPr>
            <a:spLocks noChangeShapeType="1"/>
          </p:cNvSpPr>
          <p:nvPr/>
        </p:nvSpPr>
        <p:spPr bwMode="auto">
          <a:xfrm>
            <a:off x="4475163" y="2363788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74" name="Line 42"/>
          <p:cNvSpPr>
            <a:spLocks noChangeShapeType="1"/>
          </p:cNvSpPr>
          <p:nvPr/>
        </p:nvSpPr>
        <p:spPr bwMode="auto">
          <a:xfrm flipV="1">
            <a:off x="4475163" y="2897188"/>
            <a:ext cx="304800" cy="3032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75" name="Line 43"/>
          <p:cNvSpPr>
            <a:spLocks noChangeShapeType="1"/>
          </p:cNvSpPr>
          <p:nvPr/>
        </p:nvSpPr>
        <p:spPr bwMode="auto">
          <a:xfrm flipV="1">
            <a:off x="4475163" y="3962400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76" name="Line 44"/>
          <p:cNvSpPr>
            <a:spLocks noChangeShapeType="1"/>
          </p:cNvSpPr>
          <p:nvPr/>
        </p:nvSpPr>
        <p:spPr bwMode="auto">
          <a:xfrm>
            <a:off x="4378325" y="4572000"/>
            <a:ext cx="0" cy="438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77" name="Line 45"/>
          <p:cNvSpPr>
            <a:spLocks noChangeShapeType="1"/>
          </p:cNvSpPr>
          <p:nvPr/>
        </p:nvSpPr>
        <p:spPr bwMode="auto">
          <a:xfrm>
            <a:off x="4378325" y="3505200"/>
            <a:ext cx="0" cy="739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78" name="Line 46"/>
          <p:cNvSpPr>
            <a:spLocks noChangeShapeType="1"/>
          </p:cNvSpPr>
          <p:nvPr/>
        </p:nvSpPr>
        <p:spPr bwMode="auto">
          <a:xfrm flipV="1">
            <a:off x="4876800" y="2951163"/>
            <a:ext cx="0" cy="760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79" name="Freeform 47"/>
          <p:cNvSpPr>
            <a:spLocks/>
          </p:cNvSpPr>
          <p:nvPr/>
        </p:nvSpPr>
        <p:spPr bwMode="auto">
          <a:xfrm rot="16200000" flipH="1">
            <a:off x="3097213" y="3194050"/>
            <a:ext cx="1993900" cy="304800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186" y="50"/>
              </a:cxn>
              <a:cxn ang="0">
                <a:pos x="438" y="1"/>
              </a:cxn>
              <a:cxn ang="0">
                <a:pos x="690" y="43"/>
              </a:cxn>
              <a:cxn ang="0">
                <a:pos x="876" y="151"/>
              </a:cxn>
            </a:cxnLst>
            <a:rect l="0" t="0" r="r" b="b"/>
            <a:pathLst>
              <a:path w="876" h="152">
                <a:moveTo>
                  <a:pt x="0" y="152"/>
                </a:moveTo>
                <a:cubicBezTo>
                  <a:pt x="31" y="135"/>
                  <a:pt x="113" y="75"/>
                  <a:pt x="186" y="50"/>
                </a:cubicBezTo>
                <a:cubicBezTo>
                  <a:pt x="259" y="25"/>
                  <a:pt x="354" y="2"/>
                  <a:pt x="438" y="1"/>
                </a:cubicBezTo>
                <a:cubicBezTo>
                  <a:pt x="522" y="0"/>
                  <a:pt x="617" y="18"/>
                  <a:pt x="690" y="43"/>
                </a:cubicBezTo>
                <a:cubicBezTo>
                  <a:pt x="763" y="68"/>
                  <a:pt x="837" y="129"/>
                  <a:pt x="876" y="151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80" name="Line 48"/>
          <p:cNvSpPr>
            <a:spLocks noChangeShapeType="1"/>
          </p:cNvSpPr>
          <p:nvPr/>
        </p:nvSpPr>
        <p:spPr bwMode="auto">
          <a:xfrm>
            <a:off x="2671763" y="222885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81" name="Line 49"/>
          <p:cNvSpPr>
            <a:spLocks noChangeShapeType="1"/>
          </p:cNvSpPr>
          <p:nvPr/>
        </p:nvSpPr>
        <p:spPr bwMode="auto">
          <a:xfrm>
            <a:off x="2667000" y="3352800"/>
            <a:ext cx="1554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82" name="Text Box 50"/>
          <p:cNvSpPr txBox="1">
            <a:spLocks noChangeArrowheads="1"/>
          </p:cNvSpPr>
          <p:nvPr/>
        </p:nvSpPr>
        <p:spPr bwMode="auto">
          <a:xfrm>
            <a:off x="3962400" y="1341438"/>
            <a:ext cx="11430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last frame</a:t>
            </a:r>
            <a:endParaRPr lang="en-US" sz="1600" b="0">
              <a:solidFill>
                <a:schemeClr val="tx2"/>
              </a:solidFill>
            </a:endParaRPr>
          </a:p>
        </p:txBody>
      </p:sp>
      <p:sp>
        <p:nvSpPr>
          <p:cNvPr id="735283" name="Line 51"/>
          <p:cNvSpPr>
            <a:spLocks noChangeShapeType="1"/>
          </p:cNvSpPr>
          <p:nvPr/>
        </p:nvSpPr>
        <p:spPr bwMode="auto">
          <a:xfrm flipV="1">
            <a:off x="3200400" y="2287588"/>
            <a:ext cx="990600" cy="4572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84" name="Line 52"/>
          <p:cNvSpPr>
            <a:spLocks noChangeShapeType="1"/>
          </p:cNvSpPr>
          <p:nvPr/>
        </p:nvSpPr>
        <p:spPr bwMode="auto">
          <a:xfrm flipV="1">
            <a:off x="3200400" y="3429000"/>
            <a:ext cx="10668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85" name="Text Box 53"/>
          <p:cNvSpPr txBox="1">
            <a:spLocks noChangeArrowheads="1"/>
          </p:cNvSpPr>
          <p:nvPr/>
        </p:nvSpPr>
        <p:spPr bwMode="auto">
          <a:xfrm>
            <a:off x="5292725" y="2181225"/>
            <a:ext cx="37338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>
                <a:solidFill>
                  <a:schemeClr val="accent2"/>
                </a:solidFill>
              </a:rPr>
              <a:t>word            </a:t>
            </a:r>
            <a:r>
              <a:rPr lang="en-US" sz="1600" b="0" i="0">
                <a:solidFill>
                  <a:schemeClr val="tx2"/>
                </a:solidFill>
              </a:rPr>
              <a:t>       {“one”, “two” ,...}</a:t>
            </a:r>
          </a:p>
        </p:txBody>
      </p:sp>
      <p:sp>
        <p:nvSpPr>
          <p:cNvPr id="735286" name="Text Box 54"/>
          <p:cNvSpPr txBox="1">
            <a:spLocks noChangeArrowheads="1"/>
          </p:cNvSpPr>
          <p:nvPr/>
        </p:nvSpPr>
        <p:spPr bwMode="auto">
          <a:xfrm>
            <a:off x="5292725" y="2714625"/>
            <a:ext cx="35052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wordTransition         </a:t>
            </a:r>
            <a:r>
              <a:rPr lang="en-US" sz="1600" b="0" i="0">
                <a:solidFill>
                  <a:schemeClr val="tx2"/>
                </a:solidFill>
              </a:rPr>
              <a:t>    {0,1}</a:t>
            </a:r>
          </a:p>
        </p:txBody>
      </p:sp>
      <p:sp>
        <p:nvSpPr>
          <p:cNvPr id="735287" name="Text Box 55"/>
          <p:cNvSpPr txBox="1">
            <a:spLocks noChangeArrowheads="1"/>
          </p:cNvSpPr>
          <p:nvPr/>
        </p:nvSpPr>
        <p:spPr bwMode="auto">
          <a:xfrm>
            <a:off x="5292725" y="3248025"/>
            <a:ext cx="32004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subWordState         </a:t>
            </a:r>
            <a:r>
              <a:rPr lang="en-US" sz="1600" b="0" i="0">
                <a:solidFill>
                  <a:schemeClr val="tx2"/>
                </a:solidFill>
              </a:rPr>
              <a:t>   {0,1,2,...}</a:t>
            </a:r>
          </a:p>
        </p:txBody>
      </p:sp>
      <p:sp>
        <p:nvSpPr>
          <p:cNvPr id="735288" name="Text Box 56"/>
          <p:cNvSpPr txBox="1">
            <a:spLocks noChangeArrowheads="1"/>
          </p:cNvSpPr>
          <p:nvPr/>
        </p:nvSpPr>
        <p:spPr bwMode="auto">
          <a:xfrm>
            <a:off x="5276850" y="3781425"/>
            <a:ext cx="3063875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stateTransition            </a:t>
            </a:r>
            <a:r>
              <a:rPr lang="en-US" sz="1600" b="0" i="0">
                <a:solidFill>
                  <a:schemeClr val="tx2"/>
                </a:solidFill>
              </a:rPr>
              <a:t> {0,1}</a:t>
            </a:r>
          </a:p>
        </p:txBody>
      </p:sp>
      <p:sp>
        <p:nvSpPr>
          <p:cNvPr id="735289" name="Text Box 57"/>
          <p:cNvSpPr txBox="1">
            <a:spLocks noChangeArrowheads="1"/>
          </p:cNvSpPr>
          <p:nvPr/>
        </p:nvSpPr>
        <p:spPr bwMode="auto">
          <a:xfrm>
            <a:off x="5292725" y="4314825"/>
            <a:ext cx="38100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phoneState</a:t>
            </a:r>
            <a:r>
              <a:rPr lang="en-US" sz="1600" b="0" i="0">
                <a:solidFill>
                  <a:schemeClr val="tx2"/>
                </a:solidFill>
              </a:rPr>
              <a:t>    {w</a:t>
            </a:r>
            <a:r>
              <a:rPr lang="en-US" sz="1600" b="0" i="0" baseline="-25000">
                <a:solidFill>
                  <a:schemeClr val="tx2"/>
                </a:solidFill>
              </a:rPr>
              <a:t>1</a:t>
            </a:r>
            <a:r>
              <a:rPr lang="en-US" sz="1600" b="0" i="0">
                <a:solidFill>
                  <a:schemeClr val="tx2"/>
                </a:solidFill>
              </a:rPr>
              <a:t>, w</a:t>
            </a:r>
            <a:r>
              <a:rPr lang="en-US" sz="1600" b="0" i="0" baseline="-25000">
                <a:solidFill>
                  <a:schemeClr val="tx2"/>
                </a:solidFill>
              </a:rPr>
              <a:t>2</a:t>
            </a:r>
            <a:r>
              <a:rPr lang="en-US" sz="1600" b="0" i="0">
                <a:solidFill>
                  <a:schemeClr val="tx2"/>
                </a:solidFill>
              </a:rPr>
              <a:t>, w</a:t>
            </a:r>
            <a:r>
              <a:rPr lang="en-US" sz="1600" b="0" i="0" baseline="-25000">
                <a:solidFill>
                  <a:schemeClr val="tx2"/>
                </a:solidFill>
              </a:rPr>
              <a:t>3</a:t>
            </a:r>
            <a:r>
              <a:rPr lang="en-US" sz="1600" b="0" i="0">
                <a:solidFill>
                  <a:schemeClr val="tx2"/>
                </a:solidFill>
              </a:rPr>
              <a:t>, s</a:t>
            </a:r>
            <a:r>
              <a:rPr lang="en-US" sz="1600" b="0" i="0" baseline="-25000">
                <a:solidFill>
                  <a:schemeClr val="tx2"/>
                </a:solidFill>
              </a:rPr>
              <a:t>1</a:t>
            </a:r>
            <a:r>
              <a:rPr lang="en-US" sz="1600" b="0" i="0">
                <a:solidFill>
                  <a:schemeClr val="tx2"/>
                </a:solidFill>
              </a:rPr>
              <a:t>,</a:t>
            </a:r>
            <a:r>
              <a:rPr lang="en-US" sz="800" b="0" i="0">
                <a:solidFill>
                  <a:schemeClr val="tx2"/>
                </a:solidFill>
              </a:rPr>
              <a:t> </a:t>
            </a:r>
            <a:r>
              <a:rPr lang="en-US" sz="1600" b="0" i="0">
                <a:solidFill>
                  <a:schemeClr val="tx2"/>
                </a:solidFill>
              </a:rPr>
              <a:t>s</a:t>
            </a:r>
            <a:r>
              <a:rPr lang="en-US" sz="1600" b="0" i="0" baseline="-25000">
                <a:solidFill>
                  <a:schemeClr val="tx2"/>
                </a:solidFill>
              </a:rPr>
              <a:t>2</a:t>
            </a:r>
            <a:r>
              <a:rPr lang="en-US" sz="1600" b="0" i="0">
                <a:solidFill>
                  <a:schemeClr val="tx2"/>
                </a:solidFill>
              </a:rPr>
              <a:t>,</a:t>
            </a:r>
            <a:r>
              <a:rPr lang="en-US" sz="800" b="0" i="0">
                <a:solidFill>
                  <a:schemeClr val="tx2"/>
                </a:solidFill>
              </a:rPr>
              <a:t> </a:t>
            </a:r>
            <a:r>
              <a:rPr lang="en-US" sz="1600" b="0" i="0">
                <a:solidFill>
                  <a:schemeClr val="tx2"/>
                </a:solidFill>
              </a:rPr>
              <a:t>s</a:t>
            </a:r>
            <a:r>
              <a:rPr lang="en-US" sz="1600" b="0" i="0" baseline="-25000">
                <a:solidFill>
                  <a:schemeClr val="tx2"/>
                </a:solidFill>
              </a:rPr>
              <a:t>3</a:t>
            </a:r>
            <a:r>
              <a:rPr lang="en-US" sz="1600" b="0" i="0">
                <a:solidFill>
                  <a:schemeClr val="tx2"/>
                </a:solidFill>
              </a:rPr>
              <a:t>,...}</a:t>
            </a:r>
          </a:p>
        </p:txBody>
      </p:sp>
      <p:sp>
        <p:nvSpPr>
          <p:cNvPr id="735290" name="Text Box 58"/>
          <p:cNvSpPr txBox="1">
            <a:spLocks noChangeArrowheads="1"/>
          </p:cNvSpPr>
          <p:nvPr/>
        </p:nvSpPr>
        <p:spPr bwMode="auto">
          <a:xfrm>
            <a:off x="5292725" y="5076825"/>
            <a:ext cx="13716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>
                <a:solidFill>
                  <a:schemeClr val="accent2"/>
                </a:solidFill>
              </a:rPr>
              <a:t>observation</a:t>
            </a:r>
          </a:p>
        </p:txBody>
      </p:sp>
      <p:sp>
        <p:nvSpPr>
          <p:cNvPr id="735291" name="Text Box 59"/>
          <p:cNvSpPr txBox="1">
            <a:spLocks noChangeArrowheads="1"/>
          </p:cNvSpPr>
          <p:nvPr/>
        </p:nvSpPr>
        <p:spPr bwMode="auto">
          <a:xfrm>
            <a:off x="5334000" y="1341438"/>
            <a:ext cx="16002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variable name</a:t>
            </a:r>
            <a:endParaRPr lang="en-US" sz="1600" b="0">
              <a:solidFill>
                <a:schemeClr val="tx2"/>
              </a:solidFill>
            </a:endParaRPr>
          </a:p>
        </p:txBody>
      </p:sp>
      <p:sp>
        <p:nvSpPr>
          <p:cNvPr id="735292" name="Text Box 60"/>
          <p:cNvSpPr txBox="1">
            <a:spLocks noChangeArrowheads="1"/>
          </p:cNvSpPr>
          <p:nvPr/>
        </p:nvSpPr>
        <p:spPr bwMode="auto">
          <a:xfrm>
            <a:off x="7162800" y="1344613"/>
            <a:ext cx="16002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i="0">
                <a:solidFill>
                  <a:schemeClr val="tx2"/>
                </a:solidFill>
              </a:rPr>
              <a:t>values</a:t>
            </a:r>
            <a:endParaRPr lang="en-US" sz="1600" b="0">
              <a:solidFill>
                <a:schemeClr val="tx2"/>
              </a:solidFill>
            </a:endParaRPr>
          </a:p>
        </p:txBody>
      </p:sp>
      <p:sp>
        <p:nvSpPr>
          <p:cNvPr id="735293" name="Text Box 61"/>
          <p:cNvSpPr txBox="1">
            <a:spLocks noChangeArrowheads="1"/>
          </p:cNvSpPr>
          <p:nvPr/>
        </p:nvSpPr>
        <p:spPr bwMode="auto">
          <a:xfrm>
            <a:off x="457200" y="3244850"/>
            <a:ext cx="304800" cy="261938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i="0"/>
              <a:t>0</a:t>
            </a:r>
          </a:p>
        </p:txBody>
      </p:sp>
      <p:sp>
        <p:nvSpPr>
          <p:cNvPr id="735294" name="Line 62"/>
          <p:cNvSpPr>
            <a:spLocks noChangeShapeType="1"/>
          </p:cNvSpPr>
          <p:nvPr/>
        </p:nvSpPr>
        <p:spPr bwMode="auto">
          <a:xfrm>
            <a:off x="3200400" y="2820988"/>
            <a:ext cx="10668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95" name="Line 63"/>
          <p:cNvSpPr>
            <a:spLocks noChangeShapeType="1"/>
          </p:cNvSpPr>
          <p:nvPr/>
        </p:nvSpPr>
        <p:spPr bwMode="auto">
          <a:xfrm>
            <a:off x="1295400" y="2820988"/>
            <a:ext cx="10668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735296" name="Text Box 64"/>
          <p:cNvSpPr txBox="1">
            <a:spLocks noChangeArrowheads="1"/>
          </p:cNvSpPr>
          <p:nvPr/>
        </p:nvSpPr>
        <p:spPr bwMode="auto">
          <a:xfrm>
            <a:off x="5029200" y="6367463"/>
            <a:ext cx="41148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i="0"/>
              <a:t>(Note: missing pronunciation variants)</a:t>
            </a:r>
          </a:p>
        </p:txBody>
      </p:sp>
      <p:sp>
        <p:nvSpPr>
          <p:cNvPr id="735297" name="Oval 65" descr="Dark upward diagonal"/>
          <p:cNvSpPr>
            <a:spLocks noChangeAspect="1" noChangeArrowheads="1"/>
          </p:cNvSpPr>
          <p:nvPr/>
        </p:nvSpPr>
        <p:spPr bwMode="auto">
          <a:xfrm>
            <a:off x="4724400" y="2590800"/>
            <a:ext cx="344488" cy="344488"/>
          </a:xfrm>
          <a:prstGeom prst="ellipse">
            <a:avLst/>
          </a:prstGeom>
          <a:pattFill prst="dkUpDiag">
            <a:fgClr>
              <a:srgbClr val="FFCC00">
                <a:alpha val="50000"/>
              </a:srgbClr>
            </a:fgClr>
            <a:bgClr>
              <a:srgbClr val="990000">
                <a:alpha val="50000"/>
              </a:srgbClr>
            </a:bgClr>
          </a:pattFill>
          <a:ln w="28575">
            <a:solidFill>
              <a:schemeClr val="tx1"/>
            </a:solidFill>
            <a:round/>
            <a:headEnd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endParaRPr lang="en-US"/>
          </a:p>
        </p:txBody>
      </p:sp>
      <p:sp>
        <p:nvSpPr>
          <p:cNvPr id="735298" name="Text Box 66"/>
          <p:cNvSpPr txBox="1">
            <a:spLocks noChangeArrowheads="1"/>
          </p:cNvSpPr>
          <p:nvPr/>
        </p:nvSpPr>
        <p:spPr bwMode="auto">
          <a:xfrm>
            <a:off x="4724400" y="2633663"/>
            <a:ext cx="304800" cy="2619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i="0"/>
              <a:t>1</a:t>
            </a:r>
          </a:p>
        </p:txBody>
      </p:sp>
      <p:grpSp>
        <p:nvGrpSpPr>
          <p:cNvPr id="735299" name="Group 67"/>
          <p:cNvGrpSpPr>
            <a:grpSpLocks/>
          </p:cNvGrpSpPr>
          <p:nvPr/>
        </p:nvGrpSpPr>
        <p:grpSpPr bwMode="auto">
          <a:xfrm>
            <a:off x="533400" y="5257800"/>
            <a:ext cx="4572000" cy="228600"/>
            <a:chOff x="336" y="3072"/>
            <a:chExt cx="2880" cy="144"/>
          </a:xfrm>
        </p:grpSpPr>
        <p:grpSp>
          <p:nvGrpSpPr>
            <p:cNvPr id="735300" name="Group 68"/>
            <p:cNvGrpSpPr>
              <a:grpSpLocks/>
            </p:cNvGrpSpPr>
            <p:nvPr/>
          </p:nvGrpSpPr>
          <p:grpSpPr bwMode="auto">
            <a:xfrm>
              <a:off x="1584" y="3072"/>
              <a:ext cx="528" cy="144"/>
              <a:chOff x="1200" y="2496"/>
              <a:chExt cx="672" cy="207"/>
            </a:xfrm>
          </p:grpSpPr>
          <p:grpSp>
            <p:nvGrpSpPr>
              <p:cNvPr id="735301" name="Group 69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735302" name="Freeform 70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5303" name="Freeform 71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35304" name="Line 72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735305" name="Group 73"/>
            <p:cNvGrpSpPr>
              <a:grpSpLocks/>
            </p:cNvGrpSpPr>
            <p:nvPr/>
          </p:nvGrpSpPr>
          <p:grpSpPr bwMode="auto">
            <a:xfrm>
              <a:off x="2688" y="3072"/>
              <a:ext cx="528" cy="144"/>
              <a:chOff x="1200" y="2496"/>
              <a:chExt cx="672" cy="207"/>
            </a:xfrm>
          </p:grpSpPr>
          <p:grpSp>
            <p:nvGrpSpPr>
              <p:cNvPr id="735306" name="Group 74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735307" name="Freeform 75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5308" name="Freeform 76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35309" name="Line 77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735310" name="Group 78"/>
            <p:cNvGrpSpPr>
              <a:grpSpLocks/>
            </p:cNvGrpSpPr>
            <p:nvPr/>
          </p:nvGrpSpPr>
          <p:grpSpPr bwMode="auto">
            <a:xfrm>
              <a:off x="336" y="3072"/>
              <a:ext cx="528" cy="144"/>
              <a:chOff x="1200" y="2496"/>
              <a:chExt cx="672" cy="207"/>
            </a:xfrm>
          </p:grpSpPr>
          <p:grpSp>
            <p:nvGrpSpPr>
              <p:cNvPr id="735311" name="Group 79"/>
              <p:cNvGrpSpPr>
                <a:grpSpLocks/>
              </p:cNvGrpSpPr>
              <p:nvPr/>
            </p:nvGrpSpPr>
            <p:grpSpPr bwMode="auto">
              <a:xfrm>
                <a:off x="1248" y="2496"/>
                <a:ext cx="576" cy="192"/>
                <a:chOff x="1296" y="2448"/>
                <a:chExt cx="576" cy="192"/>
              </a:xfrm>
            </p:grpSpPr>
            <p:sp>
              <p:nvSpPr>
                <p:cNvPr id="735312" name="Freeform 80"/>
                <p:cNvSpPr>
                  <a:spLocks/>
                </p:cNvSpPr>
                <p:nvPr/>
              </p:nvSpPr>
              <p:spPr bwMode="auto">
                <a:xfrm>
                  <a:off x="1296" y="2544"/>
                  <a:ext cx="384" cy="96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5313" name="Freeform 81"/>
                <p:cNvSpPr>
                  <a:spLocks/>
                </p:cNvSpPr>
                <p:nvPr/>
              </p:nvSpPr>
              <p:spPr bwMode="auto">
                <a:xfrm>
                  <a:off x="1488" y="2448"/>
                  <a:ext cx="384" cy="192"/>
                </a:xfrm>
                <a:custGeom>
                  <a:avLst/>
                  <a:gdLst/>
                  <a:ahLst/>
                  <a:cxnLst>
                    <a:cxn ang="0">
                      <a:pos x="0" y="342"/>
                    </a:cxn>
                    <a:cxn ang="0">
                      <a:pos x="144" y="294"/>
                    </a:cxn>
                    <a:cxn ang="0">
                      <a:pos x="228" y="147"/>
                    </a:cxn>
                    <a:cxn ang="0">
                      <a:pos x="284" y="42"/>
                    </a:cxn>
                    <a:cxn ang="0">
                      <a:pos x="345" y="2"/>
                    </a:cxn>
                    <a:cxn ang="0">
                      <a:pos x="411" y="56"/>
                    </a:cxn>
                    <a:cxn ang="0">
                      <a:pos x="473" y="177"/>
                    </a:cxn>
                    <a:cxn ang="0">
                      <a:pos x="551" y="288"/>
                    </a:cxn>
                    <a:cxn ang="0">
                      <a:pos x="696" y="348"/>
                    </a:cxn>
                  </a:cxnLst>
                  <a:rect l="0" t="0" r="r" b="b"/>
                  <a:pathLst>
                    <a:path w="696" h="348">
                      <a:moveTo>
                        <a:pt x="0" y="342"/>
                      </a:moveTo>
                      <a:cubicBezTo>
                        <a:pt x="52" y="334"/>
                        <a:pt x="106" y="326"/>
                        <a:pt x="144" y="294"/>
                      </a:cubicBezTo>
                      <a:cubicBezTo>
                        <a:pt x="182" y="262"/>
                        <a:pt x="205" y="189"/>
                        <a:pt x="228" y="147"/>
                      </a:cubicBezTo>
                      <a:cubicBezTo>
                        <a:pt x="251" y="105"/>
                        <a:pt x="264" y="66"/>
                        <a:pt x="284" y="42"/>
                      </a:cubicBezTo>
                      <a:cubicBezTo>
                        <a:pt x="304" y="18"/>
                        <a:pt x="324" y="0"/>
                        <a:pt x="345" y="2"/>
                      </a:cubicBezTo>
                      <a:cubicBezTo>
                        <a:pt x="366" y="4"/>
                        <a:pt x="390" y="27"/>
                        <a:pt x="411" y="56"/>
                      </a:cubicBezTo>
                      <a:cubicBezTo>
                        <a:pt x="432" y="85"/>
                        <a:pt x="450" y="138"/>
                        <a:pt x="473" y="177"/>
                      </a:cubicBezTo>
                      <a:cubicBezTo>
                        <a:pt x="496" y="216"/>
                        <a:pt x="514" y="260"/>
                        <a:pt x="551" y="288"/>
                      </a:cubicBezTo>
                      <a:cubicBezTo>
                        <a:pt x="588" y="316"/>
                        <a:pt x="666" y="336"/>
                        <a:pt x="696" y="348"/>
                      </a:cubicBezTo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 w="28575" cap="flat" cmpd="sng">
                  <a:solidFill>
                    <a:srgbClr val="666699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35314" name="Line 82"/>
              <p:cNvSpPr>
                <a:spLocks noChangeShapeType="1"/>
              </p:cNvSpPr>
              <p:nvPr/>
            </p:nvSpPr>
            <p:spPr bwMode="auto">
              <a:xfrm>
                <a:off x="1200" y="2703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68275"/>
            <a:ext cx="8077200" cy="381000"/>
          </a:xfrm>
          <a:ln/>
        </p:spPr>
        <p:txBody>
          <a:bodyPr lIns="83238" tIns="41619" rIns="83238" bIns="41619"/>
          <a:lstStyle/>
          <a:p>
            <a:pPr defTabSz="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300"/>
              <a:t>A (partial) taxonomy of design issues</a:t>
            </a:r>
          </a:p>
        </p:txBody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14675" y="803275"/>
            <a:ext cx="2635250" cy="544513"/>
          </a:xfrm>
          <a:solidFill>
            <a:srgbClr val="BFC8D9"/>
          </a:solidFill>
          <a:ln w="9360">
            <a:solidFill>
              <a:srgbClr val="6363FF"/>
            </a:solidFill>
          </a:ln>
        </p:spPr>
        <p:txBody>
          <a:bodyPr lIns="83893" tIns="41947" rIns="83893" bIns="41947"/>
          <a:lstStyle/>
          <a:p>
            <a:pPr marL="0" indent="0" algn="ctr" defTabSz="457200">
              <a:lnSpc>
                <a:spcPct val="93000"/>
              </a:lnSpc>
              <a:spcBef>
                <a:spcPts val="675"/>
              </a:spcBef>
              <a:buFont typeface="Wingdings" pitchFamily="2" charset="2"/>
              <a:buNone/>
              <a:tabLst>
                <a:tab pos="627063" algn="l"/>
                <a:tab pos="1541463" algn="l"/>
                <a:tab pos="2455863" algn="l"/>
                <a:tab pos="3370263" algn="l"/>
                <a:tab pos="4284663" algn="l"/>
                <a:tab pos="5199063" algn="l"/>
                <a:tab pos="6113463" algn="l"/>
                <a:tab pos="7027863" algn="l"/>
                <a:tab pos="7942263" algn="l"/>
                <a:tab pos="8856663" algn="l"/>
                <a:tab pos="9771063" algn="l"/>
              </a:tabLst>
            </a:pPr>
            <a:r>
              <a:rPr lang="en-GB" sz="1600" b="1"/>
              <a:t>factored state (multistream structure)?</a:t>
            </a:r>
          </a:p>
        </p:txBody>
      </p:sp>
      <p:grpSp>
        <p:nvGrpSpPr>
          <p:cNvPr id="465924" name="Group 4"/>
          <p:cNvGrpSpPr>
            <a:grpSpLocks/>
          </p:cNvGrpSpPr>
          <p:nvPr/>
        </p:nvGrpSpPr>
        <p:grpSpPr bwMode="auto">
          <a:xfrm>
            <a:off x="4710113" y="1347788"/>
            <a:ext cx="3049587" cy="1128712"/>
            <a:chOff x="3260" y="932"/>
            <a:chExt cx="2111" cy="781"/>
          </a:xfrm>
        </p:grpSpPr>
        <p:sp>
          <p:nvSpPr>
            <p:cNvPr id="465925" name="Line 5"/>
            <p:cNvSpPr>
              <a:spLocks noChangeShapeType="1"/>
            </p:cNvSpPr>
            <p:nvPr/>
          </p:nvSpPr>
          <p:spPr bwMode="auto">
            <a:xfrm>
              <a:off x="3260" y="932"/>
              <a:ext cx="576" cy="528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26" name="Text Box 6"/>
            <p:cNvSpPr txBox="1">
              <a:spLocks noChangeArrowheads="1"/>
            </p:cNvSpPr>
            <p:nvPr/>
          </p:nvSpPr>
          <p:spPr bwMode="auto">
            <a:xfrm>
              <a:off x="3548" y="1028"/>
              <a:ext cx="43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No</a:t>
              </a:r>
            </a:p>
          </p:txBody>
        </p:sp>
        <p:grpSp>
          <p:nvGrpSpPr>
            <p:cNvPr id="465927" name="Group 7"/>
            <p:cNvGrpSpPr>
              <a:grpSpLocks/>
            </p:cNvGrpSpPr>
            <p:nvPr/>
          </p:nvGrpSpPr>
          <p:grpSpPr bwMode="auto">
            <a:xfrm>
              <a:off x="3812" y="1494"/>
              <a:ext cx="1559" cy="219"/>
              <a:chOff x="3812" y="1494"/>
              <a:chExt cx="1559" cy="219"/>
            </a:xfrm>
          </p:grpSpPr>
          <p:sp>
            <p:nvSpPr>
              <p:cNvPr id="465928" name="AutoShape 8"/>
              <p:cNvSpPr>
                <a:spLocks noChangeArrowheads="1"/>
              </p:cNvSpPr>
              <p:nvPr/>
            </p:nvSpPr>
            <p:spPr bwMode="auto">
              <a:xfrm>
                <a:off x="3812" y="1494"/>
                <a:ext cx="1560" cy="220"/>
              </a:xfrm>
              <a:prstGeom prst="roundRect">
                <a:avLst>
                  <a:gd name="adj" fmla="val 454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29" name="Text Box 9"/>
              <p:cNvSpPr txBox="1">
                <a:spLocks noChangeArrowheads="1"/>
              </p:cNvSpPr>
              <p:nvPr/>
            </p:nvSpPr>
            <p:spPr bwMode="auto">
              <a:xfrm>
                <a:off x="3812" y="1494"/>
                <a:ext cx="1560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marL="234950" indent="-234950"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806450" algn="l"/>
                    <a:tab pos="1638300" algn="l"/>
                    <a:tab pos="2471738" algn="l"/>
                    <a:tab pos="3303588" algn="l"/>
                    <a:tab pos="4135438" algn="l"/>
                    <a:tab pos="4968875" algn="l"/>
                    <a:tab pos="5800725" algn="l"/>
                    <a:tab pos="6632575" algn="l"/>
                    <a:tab pos="7466013" algn="l"/>
                    <a:tab pos="8297863" algn="l"/>
                    <a:tab pos="9129713" algn="l"/>
                  </a:tabLst>
                </a:pPr>
                <a:r>
                  <a:rPr lang="en-GB" sz="1600" i="0"/>
                  <a:t>factored obs model?</a:t>
                </a:r>
              </a:p>
            </p:txBody>
          </p:sp>
        </p:grpSp>
      </p:grpSp>
      <p:grpSp>
        <p:nvGrpSpPr>
          <p:cNvPr id="465930" name="Group 10"/>
          <p:cNvGrpSpPr>
            <a:grpSpLocks/>
          </p:cNvGrpSpPr>
          <p:nvPr/>
        </p:nvGrpSpPr>
        <p:grpSpPr bwMode="auto">
          <a:xfrm>
            <a:off x="5749925" y="2497138"/>
            <a:ext cx="3467100" cy="2227262"/>
            <a:chOff x="3980" y="1727"/>
            <a:chExt cx="2399" cy="1541"/>
          </a:xfrm>
        </p:grpSpPr>
        <p:sp>
          <p:nvSpPr>
            <p:cNvPr id="465931" name="Line 11"/>
            <p:cNvSpPr>
              <a:spLocks noChangeShapeType="1"/>
            </p:cNvSpPr>
            <p:nvPr/>
          </p:nvSpPr>
          <p:spPr bwMode="auto">
            <a:xfrm flipH="1">
              <a:off x="4795" y="1748"/>
              <a:ext cx="98" cy="57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32" name="Line 12"/>
            <p:cNvSpPr>
              <a:spLocks noChangeShapeType="1"/>
            </p:cNvSpPr>
            <p:nvPr/>
          </p:nvSpPr>
          <p:spPr bwMode="auto">
            <a:xfrm>
              <a:off x="5036" y="1727"/>
              <a:ext cx="576" cy="524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33" name="Text Box 13"/>
            <p:cNvSpPr txBox="1">
              <a:spLocks noChangeArrowheads="1"/>
            </p:cNvSpPr>
            <p:nvPr/>
          </p:nvSpPr>
          <p:spPr bwMode="auto">
            <a:xfrm>
              <a:off x="4508" y="1822"/>
              <a:ext cx="43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Yes</a:t>
              </a:r>
            </a:p>
          </p:txBody>
        </p:sp>
        <p:sp>
          <p:nvSpPr>
            <p:cNvPr id="465934" name="Text Box 14"/>
            <p:cNvSpPr txBox="1">
              <a:spLocks noChangeArrowheads="1"/>
            </p:cNvSpPr>
            <p:nvPr/>
          </p:nvSpPr>
          <p:spPr bwMode="auto">
            <a:xfrm>
              <a:off x="5324" y="1822"/>
              <a:ext cx="43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No</a:t>
              </a:r>
            </a:p>
          </p:txBody>
        </p:sp>
        <p:grpSp>
          <p:nvGrpSpPr>
            <p:cNvPr id="465935" name="Group 15"/>
            <p:cNvGrpSpPr>
              <a:grpSpLocks/>
            </p:cNvGrpSpPr>
            <p:nvPr/>
          </p:nvGrpSpPr>
          <p:grpSpPr bwMode="auto">
            <a:xfrm>
              <a:off x="4484" y="2346"/>
              <a:ext cx="887" cy="219"/>
              <a:chOff x="4484" y="2346"/>
              <a:chExt cx="887" cy="219"/>
            </a:xfrm>
          </p:grpSpPr>
          <p:sp>
            <p:nvSpPr>
              <p:cNvPr id="465936" name="AutoShape 16"/>
              <p:cNvSpPr>
                <a:spLocks noChangeArrowheads="1"/>
              </p:cNvSpPr>
              <p:nvPr/>
            </p:nvSpPr>
            <p:spPr bwMode="auto">
              <a:xfrm>
                <a:off x="4484" y="2346"/>
                <a:ext cx="888" cy="218"/>
              </a:xfrm>
              <a:prstGeom prst="roundRect">
                <a:avLst>
                  <a:gd name="adj" fmla="val 458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37" name="Text Box 17"/>
              <p:cNvSpPr txBox="1">
                <a:spLocks noChangeArrowheads="1"/>
              </p:cNvSpPr>
              <p:nvPr/>
            </p:nvSpPr>
            <p:spPr bwMode="auto">
              <a:xfrm>
                <a:off x="4484" y="2346"/>
                <a:ext cx="888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marL="234950" indent="-234950"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806450" algn="l"/>
                    <a:tab pos="1638300" algn="l"/>
                    <a:tab pos="2471738" algn="l"/>
                    <a:tab pos="3303588" algn="l"/>
                    <a:tab pos="4135438" algn="l"/>
                    <a:tab pos="4968875" algn="l"/>
                    <a:tab pos="5800725" algn="l"/>
                    <a:tab pos="6632575" algn="l"/>
                    <a:tab pos="7466013" algn="l"/>
                    <a:tab pos="8297863" algn="l"/>
                    <a:tab pos="9129713" algn="l"/>
                  </a:tabLst>
                </a:pPr>
                <a:r>
                  <a:rPr lang="en-GB" sz="1600" i="0"/>
                  <a:t>obs model</a:t>
                </a:r>
              </a:p>
            </p:txBody>
          </p:sp>
        </p:grpSp>
        <p:sp>
          <p:nvSpPr>
            <p:cNvPr id="465938" name="Line 18"/>
            <p:cNvSpPr>
              <a:spLocks noChangeShapeType="1"/>
            </p:cNvSpPr>
            <p:nvPr/>
          </p:nvSpPr>
          <p:spPr bwMode="auto">
            <a:xfrm flipH="1">
              <a:off x="4507" y="2584"/>
              <a:ext cx="194" cy="497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39" name="Line 19"/>
            <p:cNvSpPr>
              <a:spLocks noChangeShapeType="1"/>
            </p:cNvSpPr>
            <p:nvPr/>
          </p:nvSpPr>
          <p:spPr bwMode="auto">
            <a:xfrm>
              <a:off x="5180" y="2584"/>
              <a:ext cx="288" cy="497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40" name="Text Box 20"/>
            <p:cNvSpPr txBox="1">
              <a:spLocks noChangeArrowheads="1"/>
            </p:cNvSpPr>
            <p:nvPr/>
          </p:nvSpPr>
          <p:spPr bwMode="auto">
            <a:xfrm>
              <a:off x="4316" y="2679"/>
              <a:ext cx="432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913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500" b="0" i="0">
                  <a:solidFill>
                    <a:srgbClr val="993333"/>
                  </a:solidFill>
                </a:rPr>
                <a:t>GM</a:t>
              </a:r>
            </a:p>
          </p:txBody>
        </p:sp>
        <p:sp>
          <p:nvSpPr>
            <p:cNvPr id="465941" name="Text Box 21"/>
            <p:cNvSpPr txBox="1">
              <a:spLocks noChangeArrowheads="1"/>
            </p:cNvSpPr>
            <p:nvPr/>
          </p:nvSpPr>
          <p:spPr bwMode="auto">
            <a:xfrm>
              <a:off x="5324" y="2679"/>
              <a:ext cx="432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913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500" b="0" i="0">
                  <a:solidFill>
                    <a:srgbClr val="993333"/>
                  </a:solidFill>
                </a:rPr>
                <a:t>SVM</a:t>
              </a:r>
            </a:p>
          </p:txBody>
        </p:sp>
        <p:sp>
          <p:nvSpPr>
            <p:cNvPr id="465942" name="Line 22"/>
            <p:cNvSpPr>
              <a:spLocks noChangeShapeType="1"/>
            </p:cNvSpPr>
            <p:nvPr/>
          </p:nvSpPr>
          <p:spPr bwMode="auto">
            <a:xfrm>
              <a:off x="4940" y="2584"/>
              <a:ext cx="1" cy="524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43" name="Text Box 23"/>
            <p:cNvSpPr txBox="1">
              <a:spLocks noChangeArrowheads="1"/>
            </p:cNvSpPr>
            <p:nvPr/>
          </p:nvSpPr>
          <p:spPr bwMode="auto">
            <a:xfrm>
              <a:off x="4940" y="2775"/>
              <a:ext cx="432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913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500" b="0" i="0">
                  <a:solidFill>
                    <a:srgbClr val="993333"/>
                  </a:solidFill>
                </a:rPr>
                <a:t>NN</a:t>
              </a:r>
            </a:p>
          </p:txBody>
        </p:sp>
        <p:sp>
          <p:nvSpPr>
            <p:cNvPr id="465944" name="Text Box 24"/>
            <p:cNvSpPr txBox="1">
              <a:spLocks noChangeArrowheads="1"/>
            </p:cNvSpPr>
            <p:nvPr/>
          </p:nvSpPr>
          <p:spPr bwMode="auto">
            <a:xfrm>
              <a:off x="3980" y="3108"/>
              <a:ext cx="816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69696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>
                  <a:solidFill>
                    <a:srgbClr val="969696"/>
                  </a:solidFill>
                </a:rPr>
                <a:t>[Metze ’02]</a:t>
              </a:r>
            </a:p>
          </p:txBody>
        </p:sp>
        <p:sp>
          <p:nvSpPr>
            <p:cNvPr id="465945" name="Text Box 25"/>
            <p:cNvSpPr txBox="1">
              <a:spLocks noChangeArrowheads="1"/>
            </p:cNvSpPr>
            <p:nvPr/>
          </p:nvSpPr>
          <p:spPr bwMode="auto">
            <a:xfrm>
              <a:off x="4604" y="3108"/>
              <a:ext cx="91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69696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>
                  <a:solidFill>
                    <a:srgbClr val="969696"/>
                  </a:solidFill>
                </a:rPr>
                <a:t>[Kirchhoff ’02]</a:t>
              </a:r>
            </a:p>
          </p:txBody>
        </p:sp>
        <p:sp>
          <p:nvSpPr>
            <p:cNvPr id="465946" name="Text Box 26"/>
            <p:cNvSpPr txBox="1">
              <a:spLocks noChangeArrowheads="1"/>
            </p:cNvSpPr>
            <p:nvPr/>
          </p:nvSpPr>
          <p:spPr bwMode="auto">
            <a:xfrm>
              <a:off x="5372" y="3108"/>
              <a:ext cx="91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69696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>
                  <a:solidFill>
                    <a:srgbClr val="969696"/>
                  </a:solidFill>
                </a:rPr>
                <a:t>[Juneja ’04]</a:t>
              </a:r>
            </a:p>
          </p:txBody>
        </p:sp>
        <p:sp>
          <p:nvSpPr>
            <p:cNvPr id="465947" name="Text Box 27"/>
            <p:cNvSpPr txBox="1">
              <a:spLocks noChangeArrowheads="1"/>
            </p:cNvSpPr>
            <p:nvPr/>
          </p:nvSpPr>
          <p:spPr bwMode="auto">
            <a:xfrm>
              <a:off x="5372" y="2251"/>
              <a:ext cx="1008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69696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>
                  <a:solidFill>
                    <a:srgbClr val="969696"/>
                  </a:solidFill>
                </a:rPr>
                <a:t>[Deng ’97, Richardson ’00]</a:t>
              </a:r>
            </a:p>
          </p:txBody>
        </p:sp>
      </p:grpSp>
      <p:grpSp>
        <p:nvGrpSpPr>
          <p:cNvPr id="465948" name="Group 28"/>
          <p:cNvGrpSpPr>
            <a:grpSpLocks/>
          </p:cNvGrpSpPr>
          <p:nvPr/>
        </p:nvGrpSpPr>
        <p:grpSpPr bwMode="auto">
          <a:xfrm>
            <a:off x="687388" y="1347788"/>
            <a:ext cx="4230687" cy="2081212"/>
            <a:chOff x="476" y="932"/>
            <a:chExt cx="2928" cy="1440"/>
          </a:xfrm>
        </p:grpSpPr>
        <p:sp>
          <p:nvSpPr>
            <p:cNvPr id="465949" name="Line 29"/>
            <p:cNvSpPr>
              <a:spLocks noChangeShapeType="1"/>
            </p:cNvSpPr>
            <p:nvPr/>
          </p:nvSpPr>
          <p:spPr bwMode="auto">
            <a:xfrm flipH="1">
              <a:off x="2203" y="932"/>
              <a:ext cx="578" cy="528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50" name="Text Box 30"/>
            <p:cNvSpPr txBox="1">
              <a:spLocks noChangeArrowheads="1"/>
            </p:cNvSpPr>
            <p:nvPr/>
          </p:nvSpPr>
          <p:spPr bwMode="auto">
            <a:xfrm>
              <a:off x="2108" y="1028"/>
              <a:ext cx="43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Yes</a:t>
              </a:r>
            </a:p>
          </p:txBody>
        </p:sp>
        <p:grpSp>
          <p:nvGrpSpPr>
            <p:cNvPr id="465951" name="Group 31"/>
            <p:cNvGrpSpPr>
              <a:grpSpLocks/>
            </p:cNvGrpSpPr>
            <p:nvPr/>
          </p:nvGrpSpPr>
          <p:grpSpPr bwMode="auto">
            <a:xfrm>
              <a:off x="860" y="1508"/>
              <a:ext cx="1343" cy="219"/>
              <a:chOff x="860" y="1508"/>
              <a:chExt cx="1343" cy="219"/>
            </a:xfrm>
          </p:grpSpPr>
          <p:sp>
            <p:nvSpPr>
              <p:cNvPr id="465952" name="AutoShape 32"/>
              <p:cNvSpPr>
                <a:spLocks noChangeArrowheads="1"/>
              </p:cNvSpPr>
              <p:nvPr/>
            </p:nvSpPr>
            <p:spPr bwMode="auto">
              <a:xfrm>
                <a:off x="860" y="1508"/>
                <a:ext cx="1344" cy="220"/>
              </a:xfrm>
              <a:prstGeom prst="roundRect">
                <a:avLst>
                  <a:gd name="adj" fmla="val 454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53" name="Text Box 33"/>
              <p:cNvSpPr txBox="1">
                <a:spLocks noChangeArrowheads="1"/>
              </p:cNvSpPr>
              <p:nvPr/>
            </p:nvSpPr>
            <p:spPr bwMode="auto">
              <a:xfrm>
                <a:off x="860" y="1508"/>
                <a:ext cx="1344" cy="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marL="234950" indent="-234950"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806450" algn="l"/>
                    <a:tab pos="1638300" algn="l"/>
                    <a:tab pos="2471738" algn="l"/>
                    <a:tab pos="3303588" algn="l"/>
                    <a:tab pos="4135438" algn="l"/>
                    <a:tab pos="4968875" algn="l"/>
                    <a:tab pos="5800725" algn="l"/>
                    <a:tab pos="6632575" algn="l"/>
                    <a:tab pos="7466013" algn="l"/>
                    <a:tab pos="8297863" algn="l"/>
                    <a:tab pos="9129713" algn="l"/>
                  </a:tabLst>
                </a:pPr>
                <a:r>
                  <a:rPr lang="en-GB" sz="1600" i="0"/>
                  <a:t>state asynchrony</a:t>
                </a:r>
              </a:p>
            </p:txBody>
          </p:sp>
        </p:grpSp>
        <p:sp>
          <p:nvSpPr>
            <p:cNvPr id="465954" name="Line 34"/>
            <p:cNvSpPr>
              <a:spLocks noChangeShapeType="1"/>
            </p:cNvSpPr>
            <p:nvPr/>
          </p:nvSpPr>
          <p:spPr bwMode="auto">
            <a:xfrm flipH="1">
              <a:off x="667" y="1748"/>
              <a:ext cx="626" cy="555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55" name="Line 35"/>
            <p:cNvSpPr>
              <a:spLocks noChangeShapeType="1"/>
            </p:cNvSpPr>
            <p:nvPr/>
          </p:nvSpPr>
          <p:spPr bwMode="auto">
            <a:xfrm>
              <a:off x="1724" y="1748"/>
              <a:ext cx="432" cy="624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56" name="Text Box 36"/>
            <p:cNvSpPr txBox="1">
              <a:spLocks noChangeArrowheads="1"/>
            </p:cNvSpPr>
            <p:nvPr/>
          </p:nvSpPr>
          <p:spPr bwMode="auto">
            <a:xfrm>
              <a:off x="476" y="1796"/>
              <a:ext cx="528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defTabSz="831850">
                <a:spcBef>
                  <a:spcPts val="800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 i="0">
                  <a:solidFill>
                    <a:srgbClr val="993333"/>
                  </a:solidFill>
                </a:rPr>
                <a:t>free within unit</a:t>
              </a:r>
            </a:p>
          </p:txBody>
        </p:sp>
        <p:sp>
          <p:nvSpPr>
            <p:cNvPr id="465957" name="Text Box 37"/>
            <p:cNvSpPr txBox="1">
              <a:spLocks noChangeArrowheads="1"/>
            </p:cNvSpPr>
            <p:nvPr/>
          </p:nvSpPr>
          <p:spPr bwMode="auto">
            <a:xfrm>
              <a:off x="1916" y="1748"/>
              <a:ext cx="720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 i="0">
                  <a:solidFill>
                    <a:srgbClr val="993333"/>
                  </a:solidFill>
                </a:rPr>
                <a:t>soft asynchrony within word</a:t>
              </a:r>
            </a:p>
          </p:txBody>
        </p:sp>
        <p:sp>
          <p:nvSpPr>
            <p:cNvPr id="465958" name="Line 38"/>
            <p:cNvSpPr>
              <a:spLocks noChangeShapeType="1"/>
            </p:cNvSpPr>
            <p:nvPr/>
          </p:nvSpPr>
          <p:spPr bwMode="auto">
            <a:xfrm flipH="1">
              <a:off x="1243" y="1748"/>
              <a:ext cx="242" cy="576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59" name="Text Box 39"/>
            <p:cNvSpPr txBox="1">
              <a:spLocks noChangeArrowheads="1"/>
            </p:cNvSpPr>
            <p:nvPr/>
          </p:nvSpPr>
          <p:spPr bwMode="auto">
            <a:xfrm>
              <a:off x="1292" y="1796"/>
              <a:ext cx="624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100" b="0" i="0">
                  <a:solidFill>
                    <a:srgbClr val="993333"/>
                  </a:solidFill>
                </a:rPr>
                <a:t>coupled state transitions</a:t>
              </a:r>
            </a:p>
          </p:txBody>
        </p:sp>
        <p:sp>
          <p:nvSpPr>
            <p:cNvPr id="465960" name="Line 40"/>
            <p:cNvSpPr>
              <a:spLocks noChangeShapeType="1"/>
            </p:cNvSpPr>
            <p:nvPr/>
          </p:nvSpPr>
          <p:spPr bwMode="auto">
            <a:xfrm>
              <a:off x="2156" y="1748"/>
              <a:ext cx="1248" cy="528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61" name="Text Box 41"/>
            <p:cNvSpPr txBox="1">
              <a:spLocks noChangeArrowheads="1"/>
            </p:cNvSpPr>
            <p:nvPr/>
          </p:nvSpPr>
          <p:spPr bwMode="auto">
            <a:xfrm>
              <a:off x="2444" y="1678"/>
              <a:ext cx="864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 i="0">
                  <a:solidFill>
                    <a:srgbClr val="993333"/>
                  </a:solidFill>
                </a:rPr>
                <a:t>cross-word soft asynchrony</a:t>
              </a:r>
            </a:p>
          </p:txBody>
        </p:sp>
        <p:sp>
          <p:nvSpPr>
            <p:cNvPr id="465962" name="Text Box 42"/>
            <p:cNvSpPr txBox="1">
              <a:spLocks noChangeArrowheads="1"/>
            </p:cNvSpPr>
            <p:nvPr/>
          </p:nvSpPr>
          <p:spPr bwMode="auto">
            <a:xfrm>
              <a:off x="2060" y="2131"/>
              <a:ext cx="864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800"/>
                </a:spcBef>
                <a:buClr>
                  <a:srgbClr val="969696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300" b="0">
                  <a:solidFill>
                    <a:srgbClr val="969696"/>
                  </a:solidFill>
                </a:rPr>
                <a:t>  [Livescu ‘04]</a:t>
              </a:r>
            </a:p>
          </p:txBody>
        </p:sp>
      </p:grpSp>
      <p:grpSp>
        <p:nvGrpSpPr>
          <p:cNvPr id="465963" name="Group 43"/>
          <p:cNvGrpSpPr>
            <a:grpSpLocks/>
          </p:cNvGrpSpPr>
          <p:nvPr/>
        </p:nvGrpSpPr>
        <p:grpSpPr bwMode="auto">
          <a:xfrm>
            <a:off x="271463" y="3359150"/>
            <a:ext cx="5268912" cy="1733550"/>
            <a:chOff x="188" y="2324"/>
            <a:chExt cx="3647" cy="1199"/>
          </a:xfrm>
        </p:grpSpPr>
        <p:sp>
          <p:nvSpPr>
            <p:cNvPr id="465964" name="Line 44"/>
            <p:cNvSpPr>
              <a:spLocks noChangeShapeType="1"/>
            </p:cNvSpPr>
            <p:nvPr/>
          </p:nvSpPr>
          <p:spPr bwMode="auto">
            <a:xfrm flipH="1">
              <a:off x="1195" y="2708"/>
              <a:ext cx="142" cy="816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65965" name="Group 45"/>
            <p:cNvGrpSpPr>
              <a:grpSpLocks/>
            </p:cNvGrpSpPr>
            <p:nvPr/>
          </p:nvGrpSpPr>
          <p:grpSpPr bwMode="auto">
            <a:xfrm>
              <a:off x="236" y="2324"/>
              <a:ext cx="479" cy="375"/>
              <a:chOff x="236" y="2324"/>
              <a:chExt cx="479" cy="375"/>
            </a:xfrm>
          </p:grpSpPr>
          <p:sp>
            <p:nvSpPr>
              <p:cNvPr id="465966" name="AutoShape 46"/>
              <p:cNvSpPr>
                <a:spLocks noChangeArrowheads="1"/>
              </p:cNvSpPr>
              <p:nvPr/>
            </p:nvSpPr>
            <p:spPr bwMode="auto">
              <a:xfrm>
                <a:off x="236" y="2324"/>
                <a:ext cx="480" cy="376"/>
              </a:xfrm>
              <a:prstGeom prst="roundRect">
                <a:avLst>
                  <a:gd name="adj" fmla="val 264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67" name="Text Box 47"/>
              <p:cNvSpPr txBox="1">
                <a:spLocks noChangeArrowheads="1"/>
              </p:cNvSpPr>
              <p:nvPr/>
            </p:nvSpPr>
            <p:spPr bwMode="auto">
              <a:xfrm>
                <a:off x="236" y="2324"/>
                <a:ext cx="48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571500" algn="l"/>
                    <a:tab pos="1403350" algn="l"/>
                    <a:tab pos="2235200" algn="l"/>
                    <a:tab pos="3068638" algn="l"/>
                    <a:tab pos="3900488" algn="l"/>
                    <a:tab pos="4732338" algn="l"/>
                    <a:tab pos="5565775" algn="l"/>
                    <a:tab pos="6397625" algn="l"/>
                    <a:tab pos="7229475" algn="l"/>
                    <a:tab pos="8062913" algn="l"/>
                    <a:tab pos="8894763" algn="l"/>
                  </a:tabLst>
                </a:pPr>
                <a:r>
                  <a:rPr lang="en-GB" sz="1600" i="0"/>
                  <a:t>fact. obs?</a:t>
                </a:r>
              </a:p>
            </p:txBody>
          </p:sp>
        </p:grpSp>
        <p:sp>
          <p:nvSpPr>
            <p:cNvPr id="465968" name="Line 48"/>
            <p:cNvSpPr>
              <a:spLocks noChangeShapeType="1"/>
            </p:cNvSpPr>
            <p:nvPr/>
          </p:nvSpPr>
          <p:spPr bwMode="auto">
            <a:xfrm flipH="1">
              <a:off x="235" y="2708"/>
              <a:ext cx="194" cy="72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69" name="Line 49"/>
            <p:cNvSpPr>
              <a:spLocks noChangeShapeType="1"/>
            </p:cNvSpPr>
            <p:nvPr/>
          </p:nvSpPr>
          <p:spPr bwMode="auto">
            <a:xfrm>
              <a:off x="524" y="2708"/>
              <a:ext cx="48" cy="528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70" name="Text Box 50"/>
            <p:cNvSpPr txBox="1">
              <a:spLocks noChangeArrowheads="1"/>
            </p:cNvSpPr>
            <p:nvPr/>
          </p:nvSpPr>
          <p:spPr bwMode="auto">
            <a:xfrm>
              <a:off x="188" y="2895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Y</a:t>
              </a:r>
            </a:p>
          </p:txBody>
        </p:sp>
        <p:sp>
          <p:nvSpPr>
            <p:cNvPr id="465971" name="Text Box 51"/>
            <p:cNvSpPr txBox="1">
              <a:spLocks noChangeArrowheads="1"/>
            </p:cNvSpPr>
            <p:nvPr/>
          </p:nvSpPr>
          <p:spPr bwMode="auto">
            <a:xfrm>
              <a:off x="572" y="2799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N</a:t>
              </a:r>
            </a:p>
          </p:txBody>
        </p:sp>
        <p:grpSp>
          <p:nvGrpSpPr>
            <p:cNvPr id="465972" name="Group 52"/>
            <p:cNvGrpSpPr>
              <a:grpSpLocks/>
            </p:cNvGrpSpPr>
            <p:nvPr/>
          </p:nvGrpSpPr>
          <p:grpSpPr bwMode="auto">
            <a:xfrm>
              <a:off x="2156" y="2324"/>
              <a:ext cx="479" cy="375"/>
              <a:chOff x="2156" y="2324"/>
              <a:chExt cx="479" cy="375"/>
            </a:xfrm>
          </p:grpSpPr>
          <p:sp>
            <p:nvSpPr>
              <p:cNvPr id="465973" name="AutoShape 53"/>
              <p:cNvSpPr>
                <a:spLocks noChangeArrowheads="1"/>
              </p:cNvSpPr>
              <p:nvPr/>
            </p:nvSpPr>
            <p:spPr bwMode="auto">
              <a:xfrm>
                <a:off x="2156" y="2324"/>
                <a:ext cx="480" cy="376"/>
              </a:xfrm>
              <a:prstGeom prst="roundRect">
                <a:avLst>
                  <a:gd name="adj" fmla="val 264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74" name="Text Box 54"/>
              <p:cNvSpPr txBox="1">
                <a:spLocks noChangeArrowheads="1"/>
              </p:cNvSpPr>
              <p:nvPr/>
            </p:nvSpPr>
            <p:spPr bwMode="auto">
              <a:xfrm>
                <a:off x="2156" y="2324"/>
                <a:ext cx="48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571500" algn="l"/>
                    <a:tab pos="1403350" algn="l"/>
                    <a:tab pos="2235200" algn="l"/>
                    <a:tab pos="3068638" algn="l"/>
                    <a:tab pos="3900488" algn="l"/>
                    <a:tab pos="4732338" algn="l"/>
                    <a:tab pos="5565775" algn="l"/>
                    <a:tab pos="6397625" algn="l"/>
                    <a:tab pos="7229475" algn="l"/>
                    <a:tab pos="8062913" algn="l"/>
                    <a:tab pos="8894763" algn="l"/>
                  </a:tabLst>
                </a:pPr>
                <a:r>
                  <a:rPr lang="en-GB" sz="1600" i="0"/>
                  <a:t>fact. obs?</a:t>
                </a:r>
              </a:p>
            </p:txBody>
          </p:sp>
        </p:grpSp>
        <p:sp>
          <p:nvSpPr>
            <p:cNvPr id="465975" name="Line 55"/>
            <p:cNvSpPr>
              <a:spLocks noChangeShapeType="1"/>
            </p:cNvSpPr>
            <p:nvPr/>
          </p:nvSpPr>
          <p:spPr bwMode="auto">
            <a:xfrm flipH="1">
              <a:off x="2155" y="2708"/>
              <a:ext cx="142" cy="72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76" name="Line 56"/>
            <p:cNvSpPr>
              <a:spLocks noChangeShapeType="1"/>
            </p:cNvSpPr>
            <p:nvPr/>
          </p:nvSpPr>
          <p:spPr bwMode="auto">
            <a:xfrm>
              <a:off x="2396" y="2708"/>
              <a:ext cx="96" cy="528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77" name="Text Box 57"/>
            <p:cNvSpPr txBox="1">
              <a:spLocks noChangeArrowheads="1"/>
            </p:cNvSpPr>
            <p:nvPr/>
          </p:nvSpPr>
          <p:spPr bwMode="auto">
            <a:xfrm>
              <a:off x="2060" y="2943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Y</a:t>
              </a:r>
            </a:p>
          </p:txBody>
        </p:sp>
        <p:sp>
          <p:nvSpPr>
            <p:cNvPr id="465978" name="Text Box 58"/>
            <p:cNvSpPr txBox="1">
              <a:spLocks noChangeArrowheads="1"/>
            </p:cNvSpPr>
            <p:nvPr/>
          </p:nvSpPr>
          <p:spPr bwMode="auto">
            <a:xfrm>
              <a:off x="2444" y="2804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N</a:t>
              </a:r>
            </a:p>
          </p:txBody>
        </p:sp>
        <p:grpSp>
          <p:nvGrpSpPr>
            <p:cNvPr id="465979" name="Group 59"/>
            <p:cNvGrpSpPr>
              <a:grpSpLocks/>
            </p:cNvGrpSpPr>
            <p:nvPr/>
          </p:nvGrpSpPr>
          <p:grpSpPr bwMode="auto">
            <a:xfrm>
              <a:off x="1144" y="2324"/>
              <a:ext cx="479" cy="375"/>
              <a:chOff x="1144" y="2324"/>
              <a:chExt cx="479" cy="375"/>
            </a:xfrm>
          </p:grpSpPr>
          <p:sp>
            <p:nvSpPr>
              <p:cNvPr id="465980" name="AutoShape 60"/>
              <p:cNvSpPr>
                <a:spLocks noChangeArrowheads="1"/>
              </p:cNvSpPr>
              <p:nvPr/>
            </p:nvSpPr>
            <p:spPr bwMode="auto">
              <a:xfrm>
                <a:off x="1144" y="2324"/>
                <a:ext cx="480" cy="376"/>
              </a:xfrm>
              <a:prstGeom prst="roundRect">
                <a:avLst>
                  <a:gd name="adj" fmla="val 264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81" name="Text Box 61"/>
              <p:cNvSpPr txBox="1">
                <a:spLocks noChangeArrowheads="1"/>
              </p:cNvSpPr>
              <p:nvPr/>
            </p:nvSpPr>
            <p:spPr bwMode="auto">
              <a:xfrm>
                <a:off x="1144" y="2324"/>
                <a:ext cx="48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571500" algn="l"/>
                    <a:tab pos="1403350" algn="l"/>
                    <a:tab pos="2235200" algn="l"/>
                    <a:tab pos="3068638" algn="l"/>
                    <a:tab pos="3900488" algn="l"/>
                    <a:tab pos="4732338" algn="l"/>
                    <a:tab pos="5565775" algn="l"/>
                    <a:tab pos="6397625" algn="l"/>
                    <a:tab pos="7229475" algn="l"/>
                    <a:tab pos="8062913" algn="l"/>
                    <a:tab pos="8894763" algn="l"/>
                  </a:tabLst>
                </a:pPr>
                <a:r>
                  <a:rPr lang="en-GB" sz="1600" i="0"/>
                  <a:t>fact. obs?</a:t>
                </a:r>
              </a:p>
            </p:txBody>
          </p:sp>
        </p:grpSp>
        <p:sp>
          <p:nvSpPr>
            <p:cNvPr id="465982" name="Line 62"/>
            <p:cNvSpPr>
              <a:spLocks noChangeShapeType="1"/>
            </p:cNvSpPr>
            <p:nvPr/>
          </p:nvSpPr>
          <p:spPr bwMode="auto">
            <a:xfrm>
              <a:off x="1432" y="2708"/>
              <a:ext cx="52" cy="576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83" name="Text Box 63"/>
            <p:cNvSpPr txBox="1">
              <a:spLocks noChangeArrowheads="1"/>
            </p:cNvSpPr>
            <p:nvPr/>
          </p:nvSpPr>
          <p:spPr bwMode="auto">
            <a:xfrm>
              <a:off x="1100" y="2943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Y</a:t>
              </a:r>
            </a:p>
          </p:txBody>
        </p:sp>
        <p:sp>
          <p:nvSpPr>
            <p:cNvPr id="465984" name="Text Box 64"/>
            <p:cNvSpPr txBox="1">
              <a:spLocks noChangeArrowheads="1"/>
            </p:cNvSpPr>
            <p:nvPr/>
          </p:nvSpPr>
          <p:spPr bwMode="auto">
            <a:xfrm>
              <a:off x="1484" y="2799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N</a:t>
              </a:r>
            </a:p>
          </p:txBody>
        </p:sp>
        <p:grpSp>
          <p:nvGrpSpPr>
            <p:cNvPr id="465985" name="Group 65"/>
            <p:cNvGrpSpPr>
              <a:grpSpLocks/>
            </p:cNvGrpSpPr>
            <p:nvPr/>
          </p:nvGrpSpPr>
          <p:grpSpPr bwMode="auto">
            <a:xfrm>
              <a:off x="3308" y="2324"/>
              <a:ext cx="479" cy="375"/>
              <a:chOff x="3308" y="2324"/>
              <a:chExt cx="479" cy="375"/>
            </a:xfrm>
          </p:grpSpPr>
          <p:sp>
            <p:nvSpPr>
              <p:cNvPr id="465986" name="AutoShape 66"/>
              <p:cNvSpPr>
                <a:spLocks noChangeArrowheads="1"/>
              </p:cNvSpPr>
              <p:nvPr/>
            </p:nvSpPr>
            <p:spPr bwMode="auto">
              <a:xfrm>
                <a:off x="3308" y="2324"/>
                <a:ext cx="480" cy="376"/>
              </a:xfrm>
              <a:prstGeom prst="roundRect">
                <a:avLst>
                  <a:gd name="adj" fmla="val 264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87" name="Text Box 67"/>
              <p:cNvSpPr txBox="1">
                <a:spLocks noChangeArrowheads="1"/>
              </p:cNvSpPr>
              <p:nvPr/>
            </p:nvSpPr>
            <p:spPr bwMode="auto">
              <a:xfrm>
                <a:off x="3308" y="2324"/>
                <a:ext cx="48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defTabSz="831850">
                  <a:lnSpc>
                    <a:spcPct val="93000"/>
                  </a:lnSpc>
                  <a:spcBef>
                    <a:spcPts val="613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571500" algn="l"/>
                    <a:tab pos="1403350" algn="l"/>
                    <a:tab pos="2235200" algn="l"/>
                    <a:tab pos="3068638" algn="l"/>
                    <a:tab pos="3900488" algn="l"/>
                    <a:tab pos="4732338" algn="l"/>
                    <a:tab pos="5565775" algn="l"/>
                    <a:tab pos="6397625" algn="l"/>
                    <a:tab pos="7229475" algn="l"/>
                    <a:tab pos="8062913" algn="l"/>
                    <a:tab pos="8894763" algn="l"/>
                  </a:tabLst>
                </a:pPr>
                <a:r>
                  <a:rPr lang="en-GB" sz="1600" i="0"/>
                  <a:t>fact. obs?</a:t>
                </a:r>
              </a:p>
            </p:txBody>
          </p:sp>
        </p:grpSp>
        <p:sp>
          <p:nvSpPr>
            <p:cNvPr id="465988" name="Line 68"/>
            <p:cNvSpPr>
              <a:spLocks noChangeShapeType="1"/>
            </p:cNvSpPr>
            <p:nvPr/>
          </p:nvSpPr>
          <p:spPr bwMode="auto">
            <a:xfrm flipH="1">
              <a:off x="3307" y="2708"/>
              <a:ext cx="142" cy="672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89" name="Line 69"/>
            <p:cNvSpPr>
              <a:spLocks noChangeShapeType="1"/>
            </p:cNvSpPr>
            <p:nvPr/>
          </p:nvSpPr>
          <p:spPr bwMode="auto">
            <a:xfrm>
              <a:off x="3548" y="2708"/>
              <a:ext cx="96" cy="528"/>
            </a:xfrm>
            <a:prstGeom prst="line">
              <a:avLst/>
            </a:prstGeom>
            <a:noFill/>
            <a:ln w="2844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5990" name="Text Box 70"/>
            <p:cNvSpPr txBox="1">
              <a:spLocks noChangeArrowheads="1"/>
            </p:cNvSpPr>
            <p:nvPr/>
          </p:nvSpPr>
          <p:spPr bwMode="auto">
            <a:xfrm>
              <a:off x="3212" y="2895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Y</a:t>
              </a:r>
            </a:p>
          </p:txBody>
        </p:sp>
        <p:sp>
          <p:nvSpPr>
            <p:cNvPr id="465991" name="Text Box 71"/>
            <p:cNvSpPr txBox="1">
              <a:spLocks noChangeArrowheads="1"/>
            </p:cNvSpPr>
            <p:nvPr/>
          </p:nvSpPr>
          <p:spPr bwMode="auto">
            <a:xfrm>
              <a:off x="3596" y="2804"/>
              <a:ext cx="2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8332" tIns="24906" rIns="58332" bIns="24906">
              <a:spAutoFit/>
            </a:bodyPr>
            <a:lstStyle/>
            <a:p>
              <a:pPr algn="l" defTabSz="831850">
                <a:spcBef>
                  <a:spcPts val="1138"/>
                </a:spcBef>
                <a:buClr>
                  <a:srgbClr val="993333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831850" algn="l"/>
                  <a:tab pos="1665288" algn="l"/>
                  <a:tab pos="2497138" algn="l"/>
                  <a:tab pos="3328988" algn="l"/>
                  <a:tab pos="4162425" algn="l"/>
                  <a:tab pos="4994275" algn="l"/>
                  <a:tab pos="5826125" algn="l"/>
                  <a:tab pos="6659563" algn="l"/>
                  <a:tab pos="7491413" algn="l"/>
                  <a:tab pos="8323263" algn="l"/>
                  <a:tab pos="9156700" algn="l"/>
                </a:tabLst>
              </a:pPr>
              <a:r>
                <a:rPr lang="en-GB" sz="1800" b="0" i="0">
                  <a:solidFill>
                    <a:srgbClr val="993333"/>
                  </a:solidFill>
                </a:rPr>
                <a:t>N</a:t>
              </a:r>
            </a:p>
          </p:txBody>
        </p:sp>
      </p:grpSp>
      <p:grpSp>
        <p:nvGrpSpPr>
          <p:cNvPr id="465992" name="Group 72"/>
          <p:cNvGrpSpPr>
            <a:grpSpLocks/>
          </p:cNvGrpSpPr>
          <p:nvPr/>
        </p:nvGrpSpPr>
        <p:grpSpPr bwMode="auto">
          <a:xfrm>
            <a:off x="-6350" y="4678363"/>
            <a:ext cx="6102350" cy="1971675"/>
            <a:chOff x="-4" y="3236"/>
            <a:chExt cx="4223" cy="1364"/>
          </a:xfrm>
        </p:grpSpPr>
        <p:grpSp>
          <p:nvGrpSpPr>
            <p:cNvPr id="465993" name="Group 73"/>
            <p:cNvGrpSpPr>
              <a:grpSpLocks/>
            </p:cNvGrpSpPr>
            <p:nvPr/>
          </p:nvGrpSpPr>
          <p:grpSpPr bwMode="auto">
            <a:xfrm>
              <a:off x="476" y="3236"/>
              <a:ext cx="335" cy="202"/>
              <a:chOff x="476" y="3236"/>
              <a:chExt cx="335" cy="202"/>
            </a:xfrm>
          </p:grpSpPr>
          <p:sp>
            <p:nvSpPr>
              <p:cNvPr id="465994" name="AutoShape 74"/>
              <p:cNvSpPr>
                <a:spLocks noChangeArrowheads="1"/>
              </p:cNvSpPr>
              <p:nvPr/>
            </p:nvSpPr>
            <p:spPr bwMode="auto">
              <a:xfrm>
                <a:off x="476" y="3236"/>
                <a:ext cx="336" cy="203"/>
              </a:xfrm>
              <a:prstGeom prst="roundRect">
                <a:avLst>
                  <a:gd name="adj" fmla="val 491"/>
                </a:avLst>
              </a:prstGeom>
              <a:solidFill>
                <a:srgbClr val="BFC8D9"/>
              </a:solidFill>
              <a:ln w="9360">
                <a:solidFill>
                  <a:srgbClr val="6363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5995" name="Text Box 75"/>
              <p:cNvSpPr txBox="1">
                <a:spLocks noChangeArrowheads="1"/>
              </p:cNvSpPr>
              <p:nvPr/>
            </p:nvSpPr>
            <p:spPr bwMode="auto">
              <a:xfrm>
                <a:off x="476" y="3236"/>
                <a:ext cx="336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83893" tIns="41947" rIns="83893" bIns="41947">
                <a:spAutoFit/>
              </a:bodyPr>
              <a:lstStyle/>
              <a:p>
                <a:pPr defTabSz="831850">
                  <a:lnSpc>
                    <a:spcPct val="93000"/>
                  </a:lnSpc>
                  <a:spcBef>
                    <a:spcPts val="550"/>
                  </a:spcBef>
                  <a:buClr>
                    <a:srgbClr val="000000"/>
                  </a:buClr>
                  <a:buSzPct val="100000"/>
                  <a:buFont typeface="Lucida Sans Unicode" pitchFamily="34" charset="0"/>
                  <a:buNone/>
                  <a:tabLst>
                    <a:tab pos="571500" algn="l"/>
                    <a:tab pos="1403350" algn="l"/>
                    <a:tab pos="2235200" algn="l"/>
                    <a:tab pos="3068638" algn="l"/>
                    <a:tab pos="3900488" algn="l"/>
                    <a:tab pos="4732338" algn="l"/>
                    <a:tab pos="5565775" algn="l"/>
                    <a:tab pos="6397625" algn="l"/>
                    <a:tab pos="7229475" algn="l"/>
                    <a:tab pos="8062913" algn="l"/>
                    <a:tab pos="8894763" algn="l"/>
                  </a:tabLst>
                </a:pPr>
                <a:r>
                  <a:rPr lang="en-GB" sz="1500" i="0"/>
                  <a:t>CD</a:t>
                </a:r>
              </a:p>
            </p:txBody>
          </p:sp>
        </p:grpSp>
        <p:grpSp>
          <p:nvGrpSpPr>
            <p:cNvPr id="465996" name="Group 76"/>
            <p:cNvGrpSpPr>
              <a:grpSpLocks/>
            </p:cNvGrpSpPr>
            <p:nvPr/>
          </p:nvGrpSpPr>
          <p:grpSpPr bwMode="auto">
            <a:xfrm>
              <a:off x="-4" y="3284"/>
              <a:ext cx="4223" cy="1316"/>
              <a:chOff x="-4" y="3284"/>
              <a:chExt cx="4223" cy="1316"/>
            </a:xfrm>
          </p:grpSpPr>
          <p:sp>
            <p:nvSpPr>
              <p:cNvPr id="465997" name="Text Box 77"/>
              <p:cNvSpPr txBox="1">
                <a:spLocks noChangeArrowheads="1"/>
              </p:cNvSpPr>
              <p:nvPr/>
            </p:nvSpPr>
            <p:spPr bwMode="auto">
              <a:xfrm>
                <a:off x="140" y="4092"/>
                <a:ext cx="960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800"/>
                  </a:spcBef>
                  <a:buClr>
                    <a:srgbClr val="969696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300" b="0">
                    <a:solidFill>
                      <a:srgbClr val="969696"/>
                    </a:solidFill>
                  </a:rPr>
                  <a:t>[Kirchhoff ’96,</a:t>
                </a:r>
              </a:p>
              <a:p>
                <a:pPr algn="l" defTabSz="831850">
                  <a:spcBef>
                    <a:spcPts val="800"/>
                  </a:spcBef>
                  <a:buClr>
                    <a:srgbClr val="969696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300" b="0">
                    <a:solidFill>
                      <a:srgbClr val="969696"/>
                    </a:solidFill>
                  </a:rPr>
                  <a:t>Wester et al. ‘04]</a:t>
                </a:r>
              </a:p>
            </p:txBody>
          </p:sp>
          <p:sp>
            <p:nvSpPr>
              <p:cNvPr id="465998" name="Text Box 78"/>
              <p:cNvSpPr txBox="1">
                <a:spLocks noChangeArrowheads="1"/>
              </p:cNvSpPr>
              <p:nvPr/>
            </p:nvSpPr>
            <p:spPr bwMode="auto">
              <a:xfrm>
                <a:off x="908" y="4092"/>
                <a:ext cx="57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CHMMs</a:t>
                </a:r>
              </a:p>
            </p:txBody>
          </p:sp>
          <p:sp>
            <p:nvSpPr>
              <p:cNvPr id="465999" name="Text Box 79"/>
              <p:cNvSpPr txBox="1">
                <a:spLocks noChangeArrowheads="1"/>
              </p:cNvSpPr>
              <p:nvPr/>
            </p:nvSpPr>
            <p:spPr bwMode="auto">
              <a:xfrm>
                <a:off x="428" y="3807"/>
                <a:ext cx="57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FHMMs</a:t>
                </a:r>
              </a:p>
            </p:txBody>
          </p:sp>
          <p:sp>
            <p:nvSpPr>
              <p:cNvPr id="466000" name="Text Box 80"/>
              <p:cNvSpPr txBox="1">
                <a:spLocks noChangeArrowheads="1"/>
              </p:cNvSpPr>
              <p:nvPr/>
            </p:nvSpPr>
            <p:spPr bwMode="auto">
              <a:xfrm>
                <a:off x="2444" y="3759"/>
                <a:ext cx="768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800"/>
                  </a:spcBef>
                  <a:buClr>
                    <a:srgbClr val="969696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300" b="0">
                    <a:solidFill>
                      <a:srgbClr val="969696"/>
                    </a:solidFill>
                  </a:rPr>
                  <a:t>[Livescu ’05]</a:t>
                </a:r>
              </a:p>
            </p:txBody>
          </p:sp>
          <p:sp>
            <p:nvSpPr>
              <p:cNvPr id="466001" name="Text Box 81"/>
              <p:cNvSpPr txBox="1">
                <a:spLocks noChangeArrowheads="1"/>
              </p:cNvSpPr>
              <p:nvPr/>
            </p:nvSpPr>
            <p:spPr bwMode="auto">
              <a:xfrm>
                <a:off x="1580" y="3807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sp>
            <p:nvSpPr>
              <p:cNvPr id="466002" name="Text Box 82"/>
              <p:cNvSpPr txBox="1">
                <a:spLocks noChangeArrowheads="1"/>
              </p:cNvSpPr>
              <p:nvPr/>
            </p:nvSpPr>
            <p:spPr bwMode="auto">
              <a:xfrm>
                <a:off x="1388" y="4282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sp>
            <p:nvSpPr>
              <p:cNvPr id="466003" name="Text Box 83"/>
              <p:cNvSpPr txBox="1">
                <a:spLocks noChangeArrowheads="1"/>
              </p:cNvSpPr>
              <p:nvPr/>
            </p:nvSpPr>
            <p:spPr bwMode="auto">
              <a:xfrm>
                <a:off x="3884" y="3807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sp>
            <p:nvSpPr>
              <p:cNvPr id="466004" name="Text Box 84"/>
              <p:cNvSpPr txBox="1">
                <a:spLocks noChangeArrowheads="1"/>
              </p:cNvSpPr>
              <p:nvPr/>
            </p:nvSpPr>
            <p:spPr bwMode="auto">
              <a:xfrm>
                <a:off x="2012" y="3997"/>
                <a:ext cx="480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800"/>
                  </a:spcBef>
                  <a:buClr>
                    <a:srgbClr val="969696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300" b="0">
                    <a:solidFill>
                      <a:srgbClr val="969696"/>
                    </a:solidFill>
                  </a:rPr>
                  <a:t>[WS04]</a:t>
                </a:r>
              </a:p>
            </p:txBody>
          </p:sp>
          <p:grpSp>
            <p:nvGrpSpPr>
              <p:cNvPr id="466005" name="Group 85"/>
              <p:cNvGrpSpPr>
                <a:grpSpLocks/>
              </p:cNvGrpSpPr>
              <p:nvPr/>
            </p:nvGrpSpPr>
            <p:grpSpPr bwMode="auto">
              <a:xfrm>
                <a:off x="3116" y="3379"/>
                <a:ext cx="335" cy="200"/>
                <a:chOff x="3116" y="3379"/>
                <a:chExt cx="335" cy="200"/>
              </a:xfrm>
            </p:grpSpPr>
            <p:sp>
              <p:nvSpPr>
                <p:cNvPr id="466006" name="AutoShape 86"/>
                <p:cNvSpPr>
                  <a:spLocks noChangeArrowheads="1"/>
                </p:cNvSpPr>
                <p:nvPr/>
              </p:nvSpPr>
              <p:spPr bwMode="auto">
                <a:xfrm>
                  <a:off x="3116" y="3379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07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3116" y="3379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grpSp>
            <p:nvGrpSpPr>
              <p:cNvPr id="466008" name="Group 88"/>
              <p:cNvGrpSpPr>
                <a:grpSpLocks/>
              </p:cNvGrpSpPr>
              <p:nvPr/>
            </p:nvGrpSpPr>
            <p:grpSpPr bwMode="auto">
              <a:xfrm>
                <a:off x="3596" y="3284"/>
                <a:ext cx="335" cy="200"/>
                <a:chOff x="3596" y="3284"/>
                <a:chExt cx="335" cy="200"/>
              </a:xfrm>
            </p:grpSpPr>
            <p:sp>
              <p:nvSpPr>
                <p:cNvPr id="466009" name="AutoShape 89"/>
                <p:cNvSpPr>
                  <a:spLocks noChangeArrowheads="1"/>
                </p:cNvSpPr>
                <p:nvPr/>
              </p:nvSpPr>
              <p:spPr bwMode="auto">
                <a:xfrm>
                  <a:off x="3596" y="3284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10" name="Text Box 90"/>
                <p:cNvSpPr txBox="1">
                  <a:spLocks noChangeArrowheads="1"/>
                </p:cNvSpPr>
                <p:nvPr/>
              </p:nvSpPr>
              <p:spPr bwMode="auto">
                <a:xfrm>
                  <a:off x="3596" y="3284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sp>
            <p:nvSpPr>
              <p:cNvPr id="466011" name="Line 91"/>
              <p:cNvSpPr>
                <a:spLocks noChangeShapeType="1"/>
              </p:cNvSpPr>
              <p:nvPr/>
            </p:nvSpPr>
            <p:spPr bwMode="auto">
              <a:xfrm flipH="1">
                <a:off x="3691" y="3474"/>
                <a:ext cx="46" cy="665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12" name="Line 92"/>
              <p:cNvSpPr>
                <a:spLocks noChangeShapeType="1"/>
              </p:cNvSpPr>
              <p:nvPr/>
            </p:nvSpPr>
            <p:spPr bwMode="auto">
              <a:xfrm>
                <a:off x="3836" y="3474"/>
                <a:ext cx="96" cy="333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13" name="Text Box 93"/>
              <p:cNvSpPr txBox="1">
                <a:spLocks noChangeArrowheads="1"/>
              </p:cNvSpPr>
              <p:nvPr/>
            </p:nvSpPr>
            <p:spPr bwMode="auto">
              <a:xfrm>
                <a:off x="3548" y="3617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14" name="Text Box 94"/>
              <p:cNvSpPr txBox="1">
                <a:spLocks noChangeArrowheads="1"/>
              </p:cNvSpPr>
              <p:nvPr/>
            </p:nvSpPr>
            <p:spPr bwMode="auto">
              <a:xfrm>
                <a:off x="3884" y="3522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sp>
            <p:nvSpPr>
              <p:cNvPr id="466015" name="Text Box 95"/>
              <p:cNvSpPr txBox="1">
                <a:spLocks noChangeArrowheads="1"/>
              </p:cNvSpPr>
              <p:nvPr/>
            </p:nvSpPr>
            <p:spPr bwMode="auto">
              <a:xfrm>
                <a:off x="3548" y="4118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sp>
            <p:nvSpPr>
              <p:cNvPr id="466016" name="Text Box 96"/>
              <p:cNvSpPr txBox="1">
                <a:spLocks noChangeArrowheads="1"/>
              </p:cNvSpPr>
              <p:nvPr/>
            </p:nvSpPr>
            <p:spPr bwMode="auto">
              <a:xfrm>
                <a:off x="3260" y="4092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sp>
            <p:nvSpPr>
              <p:cNvPr id="466017" name="Line 97"/>
              <p:cNvSpPr>
                <a:spLocks noChangeShapeType="1"/>
              </p:cNvSpPr>
              <p:nvPr/>
            </p:nvSpPr>
            <p:spPr bwMode="auto">
              <a:xfrm flipH="1">
                <a:off x="3115" y="3569"/>
                <a:ext cx="142" cy="665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18" name="Line 98"/>
              <p:cNvSpPr>
                <a:spLocks noChangeShapeType="1"/>
              </p:cNvSpPr>
              <p:nvPr/>
            </p:nvSpPr>
            <p:spPr bwMode="auto">
              <a:xfrm>
                <a:off x="3356" y="3569"/>
                <a:ext cx="96" cy="522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19" name="Text Box 99"/>
              <p:cNvSpPr txBox="1">
                <a:spLocks noChangeArrowheads="1"/>
              </p:cNvSpPr>
              <p:nvPr/>
            </p:nvSpPr>
            <p:spPr bwMode="auto">
              <a:xfrm>
                <a:off x="3020" y="3928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20" name="Text Box 100"/>
              <p:cNvSpPr txBox="1">
                <a:spLocks noChangeArrowheads="1"/>
              </p:cNvSpPr>
              <p:nvPr/>
            </p:nvSpPr>
            <p:spPr bwMode="auto">
              <a:xfrm>
                <a:off x="3404" y="3786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sp>
            <p:nvSpPr>
              <p:cNvPr id="466021" name="Text Box 101"/>
              <p:cNvSpPr txBox="1">
                <a:spLocks noChangeArrowheads="1"/>
              </p:cNvSpPr>
              <p:nvPr/>
            </p:nvSpPr>
            <p:spPr bwMode="auto">
              <a:xfrm>
                <a:off x="2972" y="4213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grpSp>
            <p:nvGrpSpPr>
              <p:cNvPr id="466022" name="Group 102"/>
              <p:cNvGrpSpPr>
                <a:grpSpLocks/>
              </p:cNvGrpSpPr>
              <p:nvPr/>
            </p:nvGrpSpPr>
            <p:grpSpPr bwMode="auto">
              <a:xfrm>
                <a:off x="2348" y="3284"/>
                <a:ext cx="335" cy="200"/>
                <a:chOff x="2348" y="3284"/>
                <a:chExt cx="335" cy="200"/>
              </a:xfrm>
            </p:grpSpPr>
            <p:sp>
              <p:nvSpPr>
                <p:cNvPr id="466023" name="AutoShape 103"/>
                <p:cNvSpPr>
                  <a:spLocks noChangeArrowheads="1"/>
                </p:cNvSpPr>
                <p:nvPr/>
              </p:nvSpPr>
              <p:spPr bwMode="auto">
                <a:xfrm>
                  <a:off x="2348" y="3284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24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2348" y="3284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sp>
            <p:nvSpPr>
              <p:cNvPr id="466025" name="Line 105"/>
              <p:cNvSpPr>
                <a:spLocks noChangeShapeType="1"/>
              </p:cNvSpPr>
              <p:nvPr/>
            </p:nvSpPr>
            <p:spPr bwMode="auto">
              <a:xfrm>
                <a:off x="2488" y="3474"/>
                <a:ext cx="4" cy="808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26" name="Line 106"/>
              <p:cNvSpPr>
                <a:spLocks noChangeShapeType="1"/>
              </p:cNvSpPr>
              <p:nvPr/>
            </p:nvSpPr>
            <p:spPr bwMode="auto">
              <a:xfrm>
                <a:off x="2588" y="3474"/>
                <a:ext cx="96" cy="333"/>
              </a:xfrm>
              <a:prstGeom prst="line">
                <a:avLst/>
              </a:prstGeom>
              <a:noFill/>
              <a:ln w="2844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27" name="Text Box 107"/>
              <p:cNvSpPr txBox="1">
                <a:spLocks noChangeArrowheads="1"/>
              </p:cNvSpPr>
              <p:nvPr/>
            </p:nvSpPr>
            <p:spPr bwMode="auto">
              <a:xfrm>
                <a:off x="2348" y="3596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28" name="Text Box 108"/>
              <p:cNvSpPr txBox="1">
                <a:spLocks noChangeArrowheads="1"/>
              </p:cNvSpPr>
              <p:nvPr/>
            </p:nvSpPr>
            <p:spPr bwMode="auto">
              <a:xfrm>
                <a:off x="2636" y="3522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sp>
            <p:nvSpPr>
              <p:cNvPr id="466029" name="Text Box 109"/>
              <p:cNvSpPr txBox="1">
                <a:spLocks noChangeArrowheads="1"/>
              </p:cNvSpPr>
              <p:nvPr/>
            </p:nvSpPr>
            <p:spPr bwMode="auto">
              <a:xfrm>
                <a:off x="2300" y="4261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grpSp>
            <p:nvGrpSpPr>
              <p:cNvPr id="466030" name="Group 110"/>
              <p:cNvGrpSpPr>
                <a:grpSpLocks/>
              </p:cNvGrpSpPr>
              <p:nvPr/>
            </p:nvGrpSpPr>
            <p:grpSpPr bwMode="auto">
              <a:xfrm>
                <a:off x="1916" y="3427"/>
                <a:ext cx="335" cy="200"/>
                <a:chOff x="1916" y="3427"/>
                <a:chExt cx="335" cy="200"/>
              </a:xfrm>
            </p:grpSpPr>
            <p:sp>
              <p:nvSpPr>
                <p:cNvPr id="466031" name="AutoShape 111"/>
                <p:cNvSpPr>
                  <a:spLocks noChangeArrowheads="1"/>
                </p:cNvSpPr>
                <p:nvPr/>
              </p:nvSpPr>
              <p:spPr bwMode="auto">
                <a:xfrm>
                  <a:off x="1916" y="3427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32" name="Text Box 112"/>
                <p:cNvSpPr txBox="1">
                  <a:spLocks noChangeArrowheads="1"/>
                </p:cNvSpPr>
                <p:nvPr/>
              </p:nvSpPr>
              <p:spPr bwMode="auto">
                <a:xfrm>
                  <a:off x="1916" y="3427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sp>
            <p:nvSpPr>
              <p:cNvPr id="466033" name="Line 113"/>
              <p:cNvSpPr>
                <a:spLocks noChangeShapeType="1"/>
              </p:cNvSpPr>
              <p:nvPr/>
            </p:nvSpPr>
            <p:spPr bwMode="auto">
              <a:xfrm flipH="1">
                <a:off x="2011" y="3617"/>
                <a:ext cx="46" cy="665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34" name="Line 114"/>
              <p:cNvSpPr>
                <a:spLocks noChangeShapeType="1"/>
              </p:cNvSpPr>
              <p:nvPr/>
            </p:nvSpPr>
            <p:spPr bwMode="auto">
              <a:xfrm>
                <a:off x="2156" y="3617"/>
                <a:ext cx="96" cy="380"/>
              </a:xfrm>
              <a:prstGeom prst="line">
                <a:avLst/>
              </a:prstGeom>
              <a:noFill/>
              <a:ln w="2844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35" name="Text Box 115"/>
              <p:cNvSpPr txBox="1">
                <a:spLocks noChangeArrowheads="1"/>
              </p:cNvSpPr>
              <p:nvPr/>
            </p:nvSpPr>
            <p:spPr bwMode="auto">
              <a:xfrm>
                <a:off x="1868" y="3759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36" name="Text Box 116"/>
              <p:cNvSpPr txBox="1">
                <a:spLocks noChangeArrowheads="1"/>
              </p:cNvSpPr>
              <p:nvPr/>
            </p:nvSpPr>
            <p:spPr bwMode="auto">
              <a:xfrm>
                <a:off x="2204" y="3759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sp>
            <p:nvSpPr>
              <p:cNvPr id="466037" name="Text Box 117"/>
              <p:cNvSpPr txBox="1">
                <a:spLocks noChangeArrowheads="1"/>
              </p:cNvSpPr>
              <p:nvPr/>
            </p:nvSpPr>
            <p:spPr bwMode="auto">
              <a:xfrm>
                <a:off x="1868" y="4261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  <p:grpSp>
            <p:nvGrpSpPr>
              <p:cNvPr id="466038" name="Group 118"/>
              <p:cNvGrpSpPr>
                <a:grpSpLocks/>
              </p:cNvGrpSpPr>
              <p:nvPr/>
            </p:nvGrpSpPr>
            <p:grpSpPr bwMode="auto">
              <a:xfrm>
                <a:off x="1436" y="3284"/>
                <a:ext cx="335" cy="200"/>
                <a:chOff x="1436" y="3284"/>
                <a:chExt cx="335" cy="200"/>
              </a:xfrm>
            </p:grpSpPr>
            <p:sp>
              <p:nvSpPr>
                <p:cNvPr id="46603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436" y="3284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40" name="Text Box 120"/>
                <p:cNvSpPr txBox="1">
                  <a:spLocks noChangeArrowheads="1"/>
                </p:cNvSpPr>
                <p:nvPr/>
              </p:nvSpPr>
              <p:spPr bwMode="auto">
                <a:xfrm>
                  <a:off x="1436" y="3284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sp>
            <p:nvSpPr>
              <p:cNvPr id="466041" name="Line 121"/>
              <p:cNvSpPr>
                <a:spLocks noChangeShapeType="1"/>
              </p:cNvSpPr>
              <p:nvPr/>
            </p:nvSpPr>
            <p:spPr bwMode="auto">
              <a:xfrm>
                <a:off x="1528" y="3474"/>
                <a:ext cx="4" cy="808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42" name="Line 122"/>
              <p:cNvSpPr>
                <a:spLocks noChangeShapeType="1"/>
              </p:cNvSpPr>
              <p:nvPr/>
            </p:nvSpPr>
            <p:spPr bwMode="auto">
              <a:xfrm>
                <a:off x="1628" y="3474"/>
                <a:ext cx="96" cy="333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43" name="Text Box 123"/>
              <p:cNvSpPr txBox="1">
                <a:spLocks noChangeArrowheads="1"/>
              </p:cNvSpPr>
              <p:nvPr/>
            </p:nvSpPr>
            <p:spPr bwMode="auto">
              <a:xfrm>
                <a:off x="1388" y="3596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44" name="Text Box 124"/>
              <p:cNvSpPr txBox="1">
                <a:spLocks noChangeArrowheads="1"/>
              </p:cNvSpPr>
              <p:nvPr/>
            </p:nvSpPr>
            <p:spPr bwMode="auto">
              <a:xfrm>
                <a:off x="1676" y="3522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grpSp>
            <p:nvGrpSpPr>
              <p:cNvPr id="466045" name="Group 125"/>
              <p:cNvGrpSpPr>
                <a:grpSpLocks/>
              </p:cNvGrpSpPr>
              <p:nvPr/>
            </p:nvGrpSpPr>
            <p:grpSpPr bwMode="auto">
              <a:xfrm>
                <a:off x="1004" y="3522"/>
                <a:ext cx="335" cy="200"/>
                <a:chOff x="1004" y="3522"/>
                <a:chExt cx="335" cy="200"/>
              </a:xfrm>
            </p:grpSpPr>
            <p:sp>
              <p:nvSpPr>
                <p:cNvPr id="466046" name="AutoShape 126"/>
                <p:cNvSpPr>
                  <a:spLocks noChangeArrowheads="1"/>
                </p:cNvSpPr>
                <p:nvPr/>
              </p:nvSpPr>
              <p:spPr bwMode="auto">
                <a:xfrm>
                  <a:off x="1004" y="3522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47" name="Text Box 127"/>
                <p:cNvSpPr txBox="1">
                  <a:spLocks noChangeArrowheads="1"/>
                </p:cNvSpPr>
                <p:nvPr/>
              </p:nvSpPr>
              <p:spPr bwMode="auto">
                <a:xfrm>
                  <a:off x="1004" y="3522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sp>
            <p:nvSpPr>
              <p:cNvPr id="466048" name="Line 128"/>
              <p:cNvSpPr>
                <a:spLocks noChangeShapeType="1"/>
              </p:cNvSpPr>
              <p:nvPr/>
            </p:nvSpPr>
            <p:spPr bwMode="auto">
              <a:xfrm flipH="1">
                <a:off x="1099" y="3712"/>
                <a:ext cx="46" cy="380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49" name="Line 129"/>
              <p:cNvSpPr>
                <a:spLocks noChangeShapeType="1"/>
              </p:cNvSpPr>
              <p:nvPr/>
            </p:nvSpPr>
            <p:spPr bwMode="auto">
              <a:xfrm>
                <a:off x="1244" y="3712"/>
                <a:ext cx="48" cy="380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50" name="Text Box 130"/>
              <p:cNvSpPr txBox="1">
                <a:spLocks noChangeArrowheads="1"/>
              </p:cNvSpPr>
              <p:nvPr/>
            </p:nvSpPr>
            <p:spPr bwMode="auto">
              <a:xfrm>
                <a:off x="956" y="3854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51" name="Text Box 131"/>
              <p:cNvSpPr txBox="1">
                <a:spLocks noChangeArrowheads="1"/>
              </p:cNvSpPr>
              <p:nvPr/>
            </p:nvSpPr>
            <p:spPr bwMode="auto">
              <a:xfrm>
                <a:off x="1292" y="3854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sp>
            <p:nvSpPr>
              <p:cNvPr id="466052" name="Line 132"/>
              <p:cNvSpPr>
                <a:spLocks noChangeShapeType="1"/>
              </p:cNvSpPr>
              <p:nvPr/>
            </p:nvSpPr>
            <p:spPr bwMode="auto">
              <a:xfrm flipH="1">
                <a:off x="571" y="3427"/>
                <a:ext cx="46" cy="380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53" name="Line 133"/>
              <p:cNvSpPr>
                <a:spLocks noChangeShapeType="1"/>
              </p:cNvSpPr>
              <p:nvPr/>
            </p:nvSpPr>
            <p:spPr bwMode="auto">
              <a:xfrm>
                <a:off x="716" y="3427"/>
                <a:ext cx="48" cy="380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54" name="Text Box 134"/>
              <p:cNvSpPr txBox="1">
                <a:spLocks noChangeArrowheads="1"/>
              </p:cNvSpPr>
              <p:nvPr/>
            </p:nvSpPr>
            <p:spPr bwMode="auto">
              <a:xfrm>
                <a:off x="428" y="3569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55" name="Text Box 135"/>
              <p:cNvSpPr txBox="1">
                <a:spLocks noChangeArrowheads="1"/>
              </p:cNvSpPr>
              <p:nvPr/>
            </p:nvSpPr>
            <p:spPr bwMode="auto">
              <a:xfrm>
                <a:off x="764" y="3569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grpSp>
            <p:nvGrpSpPr>
              <p:cNvPr id="466056" name="Group 136"/>
              <p:cNvGrpSpPr>
                <a:grpSpLocks/>
              </p:cNvGrpSpPr>
              <p:nvPr/>
            </p:nvGrpSpPr>
            <p:grpSpPr bwMode="auto">
              <a:xfrm>
                <a:off x="44" y="3427"/>
                <a:ext cx="335" cy="200"/>
                <a:chOff x="44" y="3427"/>
                <a:chExt cx="335" cy="200"/>
              </a:xfrm>
            </p:grpSpPr>
            <p:sp>
              <p:nvSpPr>
                <p:cNvPr id="466057" name="AutoShape 137"/>
                <p:cNvSpPr>
                  <a:spLocks noChangeArrowheads="1"/>
                </p:cNvSpPr>
                <p:nvPr/>
              </p:nvSpPr>
              <p:spPr bwMode="auto">
                <a:xfrm>
                  <a:off x="44" y="3427"/>
                  <a:ext cx="336" cy="201"/>
                </a:xfrm>
                <a:prstGeom prst="roundRect">
                  <a:avLst>
                    <a:gd name="adj" fmla="val 500"/>
                  </a:avLst>
                </a:prstGeom>
                <a:solidFill>
                  <a:srgbClr val="BFC8D9"/>
                </a:solidFill>
                <a:ln w="9360">
                  <a:solidFill>
                    <a:srgbClr val="6363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6058" name="Text Box 138"/>
                <p:cNvSpPr txBox="1">
                  <a:spLocks noChangeArrowheads="1"/>
                </p:cNvSpPr>
                <p:nvPr/>
              </p:nvSpPr>
              <p:spPr bwMode="auto">
                <a:xfrm>
                  <a:off x="44" y="3427"/>
                  <a:ext cx="336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3893" tIns="41947" rIns="83893" bIns="41947">
                  <a:spAutoFit/>
                </a:bodyPr>
                <a:lstStyle/>
                <a:p>
                  <a:pPr defTabSz="831850">
                    <a:lnSpc>
                      <a:spcPct val="93000"/>
                    </a:lnSpc>
                    <a:spcBef>
                      <a:spcPts val="550"/>
                    </a:spcBef>
                    <a:buClr>
                      <a:srgbClr val="000000"/>
                    </a:buClr>
                    <a:buSzPct val="100000"/>
                    <a:buFont typeface="Lucida Sans Unicode" pitchFamily="34" charset="0"/>
                    <a:buNone/>
                    <a:tabLst>
                      <a:tab pos="571500" algn="l"/>
                      <a:tab pos="1403350" algn="l"/>
                      <a:tab pos="2235200" algn="l"/>
                      <a:tab pos="3068638" algn="l"/>
                      <a:tab pos="3900488" algn="l"/>
                      <a:tab pos="4732338" algn="l"/>
                      <a:tab pos="5565775" algn="l"/>
                      <a:tab pos="6397625" algn="l"/>
                      <a:tab pos="7229475" algn="l"/>
                      <a:tab pos="8062913" algn="l"/>
                      <a:tab pos="8894763" algn="l"/>
                    </a:tabLst>
                  </a:pPr>
                  <a:r>
                    <a:rPr lang="en-GB" sz="1500" i="0"/>
                    <a:t>CD</a:t>
                  </a:r>
                </a:p>
              </p:txBody>
            </p:sp>
          </p:grpSp>
          <p:sp>
            <p:nvSpPr>
              <p:cNvPr id="466059" name="Line 139"/>
              <p:cNvSpPr>
                <a:spLocks noChangeShapeType="1"/>
              </p:cNvSpPr>
              <p:nvPr/>
            </p:nvSpPr>
            <p:spPr bwMode="auto">
              <a:xfrm flipH="1">
                <a:off x="139" y="3617"/>
                <a:ext cx="46" cy="808"/>
              </a:xfrm>
              <a:prstGeom prst="line">
                <a:avLst/>
              </a:prstGeom>
              <a:noFill/>
              <a:ln w="28440">
                <a:solidFill>
                  <a:srgbClr val="3333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60" name="Line 140"/>
              <p:cNvSpPr>
                <a:spLocks noChangeShapeType="1"/>
              </p:cNvSpPr>
              <p:nvPr/>
            </p:nvSpPr>
            <p:spPr bwMode="auto">
              <a:xfrm>
                <a:off x="236" y="3617"/>
                <a:ext cx="144" cy="523"/>
              </a:xfrm>
              <a:prstGeom prst="line">
                <a:avLst/>
              </a:prstGeom>
              <a:noFill/>
              <a:ln w="2844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6061" name="Text Box 141"/>
              <p:cNvSpPr txBox="1">
                <a:spLocks noChangeArrowheads="1"/>
              </p:cNvSpPr>
              <p:nvPr/>
            </p:nvSpPr>
            <p:spPr bwMode="auto">
              <a:xfrm>
                <a:off x="-4" y="3928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Y</a:t>
                </a:r>
              </a:p>
            </p:txBody>
          </p:sp>
          <p:sp>
            <p:nvSpPr>
              <p:cNvPr id="466062" name="Text Box 142"/>
              <p:cNvSpPr txBox="1">
                <a:spLocks noChangeArrowheads="1"/>
              </p:cNvSpPr>
              <p:nvPr/>
            </p:nvSpPr>
            <p:spPr bwMode="auto">
              <a:xfrm>
                <a:off x="284" y="3712"/>
                <a:ext cx="240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993333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b="0" i="0">
                    <a:solidFill>
                      <a:srgbClr val="993333"/>
                    </a:solidFill>
                  </a:rPr>
                  <a:t>N</a:t>
                </a:r>
              </a:p>
            </p:txBody>
          </p:sp>
          <p:sp>
            <p:nvSpPr>
              <p:cNvPr id="466063" name="Text Box 143"/>
              <p:cNvSpPr txBox="1">
                <a:spLocks noChangeArrowheads="1"/>
              </p:cNvSpPr>
              <p:nvPr/>
            </p:nvSpPr>
            <p:spPr bwMode="auto">
              <a:xfrm>
                <a:off x="-4" y="4424"/>
                <a:ext cx="336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58332" tIns="24906" rIns="58332" bIns="24906">
                <a:spAutoFit/>
              </a:bodyPr>
              <a:lstStyle/>
              <a:p>
                <a:pPr algn="l" defTabSz="831850">
                  <a:spcBef>
                    <a:spcPts val="913"/>
                  </a:spcBef>
                  <a:buClr>
                    <a:srgbClr val="3333FF"/>
                  </a:buClr>
                  <a:buSzPct val="100000"/>
                  <a:buFont typeface="Lucida Sans Unicode" pitchFamily="34" charset="0"/>
                  <a:buNone/>
                  <a:tabLst>
                    <a:tab pos="0" algn="l"/>
                    <a:tab pos="831850" algn="l"/>
                    <a:tab pos="1665288" algn="l"/>
                    <a:tab pos="2497138" algn="l"/>
                    <a:tab pos="3328988" algn="l"/>
                    <a:tab pos="4162425" algn="l"/>
                    <a:tab pos="4994275" algn="l"/>
                    <a:tab pos="5826125" algn="l"/>
                    <a:tab pos="6659563" algn="l"/>
                    <a:tab pos="7491413" algn="l"/>
                    <a:tab pos="8323263" algn="l"/>
                    <a:tab pos="9156700" algn="l"/>
                  </a:tabLst>
                </a:pPr>
                <a:r>
                  <a:rPr lang="en-GB" sz="1500" i="0">
                    <a:solidFill>
                      <a:srgbClr val="3333FF"/>
                    </a:solidFill>
                  </a:rPr>
                  <a:t>???</a:t>
                </a:r>
              </a:p>
            </p:txBody>
          </p:sp>
        </p:grpSp>
      </p:grpSp>
      <p:sp>
        <p:nvSpPr>
          <p:cNvPr id="466064" name="Text Box 144"/>
          <p:cNvSpPr txBox="1">
            <a:spLocks noChangeArrowheads="1"/>
          </p:cNvSpPr>
          <p:nvPr/>
        </p:nvSpPr>
        <p:spPr bwMode="auto">
          <a:xfrm>
            <a:off x="6362700" y="5807075"/>
            <a:ext cx="2705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32" tIns="24906" rIns="58332" bIns="24906">
            <a:spAutoFit/>
          </a:bodyPr>
          <a:lstStyle/>
          <a:p>
            <a:pPr algn="l" defTabSz="831850">
              <a:spcBef>
                <a:spcPts val="1138"/>
              </a:spcBef>
              <a:buClr>
                <a:srgbClr val="000000"/>
              </a:buClr>
              <a:buSzPct val="100000"/>
              <a:buFont typeface="Lucida Sans Unicode" pitchFamily="34" charset="0"/>
              <a:buNone/>
              <a:tabLst>
                <a:tab pos="0" algn="l"/>
                <a:tab pos="831850" algn="l"/>
                <a:tab pos="1665288" algn="l"/>
                <a:tab pos="2497138" algn="l"/>
                <a:tab pos="3328988" algn="l"/>
                <a:tab pos="4162425" algn="l"/>
                <a:tab pos="4994275" algn="l"/>
                <a:tab pos="5826125" algn="l"/>
                <a:tab pos="6659563" algn="l"/>
                <a:tab pos="7491413" algn="l"/>
                <a:tab pos="8323263" algn="l"/>
                <a:tab pos="9156700" algn="l"/>
              </a:tabLst>
            </a:pPr>
            <a:r>
              <a:rPr lang="en-GB" sz="1800" b="0" i="0">
                <a:solidFill>
                  <a:srgbClr val="000000"/>
                </a:solidFill>
              </a:rPr>
              <a:t>... plus, a variety of feature sets!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6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3" grpId="0" build="p" animBg="1" autoUpdateAnimBg="0"/>
      <p:bldP spid="466064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2247" name="Group 87"/>
          <p:cNvGrpSpPr>
            <a:grpSpLocks/>
          </p:cNvGrpSpPr>
          <p:nvPr/>
        </p:nvGrpSpPr>
        <p:grpSpPr bwMode="auto">
          <a:xfrm>
            <a:off x="3124200" y="685800"/>
            <a:ext cx="8305800" cy="2513013"/>
            <a:chOff x="1872" y="432"/>
            <a:chExt cx="5232" cy="1583"/>
          </a:xfrm>
        </p:grpSpPr>
        <p:sp>
          <p:nvSpPr>
            <p:cNvPr id="732171" name="Line 11"/>
            <p:cNvSpPr>
              <a:spLocks noChangeShapeType="1"/>
            </p:cNvSpPr>
            <p:nvPr/>
          </p:nvSpPr>
          <p:spPr bwMode="auto">
            <a:xfrm>
              <a:off x="2963" y="1344"/>
              <a:ext cx="0" cy="4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grpSp>
          <p:nvGrpSpPr>
            <p:cNvPr id="732240" name="Group 80"/>
            <p:cNvGrpSpPr>
              <a:grpSpLocks/>
            </p:cNvGrpSpPr>
            <p:nvPr/>
          </p:nvGrpSpPr>
          <p:grpSpPr bwMode="auto">
            <a:xfrm>
              <a:off x="1872" y="432"/>
              <a:ext cx="5232" cy="1583"/>
              <a:chOff x="1872" y="432"/>
              <a:chExt cx="5232" cy="1583"/>
            </a:xfrm>
          </p:grpSpPr>
          <p:sp>
            <p:nvSpPr>
              <p:cNvPr id="732162" name="Oval 2"/>
              <p:cNvSpPr>
                <a:spLocks noChangeAspect="1" noChangeArrowheads="1"/>
              </p:cNvSpPr>
              <p:nvPr/>
            </p:nvSpPr>
            <p:spPr bwMode="auto">
              <a:xfrm>
                <a:off x="2855" y="432"/>
                <a:ext cx="217" cy="217"/>
              </a:xfrm>
              <a:prstGeom prst="ellipse">
                <a:avLst/>
              </a:prstGeom>
              <a:solidFill>
                <a:srgbClr val="FFCC00">
                  <a:alpha val="50000"/>
                </a:srgbClr>
              </a:solidFill>
              <a:ln w="28575">
                <a:solidFill>
                  <a:schemeClr val="tx1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63" name="Oval 3"/>
              <p:cNvSpPr>
                <a:spLocks noChangeAspect="1" noChangeArrowheads="1"/>
              </p:cNvSpPr>
              <p:nvPr/>
            </p:nvSpPr>
            <p:spPr bwMode="auto">
              <a:xfrm>
                <a:off x="2855" y="1127"/>
                <a:ext cx="217" cy="217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28575">
                <a:solidFill>
                  <a:srgbClr val="0080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64" name="Oval 4"/>
              <p:cNvSpPr>
                <a:spLocks noChangeAspect="1" noChangeArrowheads="1"/>
              </p:cNvSpPr>
              <p:nvPr/>
            </p:nvSpPr>
            <p:spPr bwMode="auto">
              <a:xfrm>
                <a:off x="3191" y="791"/>
                <a:ext cx="217" cy="217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28575">
                <a:solidFill>
                  <a:srgbClr val="0080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65" name="Oval 5"/>
              <p:cNvSpPr>
                <a:spLocks noChangeAspect="1" noChangeArrowheads="1"/>
              </p:cNvSpPr>
              <p:nvPr/>
            </p:nvSpPr>
            <p:spPr bwMode="auto">
              <a:xfrm>
                <a:off x="3191" y="1463"/>
                <a:ext cx="217" cy="216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28575">
                <a:solidFill>
                  <a:srgbClr val="0080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66" name="Oval 6"/>
              <p:cNvSpPr>
                <a:spLocks noChangeAspect="1" noChangeArrowheads="1"/>
              </p:cNvSpPr>
              <p:nvPr/>
            </p:nvSpPr>
            <p:spPr bwMode="auto">
              <a:xfrm>
                <a:off x="2855" y="1798"/>
                <a:ext cx="217" cy="217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28575">
                <a:solidFill>
                  <a:srgbClr val="008000"/>
                </a:solidFill>
                <a:round/>
                <a:headEnd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68" name="Line 8"/>
              <p:cNvSpPr>
                <a:spLocks noChangeShapeType="1"/>
              </p:cNvSpPr>
              <p:nvPr/>
            </p:nvSpPr>
            <p:spPr bwMode="auto">
              <a:xfrm>
                <a:off x="3024" y="624"/>
                <a:ext cx="192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69" name="Line 9"/>
              <p:cNvSpPr>
                <a:spLocks noChangeShapeType="1"/>
              </p:cNvSpPr>
              <p:nvPr/>
            </p:nvSpPr>
            <p:spPr bwMode="auto">
              <a:xfrm flipV="1">
                <a:off x="3024" y="960"/>
                <a:ext cx="192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0" name="Line 10"/>
              <p:cNvSpPr>
                <a:spLocks noChangeShapeType="1"/>
              </p:cNvSpPr>
              <p:nvPr/>
            </p:nvSpPr>
            <p:spPr bwMode="auto">
              <a:xfrm flipV="1">
                <a:off x="3024" y="1631"/>
                <a:ext cx="192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2" name="Line 12"/>
              <p:cNvSpPr>
                <a:spLocks noChangeShapeType="1"/>
              </p:cNvSpPr>
              <p:nvPr/>
            </p:nvSpPr>
            <p:spPr bwMode="auto">
              <a:xfrm flipV="1">
                <a:off x="3303" y="994"/>
                <a:ext cx="0" cy="47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3" name="Freeform 13"/>
              <p:cNvSpPr>
                <a:spLocks/>
              </p:cNvSpPr>
              <p:nvPr/>
            </p:nvSpPr>
            <p:spPr bwMode="auto">
              <a:xfrm rot="16200000" flipH="1">
                <a:off x="2204" y="1195"/>
                <a:ext cx="1256" cy="96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186" y="50"/>
                  </a:cxn>
                  <a:cxn ang="0">
                    <a:pos x="438" y="1"/>
                  </a:cxn>
                  <a:cxn ang="0">
                    <a:pos x="690" y="43"/>
                  </a:cxn>
                  <a:cxn ang="0">
                    <a:pos x="876" y="151"/>
                  </a:cxn>
                </a:cxnLst>
                <a:rect l="0" t="0" r="r" b="b"/>
                <a:pathLst>
                  <a:path w="876" h="152">
                    <a:moveTo>
                      <a:pt x="0" y="152"/>
                    </a:moveTo>
                    <a:cubicBezTo>
                      <a:pt x="31" y="135"/>
                      <a:pt x="113" y="75"/>
                      <a:pt x="186" y="50"/>
                    </a:cubicBezTo>
                    <a:cubicBezTo>
                      <a:pt x="259" y="25"/>
                      <a:pt x="354" y="2"/>
                      <a:pt x="438" y="1"/>
                    </a:cubicBezTo>
                    <a:cubicBezTo>
                      <a:pt x="522" y="0"/>
                      <a:pt x="617" y="18"/>
                      <a:pt x="690" y="43"/>
                    </a:cubicBezTo>
                    <a:cubicBezTo>
                      <a:pt x="763" y="68"/>
                      <a:pt x="837" y="129"/>
                      <a:pt x="876" y="151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4" name="Line 14"/>
              <p:cNvSpPr>
                <a:spLocks noChangeShapeType="1"/>
              </p:cNvSpPr>
              <p:nvPr/>
            </p:nvSpPr>
            <p:spPr bwMode="auto">
              <a:xfrm>
                <a:off x="1877" y="539"/>
                <a:ext cx="960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5" name="Line 15"/>
              <p:cNvSpPr>
                <a:spLocks noChangeShapeType="1"/>
              </p:cNvSpPr>
              <p:nvPr/>
            </p:nvSpPr>
            <p:spPr bwMode="auto">
              <a:xfrm>
                <a:off x="1872" y="1247"/>
                <a:ext cx="979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6" name="Line 16"/>
              <p:cNvSpPr>
                <a:spLocks noChangeShapeType="1"/>
              </p:cNvSpPr>
              <p:nvPr/>
            </p:nvSpPr>
            <p:spPr bwMode="auto">
              <a:xfrm flipV="1">
                <a:off x="2208" y="1295"/>
                <a:ext cx="672" cy="24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7" name="Line 17"/>
              <p:cNvSpPr>
                <a:spLocks noChangeShapeType="1"/>
              </p:cNvSpPr>
              <p:nvPr/>
            </p:nvSpPr>
            <p:spPr bwMode="auto">
              <a:xfrm>
                <a:off x="3075" y="539"/>
                <a:ext cx="960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78" name="Line 18"/>
              <p:cNvSpPr>
                <a:spLocks noChangeShapeType="1"/>
              </p:cNvSpPr>
              <p:nvPr/>
            </p:nvSpPr>
            <p:spPr bwMode="auto">
              <a:xfrm>
                <a:off x="3072" y="1247"/>
                <a:ext cx="979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80" name="Line 20"/>
              <p:cNvSpPr>
                <a:spLocks noChangeShapeType="1"/>
              </p:cNvSpPr>
              <p:nvPr/>
            </p:nvSpPr>
            <p:spPr bwMode="auto">
              <a:xfrm flipV="1">
                <a:off x="3408" y="1295"/>
                <a:ext cx="672" cy="24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181" name="Text Box 21"/>
              <p:cNvSpPr txBox="1">
                <a:spLocks noChangeArrowheads="1"/>
              </p:cNvSpPr>
              <p:nvPr/>
            </p:nvSpPr>
            <p:spPr bwMode="auto">
              <a:xfrm>
                <a:off x="4474" y="461"/>
                <a:ext cx="2352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  <a:tabLst>
                    <a:tab pos="290513" algn="l"/>
                    <a:tab pos="465138" algn="l"/>
                  </a:tabLst>
                </a:pPr>
                <a:r>
                  <a:rPr lang="en-US" sz="1600" b="0" i="0"/>
                  <a:t>word</a:t>
                </a:r>
              </a:p>
            </p:txBody>
          </p:sp>
          <p:sp>
            <p:nvSpPr>
              <p:cNvPr id="732182" name="Text Box 22"/>
              <p:cNvSpPr txBox="1">
                <a:spLocks noChangeArrowheads="1"/>
              </p:cNvSpPr>
              <p:nvPr/>
            </p:nvSpPr>
            <p:spPr bwMode="auto">
              <a:xfrm>
                <a:off x="4474" y="797"/>
                <a:ext cx="2208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folHlink"/>
                    </a:solidFill>
                  </a:rPr>
                  <a:t>wordTransitionL</a:t>
                </a:r>
              </a:p>
            </p:txBody>
          </p:sp>
          <p:sp>
            <p:nvSpPr>
              <p:cNvPr id="732183" name="Text Box 23"/>
              <p:cNvSpPr txBox="1">
                <a:spLocks noChangeArrowheads="1"/>
              </p:cNvSpPr>
              <p:nvPr/>
            </p:nvSpPr>
            <p:spPr bwMode="auto">
              <a:xfrm>
                <a:off x="4474" y="1133"/>
                <a:ext cx="2016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folHlink"/>
                    </a:solidFill>
                  </a:rPr>
                  <a:t>subWordStateL</a:t>
                </a:r>
              </a:p>
            </p:txBody>
          </p:sp>
          <p:sp>
            <p:nvSpPr>
              <p:cNvPr id="732184" name="Text Box 24"/>
              <p:cNvSpPr txBox="1">
                <a:spLocks noChangeArrowheads="1"/>
              </p:cNvSpPr>
              <p:nvPr/>
            </p:nvSpPr>
            <p:spPr bwMode="auto">
              <a:xfrm>
                <a:off x="4464" y="1469"/>
                <a:ext cx="193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folHlink"/>
                    </a:solidFill>
                  </a:rPr>
                  <a:t>stateTransitionL</a:t>
                </a:r>
              </a:p>
            </p:txBody>
          </p:sp>
          <p:sp>
            <p:nvSpPr>
              <p:cNvPr id="732185" name="Text Box 25"/>
              <p:cNvSpPr txBox="1">
                <a:spLocks noChangeArrowheads="1"/>
              </p:cNvSpPr>
              <p:nvPr/>
            </p:nvSpPr>
            <p:spPr bwMode="auto">
              <a:xfrm>
                <a:off x="4474" y="1805"/>
                <a:ext cx="263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folHlink"/>
                    </a:solidFill>
                  </a:rPr>
                  <a:t>phoneStateL</a:t>
                </a:r>
              </a:p>
            </p:txBody>
          </p:sp>
          <p:sp>
            <p:nvSpPr>
              <p:cNvPr id="732219" name="Line 59"/>
              <p:cNvSpPr>
                <a:spLocks noChangeShapeType="1"/>
              </p:cNvSpPr>
              <p:nvPr/>
            </p:nvSpPr>
            <p:spPr bwMode="auto">
              <a:xfrm>
                <a:off x="3408" y="912"/>
                <a:ext cx="672" cy="24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221" name="Line 61"/>
              <p:cNvSpPr>
                <a:spLocks noChangeShapeType="1"/>
              </p:cNvSpPr>
              <p:nvPr/>
            </p:nvSpPr>
            <p:spPr bwMode="auto">
              <a:xfrm>
                <a:off x="2208" y="912"/>
                <a:ext cx="672" cy="24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32267" name="Group 107"/>
          <p:cNvGrpSpPr>
            <a:grpSpLocks/>
          </p:cNvGrpSpPr>
          <p:nvPr/>
        </p:nvGrpSpPr>
        <p:grpSpPr bwMode="auto">
          <a:xfrm>
            <a:off x="3124200" y="990600"/>
            <a:ext cx="8305800" cy="4343400"/>
            <a:chOff x="1968" y="624"/>
            <a:chExt cx="5232" cy="2736"/>
          </a:xfrm>
        </p:grpSpPr>
        <p:sp>
          <p:nvSpPr>
            <p:cNvPr id="732220" name="Line 60"/>
            <p:cNvSpPr>
              <a:spLocks noChangeShapeType="1"/>
            </p:cNvSpPr>
            <p:nvPr/>
          </p:nvSpPr>
          <p:spPr bwMode="auto">
            <a:xfrm>
              <a:off x="3504" y="2256"/>
              <a:ext cx="672" cy="24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grpSp>
          <p:nvGrpSpPr>
            <p:cNvPr id="732246" name="Group 86"/>
            <p:cNvGrpSpPr>
              <a:grpSpLocks/>
            </p:cNvGrpSpPr>
            <p:nvPr/>
          </p:nvGrpSpPr>
          <p:grpSpPr bwMode="auto">
            <a:xfrm>
              <a:off x="1968" y="624"/>
              <a:ext cx="5232" cy="2736"/>
              <a:chOff x="1872" y="624"/>
              <a:chExt cx="5232" cy="2736"/>
            </a:xfrm>
          </p:grpSpPr>
          <p:sp>
            <p:nvSpPr>
              <p:cNvPr id="732196" name="Text Box 36"/>
              <p:cNvSpPr txBox="1">
                <a:spLocks noChangeArrowheads="1"/>
              </p:cNvSpPr>
              <p:nvPr/>
            </p:nvSpPr>
            <p:spPr bwMode="auto">
              <a:xfrm>
                <a:off x="4474" y="2187"/>
                <a:ext cx="2208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accent2"/>
                    </a:solidFill>
                  </a:rPr>
                  <a:t>wordTransitionT         </a:t>
                </a:r>
                <a:r>
                  <a:rPr lang="en-US" sz="1600" b="0" i="0">
                    <a:solidFill>
                      <a:schemeClr val="tx2"/>
                    </a:solidFill>
                  </a:rPr>
                  <a:t>    </a:t>
                </a:r>
              </a:p>
            </p:txBody>
          </p:sp>
          <p:sp>
            <p:nvSpPr>
              <p:cNvPr id="732197" name="Text Box 37"/>
              <p:cNvSpPr txBox="1">
                <a:spLocks noChangeArrowheads="1"/>
              </p:cNvSpPr>
              <p:nvPr/>
            </p:nvSpPr>
            <p:spPr bwMode="auto">
              <a:xfrm>
                <a:off x="4474" y="2523"/>
                <a:ext cx="2016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accent2"/>
                    </a:solidFill>
                  </a:rPr>
                  <a:t>subWordStateT</a:t>
                </a:r>
                <a:endParaRPr lang="en-US" sz="1600" b="0" i="0">
                  <a:solidFill>
                    <a:schemeClr val="tx2"/>
                  </a:solidFill>
                </a:endParaRPr>
              </a:p>
            </p:txBody>
          </p:sp>
          <p:sp>
            <p:nvSpPr>
              <p:cNvPr id="732198" name="Text Box 38"/>
              <p:cNvSpPr txBox="1">
                <a:spLocks noChangeArrowheads="1"/>
              </p:cNvSpPr>
              <p:nvPr/>
            </p:nvSpPr>
            <p:spPr bwMode="auto">
              <a:xfrm>
                <a:off x="4464" y="2859"/>
                <a:ext cx="193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accent2"/>
                    </a:solidFill>
                  </a:rPr>
                  <a:t>stateTransitionT</a:t>
                </a:r>
                <a:endParaRPr lang="en-US" sz="1600" b="0" i="0">
                  <a:solidFill>
                    <a:schemeClr val="tx2"/>
                  </a:solidFill>
                </a:endParaRPr>
              </a:p>
            </p:txBody>
          </p:sp>
          <p:sp>
            <p:nvSpPr>
              <p:cNvPr id="732199" name="Text Box 39"/>
              <p:cNvSpPr txBox="1">
                <a:spLocks noChangeArrowheads="1"/>
              </p:cNvSpPr>
              <p:nvPr/>
            </p:nvSpPr>
            <p:spPr bwMode="auto">
              <a:xfrm>
                <a:off x="4474" y="3195"/>
                <a:ext cx="2630" cy="16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 type="none" w="med" len="lg"/>
              </a:ln>
              <a:effectLst/>
            </p:spPr>
            <p:txBody>
              <a:bodyPr lIns="64007" tIns="27431" rIns="64007" bIns="27431">
                <a:spAutoFit/>
              </a:bodyPr>
              <a:lstStyle/>
              <a:p>
                <a:pPr marL="1262063" indent="-1262063" algn="l">
                  <a:spcBef>
                    <a:spcPct val="50000"/>
                  </a:spcBef>
                </a:pPr>
                <a:r>
                  <a:rPr lang="en-US" sz="1600" b="0" i="0">
                    <a:solidFill>
                      <a:schemeClr val="accent2"/>
                    </a:solidFill>
                  </a:rPr>
                  <a:t>phoneStateT</a:t>
                </a:r>
                <a:endParaRPr lang="en-US" sz="1600" b="0" i="0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732241" name="Group 81"/>
              <p:cNvGrpSpPr>
                <a:grpSpLocks/>
              </p:cNvGrpSpPr>
              <p:nvPr/>
            </p:nvGrpSpPr>
            <p:grpSpPr bwMode="auto">
              <a:xfrm>
                <a:off x="1872" y="624"/>
                <a:ext cx="2208" cy="2736"/>
                <a:chOff x="1872" y="624"/>
                <a:chExt cx="2208" cy="2736"/>
              </a:xfrm>
            </p:grpSpPr>
            <p:sp>
              <p:nvSpPr>
                <p:cNvPr id="732186" name="Oval 26"/>
                <p:cNvSpPr>
                  <a:spLocks noChangeAspect="1" noChangeArrowheads="1"/>
                </p:cNvSpPr>
                <p:nvPr/>
              </p:nvSpPr>
              <p:spPr bwMode="auto">
                <a:xfrm>
                  <a:off x="2855" y="2472"/>
                  <a:ext cx="217" cy="217"/>
                </a:xfrm>
                <a:prstGeom prst="ellipse">
                  <a:avLst/>
                </a:prstGeom>
                <a:solidFill>
                  <a:schemeClr val="accent1">
                    <a:alpha val="39999"/>
                  </a:schemeClr>
                </a:solidFill>
                <a:ln w="28575">
                  <a:solidFill>
                    <a:schemeClr val="accent2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87" name="Oval 27"/>
                <p:cNvSpPr>
                  <a:spLocks noChangeAspect="1" noChangeArrowheads="1"/>
                </p:cNvSpPr>
                <p:nvPr/>
              </p:nvSpPr>
              <p:spPr bwMode="auto">
                <a:xfrm>
                  <a:off x="3191" y="2808"/>
                  <a:ext cx="217" cy="216"/>
                </a:xfrm>
                <a:prstGeom prst="ellipse">
                  <a:avLst/>
                </a:prstGeom>
                <a:solidFill>
                  <a:schemeClr val="accent1">
                    <a:alpha val="39999"/>
                  </a:schemeClr>
                </a:solidFill>
                <a:ln w="28575">
                  <a:solidFill>
                    <a:schemeClr val="accent2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88" name="Oval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855" y="3143"/>
                  <a:ext cx="217" cy="217"/>
                </a:xfrm>
                <a:prstGeom prst="ellipse">
                  <a:avLst/>
                </a:prstGeom>
                <a:solidFill>
                  <a:schemeClr val="accent1">
                    <a:alpha val="39999"/>
                  </a:schemeClr>
                </a:solidFill>
                <a:ln w="28575">
                  <a:solidFill>
                    <a:schemeClr val="accent2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89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3024" y="2976"/>
                  <a:ext cx="192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90" name="Line 30"/>
                <p:cNvSpPr>
                  <a:spLocks noChangeShapeType="1"/>
                </p:cNvSpPr>
                <p:nvPr/>
              </p:nvSpPr>
              <p:spPr bwMode="auto">
                <a:xfrm>
                  <a:off x="2963" y="2689"/>
                  <a:ext cx="0" cy="46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91" name="Line 31"/>
                <p:cNvSpPr>
                  <a:spLocks noChangeShapeType="1"/>
                </p:cNvSpPr>
                <p:nvPr/>
              </p:nvSpPr>
              <p:spPr bwMode="auto">
                <a:xfrm flipV="1">
                  <a:off x="3303" y="2339"/>
                  <a:ext cx="0" cy="47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92" name="Line 32"/>
                <p:cNvSpPr>
                  <a:spLocks noChangeShapeType="1"/>
                </p:cNvSpPr>
                <p:nvPr/>
              </p:nvSpPr>
              <p:spPr bwMode="auto">
                <a:xfrm>
                  <a:off x="1872" y="2592"/>
                  <a:ext cx="979" cy="0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93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2208" y="2640"/>
                  <a:ext cx="672" cy="240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94" name="Line 34"/>
                <p:cNvSpPr>
                  <a:spLocks noChangeShapeType="1"/>
                </p:cNvSpPr>
                <p:nvPr/>
              </p:nvSpPr>
              <p:spPr bwMode="auto">
                <a:xfrm>
                  <a:off x="3072" y="2592"/>
                  <a:ext cx="979" cy="0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195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408" y="2640"/>
                  <a:ext cx="672" cy="240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00" name="Oval 40"/>
                <p:cNvSpPr>
                  <a:spLocks noChangeAspect="1" noChangeArrowheads="1"/>
                </p:cNvSpPr>
                <p:nvPr/>
              </p:nvSpPr>
              <p:spPr bwMode="auto">
                <a:xfrm>
                  <a:off x="3178" y="2135"/>
                  <a:ext cx="217" cy="217"/>
                </a:xfrm>
                <a:prstGeom prst="ellipse">
                  <a:avLst/>
                </a:prstGeom>
                <a:solidFill>
                  <a:schemeClr val="accent1">
                    <a:alpha val="39999"/>
                  </a:schemeClr>
                </a:solidFill>
                <a:ln w="28575">
                  <a:solidFill>
                    <a:schemeClr val="accent2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01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3011" y="2304"/>
                  <a:ext cx="192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02" name="Freeform 42"/>
                <p:cNvSpPr>
                  <a:spLocks/>
                </p:cNvSpPr>
                <p:nvPr/>
              </p:nvSpPr>
              <p:spPr bwMode="auto">
                <a:xfrm rot="16200000" flipH="1">
                  <a:off x="1512" y="1800"/>
                  <a:ext cx="2544" cy="192"/>
                </a:xfrm>
                <a:custGeom>
                  <a:avLst/>
                  <a:gdLst/>
                  <a:ahLst/>
                  <a:cxnLst>
                    <a:cxn ang="0">
                      <a:pos x="0" y="152"/>
                    </a:cxn>
                    <a:cxn ang="0">
                      <a:pos x="186" y="50"/>
                    </a:cxn>
                    <a:cxn ang="0">
                      <a:pos x="438" y="1"/>
                    </a:cxn>
                    <a:cxn ang="0">
                      <a:pos x="690" y="43"/>
                    </a:cxn>
                    <a:cxn ang="0">
                      <a:pos x="876" y="151"/>
                    </a:cxn>
                  </a:cxnLst>
                  <a:rect l="0" t="0" r="r" b="b"/>
                  <a:pathLst>
                    <a:path w="876" h="152">
                      <a:moveTo>
                        <a:pt x="0" y="152"/>
                      </a:moveTo>
                      <a:cubicBezTo>
                        <a:pt x="31" y="135"/>
                        <a:pt x="113" y="75"/>
                        <a:pt x="186" y="50"/>
                      </a:cubicBezTo>
                      <a:cubicBezTo>
                        <a:pt x="259" y="25"/>
                        <a:pt x="354" y="2"/>
                        <a:pt x="438" y="1"/>
                      </a:cubicBezTo>
                      <a:cubicBezTo>
                        <a:pt x="522" y="0"/>
                        <a:pt x="617" y="18"/>
                        <a:pt x="690" y="43"/>
                      </a:cubicBezTo>
                      <a:cubicBezTo>
                        <a:pt x="763" y="68"/>
                        <a:pt x="837" y="129"/>
                        <a:pt x="876" y="151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22" name="Line 62"/>
                <p:cNvSpPr>
                  <a:spLocks noChangeShapeType="1"/>
                </p:cNvSpPr>
                <p:nvPr/>
              </p:nvSpPr>
              <p:spPr bwMode="auto">
                <a:xfrm>
                  <a:off x="2208" y="2256"/>
                  <a:ext cx="672" cy="240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732224" name="Rectangle 64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3048000" cy="1343025"/>
          </a:xfrm>
          <a:noFill/>
          <a:ln/>
        </p:spPr>
        <p:txBody>
          <a:bodyPr/>
          <a:lstStyle/>
          <a:p>
            <a:pPr defTabSz="914400"/>
            <a:r>
              <a:rPr lang="en-US"/>
              <a:t>Recognition with a multistream pronunciation model</a:t>
            </a:r>
          </a:p>
        </p:txBody>
      </p:sp>
      <p:grpSp>
        <p:nvGrpSpPr>
          <p:cNvPr id="732269" name="Group 109"/>
          <p:cNvGrpSpPr>
            <a:grpSpLocks/>
          </p:cNvGrpSpPr>
          <p:nvPr/>
        </p:nvGrpSpPr>
        <p:grpSpPr bwMode="auto">
          <a:xfrm>
            <a:off x="3810000" y="152400"/>
            <a:ext cx="7162800" cy="3276600"/>
            <a:chOff x="2400" y="96"/>
            <a:chExt cx="4512" cy="2064"/>
          </a:xfrm>
        </p:grpSpPr>
        <p:grpSp>
          <p:nvGrpSpPr>
            <p:cNvPr id="732268" name="Group 108"/>
            <p:cNvGrpSpPr>
              <a:grpSpLocks/>
            </p:cNvGrpSpPr>
            <p:nvPr/>
          </p:nvGrpSpPr>
          <p:grpSpPr bwMode="auto">
            <a:xfrm>
              <a:off x="2400" y="96"/>
              <a:ext cx="1728" cy="2064"/>
              <a:chOff x="2400" y="96"/>
              <a:chExt cx="1728" cy="2064"/>
            </a:xfrm>
          </p:grpSpPr>
          <p:sp>
            <p:nvSpPr>
              <p:cNvPr id="732205" name="Line 45"/>
              <p:cNvSpPr>
                <a:spLocks noChangeShapeType="1"/>
              </p:cNvSpPr>
              <p:nvPr/>
            </p:nvSpPr>
            <p:spPr bwMode="auto">
              <a:xfrm flipV="1">
                <a:off x="3408" y="289"/>
                <a:ext cx="0" cy="47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206" name="Freeform 46"/>
              <p:cNvSpPr>
                <a:spLocks/>
              </p:cNvSpPr>
              <p:nvPr/>
            </p:nvSpPr>
            <p:spPr bwMode="auto">
              <a:xfrm rot="5400000" flipH="1">
                <a:off x="2616" y="1128"/>
                <a:ext cx="1872" cy="192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186" y="50"/>
                  </a:cxn>
                  <a:cxn ang="0">
                    <a:pos x="438" y="1"/>
                  </a:cxn>
                  <a:cxn ang="0">
                    <a:pos x="690" y="43"/>
                  </a:cxn>
                  <a:cxn ang="0">
                    <a:pos x="876" y="151"/>
                  </a:cxn>
                </a:cxnLst>
                <a:rect l="0" t="0" r="r" b="b"/>
                <a:pathLst>
                  <a:path w="876" h="152">
                    <a:moveTo>
                      <a:pt x="0" y="152"/>
                    </a:moveTo>
                    <a:cubicBezTo>
                      <a:pt x="31" y="135"/>
                      <a:pt x="113" y="75"/>
                      <a:pt x="186" y="50"/>
                    </a:cubicBezTo>
                    <a:cubicBezTo>
                      <a:pt x="259" y="25"/>
                      <a:pt x="354" y="2"/>
                      <a:pt x="438" y="1"/>
                    </a:cubicBezTo>
                    <a:cubicBezTo>
                      <a:pt x="522" y="0"/>
                      <a:pt x="617" y="18"/>
                      <a:pt x="690" y="43"/>
                    </a:cubicBezTo>
                    <a:cubicBezTo>
                      <a:pt x="763" y="68"/>
                      <a:pt x="837" y="129"/>
                      <a:pt x="876" y="151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32248" name="Group 88"/>
              <p:cNvGrpSpPr>
                <a:grpSpLocks/>
              </p:cNvGrpSpPr>
              <p:nvPr/>
            </p:nvGrpSpPr>
            <p:grpSpPr bwMode="auto">
              <a:xfrm>
                <a:off x="2400" y="96"/>
                <a:ext cx="1728" cy="361"/>
                <a:chOff x="2304" y="96"/>
                <a:chExt cx="1728" cy="361"/>
              </a:xfrm>
            </p:grpSpPr>
            <p:sp>
              <p:nvSpPr>
                <p:cNvPr id="732179" name="Line 19"/>
                <p:cNvSpPr>
                  <a:spLocks noChangeShapeType="1"/>
                </p:cNvSpPr>
                <p:nvPr/>
              </p:nvSpPr>
              <p:spPr bwMode="auto">
                <a:xfrm>
                  <a:off x="3408" y="240"/>
                  <a:ext cx="624" cy="192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prstDash val="dash"/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03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3191" y="96"/>
                  <a:ext cx="217" cy="217"/>
                </a:xfrm>
                <a:prstGeom prst="ellipse">
                  <a:avLst/>
                </a:prstGeom>
                <a:solidFill>
                  <a:srgbClr val="FFCC00">
                    <a:alpha val="50000"/>
                  </a:srgbClr>
                </a:solidFill>
                <a:ln w="28575">
                  <a:solidFill>
                    <a:schemeClr val="tx1"/>
                  </a:solidFill>
                  <a:round/>
                  <a:headEnd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04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3024" y="265"/>
                  <a:ext cx="192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32223" name="Line 63"/>
                <p:cNvSpPr>
                  <a:spLocks noChangeShapeType="1"/>
                </p:cNvSpPr>
                <p:nvPr/>
              </p:nvSpPr>
              <p:spPr bwMode="auto">
                <a:xfrm>
                  <a:off x="2304" y="240"/>
                  <a:ext cx="624" cy="192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prstDash val="dash"/>
                  <a:round/>
                  <a:headEnd/>
                  <a:tailEnd type="stealth" w="med" len="med"/>
                </a:ln>
                <a:effectLst/>
              </p:spPr>
              <p:txBody>
                <a:bodyPr lIns="64008" tIns="27432" rIns="64008" bIns="27432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32225" name="Text Box 65"/>
            <p:cNvSpPr txBox="1">
              <a:spLocks noChangeArrowheads="1"/>
            </p:cNvSpPr>
            <p:nvPr/>
          </p:nvSpPr>
          <p:spPr bwMode="auto">
            <a:xfrm>
              <a:off x="4560" y="144"/>
              <a:ext cx="2352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  <a:tabLst>
                  <a:tab pos="290513" algn="l"/>
                  <a:tab pos="465138" algn="l"/>
                </a:tabLst>
              </a:pPr>
              <a:r>
                <a:rPr lang="en-US" sz="1600" b="0" i="0"/>
                <a:t>wordTransition</a:t>
              </a:r>
            </a:p>
          </p:txBody>
        </p:sp>
      </p:grpSp>
      <p:grpSp>
        <p:nvGrpSpPr>
          <p:cNvPr id="732243" name="Group 83"/>
          <p:cNvGrpSpPr>
            <a:grpSpLocks/>
          </p:cNvGrpSpPr>
          <p:nvPr/>
        </p:nvGrpSpPr>
        <p:grpSpPr bwMode="auto">
          <a:xfrm>
            <a:off x="4684713" y="5335588"/>
            <a:ext cx="420687" cy="608012"/>
            <a:chOff x="2855" y="3361"/>
            <a:chExt cx="265" cy="383"/>
          </a:xfrm>
        </p:grpSpPr>
        <p:sp>
          <p:nvSpPr>
            <p:cNvPr id="732209" name="Oval 49"/>
            <p:cNvSpPr>
              <a:spLocks noChangeAspect="1" noChangeArrowheads="1"/>
            </p:cNvSpPr>
            <p:nvPr/>
          </p:nvSpPr>
          <p:spPr bwMode="auto">
            <a:xfrm>
              <a:off x="2855" y="3527"/>
              <a:ext cx="217" cy="217"/>
            </a:xfrm>
            <a:prstGeom prst="ellipse">
              <a:avLst/>
            </a:prstGeom>
            <a:solidFill>
              <a:schemeClr val="accent1">
                <a:alpha val="39999"/>
              </a:schemeClr>
            </a:solidFill>
            <a:ln w="28575">
              <a:solidFill>
                <a:schemeClr val="accent2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32210" name="Line 50"/>
            <p:cNvSpPr>
              <a:spLocks noChangeShapeType="1"/>
            </p:cNvSpPr>
            <p:nvPr/>
          </p:nvSpPr>
          <p:spPr bwMode="auto">
            <a:xfrm>
              <a:off x="2976" y="3361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32226" name="Text Box 66"/>
            <p:cNvSpPr txBox="1">
              <a:spLocks noChangeArrowheads="1"/>
            </p:cNvSpPr>
            <p:nvPr/>
          </p:nvSpPr>
          <p:spPr bwMode="auto">
            <a:xfrm>
              <a:off x="2890" y="3579"/>
              <a:ext cx="23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accent2"/>
                  </a:solidFill>
                </a:rPr>
                <a:t>T</a:t>
              </a:r>
              <a:endParaRPr lang="en-US" sz="1600" b="0" i="0">
                <a:solidFill>
                  <a:schemeClr val="tx2"/>
                </a:solidFill>
              </a:endParaRPr>
            </a:p>
          </p:txBody>
        </p:sp>
      </p:grpSp>
      <p:grpSp>
        <p:nvGrpSpPr>
          <p:cNvPr id="732242" name="Group 82"/>
          <p:cNvGrpSpPr>
            <a:grpSpLocks/>
          </p:cNvGrpSpPr>
          <p:nvPr/>
        </p:nvGrpSpPr>
        <p:grpSpPr bwMode="auto">
          <a:xfrm>
            <a:off x="4684713" y="3200400"/>
            <a:ext cx="404812" cy="609600"/>
            <a:chOff x="2855" y="2016"/>
            <a:chExt cx="255" cy="384"/>
          </a:xfrm>
        </p:grpSpPr>
        <p:sp>
          <p:nvSpPr>
            <p:cNvPr id="732207" name="Oval 47"/>
            <p:cNvSpPr>
              <a:spLocks noChangeAspect="1" noChangeArrowheads="1"/>
            </p:cNvSpPr>
            <p:nvPr/>
          </p:nvSpPr>
          <p:spPr bwMode="auto">
            <a:xfrm>
              <a:off x="2855" y="2182"/>
              <a:ext cx="217" cy="217"/>
            </a:xfrm>
            <a:prstGeom prst="ellipse">
              <a:avLst/>
            </a:prstGeom>
            <a:solidFill>
              <a:srgbClr val="99CC00">
                <a:alpha val="39999"/>
              </a:srgbClr>
            </a:solidFill>
            <a:ln w="28575">
              <a:solidFill>
                <a:srgbClr val="008000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32208" name="Line 48"/>
            <p:cNvSpPr>
              <a:spLocks noChangeShapeType="1"/>
            </p:cNvSpPr>
            <p:nvPr/>
          </p:nvSpPr>
          <p:spPr bwMode="auto">
            <a:xfrm>
              <a:off x="2976" y="2016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32227" name="Text Box 67"/>
            <p:cNvSpPr txBox="1">
              <a:spLocks noChangeArrowheads="1"/>
            </p:cNvSpPr>
            <p:nvPr/>
          </p:nvSpPr>
          <p:spPr bwMode="auto">
            <a:xfrm>
              <a:off x="2880" y="2235"/>
              <a:ext cx="230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</a:pPr>
              <a:r>
                <a:rPr lang="en-US" sz="1600" b="0" i="0">
                  <a:solidFill>
                    <a:schemeClr val="folHlink"/>
                  </a:solidFill>
                </a:rPr>
                <a:t>L</a:t>
              </a:r>
            </a:p>
          </p:txBody>
        </p:sp>
      </p:grpSp>
      <p:grpSp>
        <p:nvGrpSpPr>
          <p:cNvPr id="732265" name="Group 105"/>
          <p:cNvGrpSpPr>
            <a:grpSpLocks/>
          </p:cNvGrpSpPr>
          <p:nvPr/>
        </p:nvGrpSpPr>
        <p:grpSpPr bwMode="auto">
          <a:xfrm>
            <a:off x="5029200" y="2057400"/>
            <a:ext cx="2362200" cy="1981200"/>
            <a:chOff x="3168" y="1296"/>
            <a:chExt cx="1488" cy="1248"/>
          </a:xfrm>
        </p:grpSpPr>
        <p:sp>
          <p:nvSpPr>
            <p:cNvPr id="732213" name="Oval 53"/>
            <p:cNvSpPr>
              <a:spLocks noChangeAspect="1" noChangeArrowheads="1"/>
            </p:cNvSpPr>
            <p:nvPr/>
          </p:nvSpPr>
          <p:spPr bwMode="auto">
            <a:xfrm>
              <a:off x="3959" y="1488"/>
              <a:ext cx="217" cy="217"/>
            </a:xfrm>
            <a:prstGeom prst="ellipse">
              <a:avLst/>
            </a:prstGeom>
            <a:solidFill>
              <a:srgbClr val="FFCC00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32214" name="Line 54"/>
            <p:cNvSpPr>
              <a:spLocks noChangeShapeType="1"/>
            </p:cNvSpPr>
            <p:nvPr/>
          </p:nvSpPr>
          <p:spPr bwMode="auto">
            <a:xfrm>
              <a:off x="4080" y="1706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32215" name="Oval 55" descr="Dark upward diagonal"/>
            <p:cNvSpPr>
              <a:spLocks noChangeAspect="1" noChangeArrowheads="1"/>
            </p:cNvSpPr>
            <p:nvPr/>
          </p:nvSpPr>
          <p:spPr bwMode="auto">
            <a:xfrm>
              <a:off x="3959" y="1890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32217" name="Freeform 57"/>
            <p:cNvSpPr>
              <a:spLocks/>
            </p:cNvSpPr>
            <p:nvPr/>
          </p:nvSpPr>
          <p:spPr bwMode="auto">
            <a:xfrm>
              <a:off x="3168" y="2112"/>
              <a:ext cx="864" cy="43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480" y="288"/>
                </a:cxn>
                <a:cxn ang="0">
                  <a:pos x="816" y="0"/>
                </a:cxn>
              </a:cxnLst>
              <a:rect l="0" t="0" r="r" b="b"/>
              <a:pathLst>
                <a:path w="816" h="432">
                  <a:moveTo>
                    <a:pt x="0" y="432"/>
                  </a:moveTo>
                  <a:cubicBezTo>
                    <a:pt x="172" y="396"/>
                    <a:pt x="344" y="360"/>
                    <a:pt x="480" y="288"/>
                  </a:cubicBezTo>
                  <a:cubicBezTo>
                    <a:pt x="616" y="216"/>
                    <a:pt x="716" y="108"/>
                    <a:pt x="816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32218" name="Freeform 58"/>
            <p:cNvSpPr>
              <a:spLocks/>
            </p:cNvSpPr>
            <p:nvPr/>
          </p:nvSpPr>
          <p:spPr bwMode="auto">
            <a:xfrm>
              <a:off x="3168" y="1296"/>
              <a:ext cx="816" cy="6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144"/>
                </a:cxn>
                <a:cxn ang="0">
                  <a:pos x="816" y="624"/>
                </a:cxn>
              </a:cxnLst>
              <a:rect l="0" t="0" r="r" b="b"/>
              <a:pathLst>
                <a:path w="816" h="624">
                  <a:moveTo>
                    <a:pt x="0" y="0"/>
                  </a:moveTo>
                  <a:cubicBezTo>
                    <a:pt x="172" y="20"/>
                    <a:pt x="344" y="40"/>
                    <a:pt x="480" y="144"/>
                  </a:cubicBezTo>
                  <a:cubicBezTo>
                    <a:pt x="616" y="248"/>
                    <a:pt x="716" y="436"/>
                    <a:pt x="816" y="624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32228" name="Text Box 68"/>
            <p:cNvSpPr txBox="1">
              <a:spLocks noChangeArrowheads="1"/>
            </p:cNvSpPr>
            <p:nvPr/>
          </p:nvSpPr>
          <p:spPr bwMode="auto">
            <a:xfrm>
              <a:off x="4032" y="1371"/>
              <a:ext cx="624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7" tIns="27431" rIns="64007" bIns="27431">
              <a:spAutoFit/>
            </a:bodyPr>
            <a:lstStyle/>
            <a:p>
              <a:pPr marL="1262063" indent="-1262063" algn="l">
                <a:spcBef>
                  <a:spcPct val="50000"/>
                </a:spcBef>
                <a:tabLst>
                  <a:tab pos="290513" algn="l"/>
                  <a:tab pos="465138" algn="l"/>
                </a:tabLst>
              </a:pPr>
              <a:r>
                <a:rPr lang="en-US" sz="1600" b="0" i="0"/>
                <a:t>async</a:t>
              </a:r>
            </a:p>
          </p:txBody>
        </p:sp>
      </p:grpSp>
      <p:sp>
        <p:nvSpPr>
          <p:cNvPr id="732229" name="Text Box 69"/>
          <p:cNvSpPr txBox="1">
            <a:spLocks noChangeArrowheads="1"/>
          </p:cNvSpPr>
          <p:nvPr/>
        </p:nvSpPr>
        <p:spPr bwMode="auto">
          <a:xfrm>
            <a:off x="76200" y="2497138"/>
            <a:ext cx="4191000" cy="3903662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7" tIns="27431" rIns="64007" bIns="27431">
            <a:spAutoFit/>
          </a:bodyPr>
          <a:lstStyle/>
          <a:p>
            <a:pPr marL="171450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Degree of asynchrony </a:t>
            </a:r>
            <a:r>
              <a:rPr lang="en-US" sz="1800" b="0" i="0">
                <a:ea typeface="Lucida Sans Unicode" pitchFamily="34" charset="0"/>
                <a:cs typeface="Lucida Sans Unicode" pitchFamily="34" charset="0"/>
              </a:rPr>
              <a:t>≡    </a:t>
            </a:r>
            <a:r>
              <a:rPr lang="en-US" sz="1800" b="0" i="0"/>
              <a:t>|subWordStateL - subWordStateG|</a:t>
            </a:r>
          </a:p>
          <a:p>
            <a:pPr marL="171450" indent="-171450" algn="l">
              <a:spcBef>
                <a:spcPct val="50000"/>
              </a:spcBef>
              <a:buFontTx/>
              <a:buChar char="•"/>
            </a:pPr>
            <a:endParaRPr lang="en-US" sz="800" b="0" i="0"/>
          </a:p>
          <a:p>
            <a:pPr marL="171450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Forces synchronization at word boundaries</a:t>
            </a:r>
          </a:p>
          <a:p>
            <a:pPr marL="171450" indent="-171450" algn="l">
              <a:spcBef>
                <a:spcPct val="50000"/>
              </a:spcBef>
              <a:buFontTx/>
              <a:buChar char="•"/>
            </a:pPr>
            <a:endParaRPr lang="en-US" sz="600" b="0" i="0"/>
          </a:p>
          <a:p>
            <a:pPr marL="171450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Allows only asnchrony, no substitutions</a:t>
            </a:r>
          </a:p>
          <a:p>
            <a:pPr marL="171450" indent="-171450" algn="l">
              <a:spcBef>
                <a:spcPct val="50000"/>
              </a:spcBef>
              <a:buFontTx/>
              <a:buChar char="•"/>
            </a:pPr>
            <a:endParaRPr lang="en-US" sz="800" b="0" i="0"/>
          </a:p>
          <a:p>
            <a:pPr marL="171450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Differences from implemented model:</a:t>
            </a:r>
          </a:p>
          <a:p>
            <a:pPr lvl="1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Additional feature stream (G)</a:t>
            </a:r>
          </a:p>
          <a:p>
            <a:pPr lvl="1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Pronunciation variants</a:t>
            </a:r>
          </a:p>
          <a:p>
            <a:pPr lvl="1" indent="-171450" algn="l">
              <a:spcBef>
                <a:spcPct val="50000"/>
              </a:spcBef>
              <a:buFontTx/>
              <a:buChar char="•"/>
            </a:pPr>
            <a:r>
              <a:rPr lang="en-US" sz="1800" b="0" i="0"/>
              <a:t>Word transition bookkeeping</a:t>
            </a:r>
          </a:p>
        </p:txBody>
      </p:sp>
      <p:grpSp>
        <p:nvGrpSpPr>
          <p:cNvPr id="732266" name="Group 106"/>
          <p:cNvGrpSpPr>
            <a:grpSpLocks/>
          </p:cNvGrpSpPr>
          <p:nvPr/>
        </p:nvGrpSpPr>
        <p:grpSpPr bwMode="auto">
          <a:xfrm>
            <a:off x="4495800" y="3733800"/>
            <a:ext cx="533400" cy="2859088"/>
            <a:chOff x="2832" y="2352"/>
            <a:chExt cx="336" cy="1801"/>
          </a:xfrm>
        </p:grpSpPr>
        <p:sp>
          <p:nvSpPr>
            <p:cNvPr id="732167" name="Oval 7" descr="Dark upward diagonal"/>
            <p:cNvSpPr>
              <a:spLocks noChangeAspect="1" noChangeArrowheads="1"/>
            </p:cNvSpPr>
            <p:nvPr/>
          </p:nvSpPr>
          <p:spPr bwMode="auto">
            <a:xfrm>
              <a:off x="2951" y="3936"/>
              <a:ext cx="217" cy="217"/>
            </a:xfrm>
            <a:prstGeom prst="ellipse">
              <a:avLst/>
            </a:prstGeom>
            <a:pattFill prst="dkUpDiag">
              <a:fgClr>
                <a:srgbClr val="FFCC00">
                  <a:alpha val="50000"/>
                </a:srgbClr>
              </a:fgClr>
              <a:bgClr>
                <a:srgbClr val="990000">
                  <a:alpha val="50000"/>
                </a:srgbClr>
              </a:bgClr>
            </a:pattFill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 anchor="ctr">
              <a:spAutoFit/>
            </a:bodyPr>
            <a:lstStyle/>
            <a:p>
              <a:endParaRPr lang="en-US"/>
            </a:p>
          </p:txBody>
        </p:sp>
        <p:sp>
          <p:nvSpPr>
            <p:cNvPr id="732211" name="Line 51"/>
            <p:cNvSpPr>
              <a:spLocks noChangeShapeType="1"/>
            </p:cNvSpPr>
            <p:nvPr/>
          </p:nvSpPr>
          <p:spPr bwMode="auto">
            <a:xfrm>
              <a:off x="3072" y="3744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732212" name="Freeform 52"/>
            <p:cNvSpPr>
              <a:spLocks/>
            </p:cNvSpPr>
            <p:nvPr/>
          </p:nvSpPr>
          <p:spPr bwMode="auto">
            <a:xfrm rot="16200000" flipH="1">
              <a:off x="2088" y="3096"/>
              <a:ext cx="1632" cy="144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86" y="50"/>
                </a:cxn>
                <a:cxn ang="0">
                  <a:pos x="438" y="1"/>
                </a:cxn>
                <a:cxn ang="0">
                  <a:pos x="690" y="43"/>
                </a:cxn>
                <a:cxn ang="0">
                  <a:pos x="876" y="151"/>
                </a:cxn>
              </a:cxnLst>
              <a:rect l="0" t="0" r="r" b="b"/>
              <a:pathLst>
                <a:path w="876" h="152">
                  <a:moveTo>
                    <a:pt x="0" y="152"/>
                  </a:moveTo>
                  <a:cubicBezTo>
                    <a:pt x="31" y="135"/>
                    <a:pt x="113" y="75"/>
                    <a:pt x="186" y="50"/>
                  </a:cubicBezTo>
                  <a:cubicBezTo>
                    <a:pt x="259" y="25"/>
                    <a:pt x="354" y="2"/>
                    <a:pt x="438" y="1"/>
                  </a:cubicBezTo>
                  <a:cubicBezTo>
                    <a:pt x="522" y="0"/>
                    <a:pt x="617" y="18"/>
                    <a:pt x="690" y="43"/>
                  </a:cubicBezTo>
                  <a:cubicBezTo>
                    <a:pt x="763" y="68"/>
                    <a:pt x="837" y="129"/>
                    <a:pt x="876" y="15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732235" name="Group 75"/>
          <p:cNvGrpSpPr>
            <a:grpSpLocks/>
          </p:cNvGrpSpPr>
          <p:nvPr/>
        </p:nvGrpSpPr>
        <p:grpSpPr bwMode="auto">
          <a:xfrm>
            <a:off x="4972050" y="6477000"/>
            <a:ext cx="971550" cy="225425"/>
            <a:chOff x="384" y="2544"/>
            <a:chExt cx="672" cy="156"/>
          </a:xfrm>
        </p:grpSpPr>
        <p:grpSp>
          <p:nvGrpSpPr>
            <p:cNvPr id="732236" name="Group 76"/>
            <p:cNvGrpSpPr>
              <a:grpSpLocks/>
            </p:cNvGrpSpPr>
            <p:nvPr/>
          </p:nvGrpSpPr>
          <p:grpSpPr bwMode="auto">
            <a:xfrm>
              <a:off x="432" y="2544"/>
              <a:ext cx="576" cy="144"/>
              <a:chOff x="432" y="2539"/>
              <a:chExt cx="576" cy="144"/>
            </a:xfrm>
          </p:grpSpPr>
          <p:sp>
            <p:nvSpPr>
              <p:cNvPr id="732237" name="Freeform 77"/>
              <p:cNvSpPr>
                <a:spLocks/>
              </p:cNvSpPr>
              <p:nvPr/>
            </p:nvSpPr>
            <p:spPr bwMode="auto">
              <a:xfrm>
                <a:off x="432" y="2539"/>
                <a:ext cx="384" cy="144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rgbClr val="FF5050">
                  <a:alpha val="50000"/>
                </a:srgbClr>
              </a:solidFill>
              <a:ln w="28575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2238" name="Freeform 78"/>
              <p:cNvSpPr>
                <a:spLocks/>
              </p:cNvSpPr>
              <p:nvPr/>
            </p:nvSpPr>
            <p:spPr bwMode="auto">
              <a:xfrm>
                <a:off x="624" y="2539"/>
                <a:ext cx="384" cy="144"/>
              </a:xfrm>
              <a:custGeom>
                <a:avLst/>
                <a:gdLst/>
                <a:ahLst/>
                <a:cxnLst>
                  <a:cxn ang="0">
                    <a:pos x="0" y="342"/>
                  </a:cxn>
                  <a:cxn ang="0">
                    <a:pos x="144" y="294"/>
                  </a:cxn>
                  <a:cxn ang="0">
                    <a:pos x="228" y="147"/>
                  </a:cxn>
                  <a:cxn ang="0">
                    <a:pos x="284" y="42"/>
                  </a:cxn>
                  <a:cxn ang="0">
                    <a:pos x="345" y="2"/>
                  </a:cxn>
                  <a:cxn ang="0">
                    <a:pos x="411" y="56"/>
                  </a:cxn>
                  <a:cxn ang="0">
                    <a:pos x="473" y="177"/>
                  </a:cxn>
                  <a:cxn ang="0">
                    <a:pos x="551" y="288"/>
                  </a:cxn>
                  <a:cxn ang="0">
                    <a:pos x="696" y="348"/>
                  </a:cxn>
                </a:cxnLst>
                <a:rect l="0" t="0" r="r" b="b"/>
                <a:pathLst>
                  <a:path w="696" h="348">
                    <a:moveTo>
                      <a:pt x="0" y="342"/>
                    </a:moveTo>
                    <a:cubicBezTo>
                      <a:pt x="52" y="334"/>
                      <a:pt x="106" y="326"/>
                      <a:pt x="144" y="294"/>
                    </a:cubicBezTo>
                    <a:cubicBezTo>
                      <a:pt x="182" y="262"/>
                      <a:pt x="205" y="189"/>
                      <a:pt x="228" y="147"/>
                    </a:cubicBezTo>
                    <a:cubicBezTo>
                      <a:pt x="251" y="105"/>
                      <a:pt x="264" y="66"/>
                      <a:pt x="284" y="42"/>
                    </a:cubicBezTo>
                    <a:cubicBezTo>
                      <a:pt x="304" y="18"/>
                      <a:pt x="324" y="0"/>
                      <a:pt x="345" y="2"/>
                    </a:cubicBezTo>
                    <a:cubicBezTo>
                      <a:pt x="366" y="4"/>
                      <a:pt x="390" y="27"/>
                      <a:pt x="411" y="56"/>
                    </a:cubicBezTo>
                    <a:cubicBezTo>
                      <a:pt x="432" y="85"/>
                      <a:pt x="450" y="138"/>
                      <a:pt x="473" y="177"/>
                    </a:cubicBezTo>
                    <a:cubicBezTo>
                      <a:pt x="496" y="216"/>
                      <a:pt x="514" y="260"/>
                      <a:pt x="551" y="288"/>
                    </a:cubicBezTo>
                    <a:cubicBezTo>
                      <a:pt x="588" y="316"/>
                      <a:pt x="666" y="336"/>
                      <a:pt x="696" y="348"/>
                    </a:cubicBezTo>
                  </a:path>
                </a:pathLst>
              </a:custGeom>
              <a:solidFill>
                <a:srgbClr val="FF5050">
                  <a:alpha val="50000"/>
                </a:srgbClr>
              </a:solidFill>
              <a:ln w="28575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32239" name="Line 79"/>
            <p:cNvSpPr>
              <a:spLocks noChangeShapeType="1"/>
            </p:cNvSpPr>
            <p:nvPr/>
          </p:nvSpPr>
          <p:spPr bwMode="auto">
            <a:xfrm>
              <a:off x="384" y="2700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222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first attempt:  1-state monofeat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03288"/>
            <a:ext cx="8458200" cy="2373312"/>
          </a:xfrm>
        </p:spPr>
        <p:txBody>
          <a:bodyPr/>
          <a:lstStyle/>
          <a:p>
            <a:r>
              <a:rPr lang="en-US"/>
              <a:t>Analogous to 1-state monophone with minimum duration of 3 frames</a:t>
            </a:r>
          </a:p>
          <a:p>
            <a:endParaRPr lang="en-US"/>
          </a:p>
          <a:p>
            <a:r>
              <a:rPr lang="en-US"/>
              <a:t>All three states of each phone map to the same feature values</a:t>
            </a:r>
          </a:p>
          <a:p>
            <a:endParaRPr lang="en-US"/>
          </a:p>
          <a:p>
            <a:r>
              <a:rPr lang="en-US"/>
              <a:t>One state of asynchrony allowed between L and T, and between G and {L,T}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Results:  1-state monofeat</a:t>
            </a:r>
          </a:p>
        </p:txBody>
      </p:sp>
      <p:graphicFrame>
        <p:nvGraphicFramePr>
          <p:cNvPr id="747616" name="Group 96"/>
          <p:cNvGraphicFramePr>
            <a:graphicFrameLocks noGrp="1"/>
          </p:cNvGraphicFramePr>
          <p:nvPr/>
        </p:nvGraphicFramePr>
        <p:xfrm>
          <a:off x="1219200" y="863600"/>
          <a:ext cx="6705600" cy="2108200"/>
        </p:xfrm>
        <a:graphic>
          <a:graphicData uri="http://schemas.openxmlformats.org/drawingml/2006/table">
            <a:tbl>
              <a:tblPr/>
              <a:tblGrid>
                <a:gridCol w="3240088"/>
                <a:gridCol w="874712"/>
                <a:gridCol w="1158875"/>
                <a:gridCol w="1431925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CV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1-state monofeat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28.3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28.5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62.1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65.0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1-state monofeat,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73.1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74.8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1-state monofeat, no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67.5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70.8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  <p:sp>
        <p:nvSpPr>
          <p:cNvPr id="747572" name="Rectangle 52"/>
          <p:cNvSpPr>
            <a:spLocks noGrp="1" noChangeArrowheads="1"/>
          </p:cNvSpPr>
          <p:nvPr>
            <p:ph type="body" idx="1"/>
          </p:nvPr>
        </p:nvSpPr>
        <p:spPr>
          <a:xfrm>
            <a:off x="152400" y="3511550"/>
            <a:ext cx="8839200" cy="1898650"/>
          </a:xfrm>
          <a:noFill/>
          <a:ln/>
        </p:spPr>
        <p:txBody>
          <a:bodyPr/>
          <a:lstStyle/>
          <a:p>
            <a:pPr marL="342900" indent="-342900" defTabSz="914400"/>
            <a:r>
              <a:rPr lang="en-US"/>
              <a:t>Much higher WER than monophone—possible remedies</a:t>
            </a:r>
          </a:p>
          <a:p>
            <a:pPr marL="742950" lvl="1" indent="-285750" defTabSz="914400"/>
            <a:r>
              <a:rPr lang="en-US"/>
              <a:t>Improved modeling with the same structure</a:t>
            </a:r>
          </a:p>
          <a:p>
            <a:pPr marL="742950" lvl="1" indent="-285750" defTabSz="914400"/>
            <a:r>
              <a:rPr lang="en-US"/>
              <a:t>Alternative structures</a:t>
            </a:r>
          </a:p>
          <a:p>
            <a:pPr marL="1143000" lvl="2" indent="-228600" defTabSz="914400"/>
            <a:r>
              <a:rPr lang="en-US"/>
              <a:t>Cross-word asynchrony</a:t>
            </a:r>
          </a:p>
          <a:p>
            <a:pPr marL="1143000" lvl="2" indent="-228600" defTabSz="914400"/>
            <a:r>
              <a:rPr lang="en-US"/>
              <a:t>Context-dependent asynchrony</a:t>
            </a:r>
          </a:p>
          <a:p>
            <a:pPr marL="1143000" lvl="2" indent="-228600" defTabSz="914400"/>
            <a:r>
              <a:rPr lang="en-US"/>
              <a:t>Substitutions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Improving the Model</a:t>
            </a:r>
          </a:p>
        </p:txBody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1824038"/>
          </a:xfrm>
        </p:spPr>
        <p:txBody>
          <a:bodyPr/>
          <a:lstStyle/>
          <a:p>
            <a:r>
              <a:rPr lang="en-US"/>
              <a:t>Design Challenges</a:t>
            </a:r>
          </a:p>
          <a:p>
            <a:r>
              <a:rPr lang="en-US"/>
              <a:t>Multiple states per feature</a:t>
            </a:r>
          </a:p>
          <a:p>
            <a:r>
              <a:rPr lang="en-US"/>
              <a:t>Initialization</a:t>
            </a:r>
          </a:p>
          <a:p>
            <a:r>
              <a:rPr lang="en-US"/>
              <a:t>Tying </a:t>
            </a:r>
          </a:p>
          <a:p>
            <a:r>
              <a:rPr lang="en-US"/>
              <a:t>Silence synchronization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Challenges</a:t>
            </a:r>
          </a:p>
        </p:txBody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85800"/>
            <a:ext cx="7977188" cy="1347788"/>
          </a:xfrm>
        </p:spPr>
        <p:txBody>
          <a:bodyPr/>
          <a:lstStyle/>
          <a:p>
            <a:r>
              <a:rPr lang="en-US"/>
              <a:t>Optimal parameters vary widely for different models</a:t>
            </a:r>
          </a:p>
          <a:p>
            <a:pPr lvl="1"/>
            <a:r>
              <a:rPr lang="en-US"/>
              <a:t>Number of components</a:t>
            </a:r>
          </a:p>
          <a:p>
            <a:pPr lvl="1"/>
            <a:r>
              <a:rPr lang="en-US"/>
              <a:t>Language model scale</a:t>
            </a:r>
          </a:p>
          <a:p>
            <a:pPr lvl="1"/>
            <a:r>
              <a:rPr lang="en-US"/>
              <a:t>Language model penalty</a:t>
            </a:r>
          </a:p>
        </p:txBody>
      </p:sp>
      <p:pic>
        <p:nvPicPr>
          <p:cNvPr id="906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6375"/>
            <a:ext cx="4648200" cy="37306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</p:pic>
      <p:pic>
        <p:nvPicPr>
          <p:cNvPr id="906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873375"/>
            <a:ext cx="4495800" cy="36036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Challenges</a:t>
            </a:r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723900"/>
          </a:xfrm>
        </p:spPr>
        <p:txBody>
          <a:bodyPr/>
          <a:lstStyle/>
          <a:p>
            <a:r>
              <a:rPr lang="en-US"/>
              <a:t>Experimentation time grows with model complexity </a:t>
            </a:r>
          </a:p>
          <a:p>
            <a:r>
              <a:rPr lang="en-US"/>
              <a:t>Adding features to monofeat graph:</a:t>
            </a:r>
          </a:p>
        </p:txBody>
      </p:sp>
      <p:graphicFrame>
        <p:nvGraphicFramePr>
          <p:cNvPr id="907268" name="Group 4"/>
          <p:cNvGraphicFramePr>
            <a:graphicFrameLocks noGrp="1"/>
          </p:cNvGraphicFramePr>
          <p:nvPr/>
        </p:nvGraphicFramePr>
        <p:xfrm>
          <a:off x="533400" y="2438400"/>
          <a:ext cx="7924800" cy="2233613"/>
        </p:xfrm>
        <a:graphic>
          <a:graphicData uri="http://schemas.openxmlformats.org/drawingml/2006/table">
            <a:tbl>
              <a:tblPr/>
              <a:tblGrid>
                <a:gridCol w="2173288"/>
                <a:gridCol w="2779712"/>
                <a:gridCol w="2971800"/>
              </a:tblGrid>
              <a:tr h="4984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Asynchrony</a:t>
                      </a:r>
                    </a:p>
                  </a:txBody>
                  <a:tcPr marL="64008" marR="64008" marT="27432" marB="274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Maximum Pronunciations / word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Slowdown from basic model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No</a:t>
                      </a:r>
                    </a:p>
                  </a:txBody>
                  <a:tcPr marL="64008" marR="64008" marT="27432" marB="274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1.0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No</a:t>
                      </a:r>
                    </a:p>
                  </a:txBody>
                  <a:tcPr marL="64008" marR="64008" marT="27432" marB="274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1.5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  <a:sym typeface="Wingdings" pitchFamily="2" charset="2"/>
                        </a:rPr>
                        <a:t>Yes</a:t>
                      </a:r>
                    </a:p>
                  </a:txBody>
                  <a:tcPr marL="64008" marR="64008" marT="27432" marB="274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3.0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  <a:sym typeface="Wingdings" pitchFamily="2" charset="2"/>
                        </a:rPr>
                        <a:t>Yes</a:t>
                      </a:r>
                    </a:p>
                  </a:txBody>
                  <a:tcPr marL="64008" marR="64008" marT="27432" marB="274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3.9</a:t>
                      </a:r>
                    </a:p>
                  </a:txBody>
                  <a:tcPr marL="64008" marR="64008" marT="27432" marB="2743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3-State Monofeat</a:t>
            </a:r>
          </a:p>
        </p:txBody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631825"/>
          </a:xfrm>
        </p:spPr>
        <p:txBody>
          <a:bodyPr/>
          <a:lstStyle/>
          <a:p>
            <a:r>
              <a:rPr lang="en-US"/>
              <a:t>Monofeat usually maps all states of a phone to the same feature value</a:t>
            </a:r>
          </a:p>
        </p:txBody>
      </p:sp>
      <p:graphicFrame>
        <p:nvGraphicFramePr>
          <p:cNvPr id="908292" name="Object 4"/>
          <p:cNvGraphicFramePr>
            <a:graphicFrameLocks noChangeAspect="1"/>
          </p:cNvGraphicFramePr>
          <p:nvPr/>
        </p:nvGraphicFramePr>
        <p:xfrm>
          <a:off x="1827213" y="2284413"/>
          <a:ext cx="5486400" cy="3201987"/>
        </p:xfrm>
        <a:graphic>
          <a:graphicData uri="http://schemas.openxmlformats.org/presentationml/2006/ole">
            <p:oleObj spid="_x0000_s908292" name="Visio" r:id="rId3" imgW="1620317" imgH="946099" progId="Visio.Drawing.11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3-State Monofeat</a:t>
            </a:r>
          </a:p>
        </p:txBody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631825"/>
          </a:xfrm>
        </p:spPr>
        <p:txBody>
          <a:bodyPr/>
          <a:lstStyle/>
          <a:p>
            <a:r>
              <a:rPr lang="en-US"/>
              <a:t>3 State Monofeat makes a unique feature value for each phone state</a:t>
            </a:r>
          </a:p>
        </p:txBody>
      </p:sp>
      <p:graphicFrame>
        <p:nvGraphicFramePr>
          <p:cNvPr id="909316" name="Object 4"/>
          <p:cNvGraphicFramePr>
            <a:graphicFrameLocks noChangeAspect="1"/>
          </p:cNvGraphicFramePr>
          <p:nvPr/>
        </p:nvGraphicFramePr>
        <p:xfrm>
          <a:off x="1827213" y="2284413"/>
          <a:ext cx="5564187" cy="3246437"/>
        </p:xfrm>
        <a:graphic>
          <a:graphicData uri="http://schemas.openxmlformats.org/presentationml/2006/ole">
            <p:oleObj spid="_x0000_s909316" name="Visio" r:id="rId3" imgW="1627937" imgH="949147" progId="Visio.Drawing.11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3-State Monofeat</a:t>
            </a:r>
          </a:p>
        </p:txBody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1017588"/>
          </a:xfrm>
        </p:spPr>
        <p:txBody>
          <a:bodyPr/>
          <a:lstStyle/>
          <a:p>
            <a:r>
              <a:rPr lang="en-US"/>
              <a:t>Why?</a:t>
            </a:r>
          </a:p>
          <a:p>
            <a:pPr lvl="1"/>
            <a:r>
              <a:rPr lang="en-US"/>
              <a:t>Forces a sequence of states</a:t>
            </a:r>
          </a:p>
          <a:p>
            <a:pPr lvl="1"/>
            <a:r>
              <a:rPr lang="en-US"/>
              <a:t>Models context</a:t>
            </a:r>
          </a:p>
        </p:txBody>
      </p:sp>
      <p:graphicFrame>
        <p:nvGraphicFramePr>
          <p:cNvPr id="910340" name="Object 4"/>
          <p:cNvGraphicFramePr>
            <a:graphicFrameLocks noChangeAspect="1"/>
          </p:cNvGraphicFramePr>
          <p:nvPr/>
        </p:nvGraphicFramePr>
        <p:xfrm>
          <a:off x="1827213" y="2773363"/>
          <a:ext cx="5564187" cy="3246437"/>
        </p:xfrm>
        <a:graphic>
          <a:graphicData uri="http://schemas.openxmlformats.org/presentationml/2006/ole">
            <p:oleObj spid="_x0000_s910340" name="Visio" r:id="rId3" imgW="1627937" imgH="949147" progId="Visio.Drawing.11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9144000" cy="371475"/>
          </a:xfrm>
        </p:spPr>
        <p:txBody>
          <a:bodyPr/>
          <a:lstStyle/>
          <a:p>
            <a:r>
              <a:rPr lang="en-US"/>
              <a:t>3-State Monofeat</a:t>
            </a:r>
          </a:p>
        </p:txBody>
      </p:sp>
      <p:graphicFrame>
        <p:nvGraphicFramePr>
          <p:cNvPr id="911428" name="Group 68"/>
          <p:cNvGraphicFramePr>
            <a:graphicFrameLocks noGrp="1"/>
          </p:cNvGraphicFramePr>
          <p:nvPr/>
        </p:nvGraphicFramePr>
        <p:xfrm>
          <a:off x="381000" y="1101725"/>
          <a:ext cx="7559675" cy="2816225"/>
        </p:xfrm>
        <a:graphic>
          <a:graphicData uri="http://schemas.openxmlformats.org/drawingml/2006/table">
            <a:tbl>
              <a:tblPr/>
              <a:tblGrid>
                <a:gridCol w="3368675"/>
                <a:gridCol w="977900"/>
                <a:gridCol w="1425575"/>
                <a:gridCol w="1787525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CV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1-state monofeat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28.3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28.5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no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18.5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17.6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21.3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>
                        <a:alpha val="50000"/>
                      </a:srgbClr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500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62.1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65.0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1-state monofeat,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73.1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74.8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no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64.0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65.2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66.6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67.4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97925" cy="371475"/>
          </a:xfrm>
        </p:spPr>
        <p:txBody>
          <a:bodyPr/>
          <a:lstStyle/>
          <a:p>
            <a:r>
              <a:rPr lang="en-US"/>
              <a:t>Definitions:  Pronunciation and observation modeling</a:t>
            </a:r>
          </a:p>
        </p:txBody>
      </p:sp>
      <p:grpSp>
        <p:nvGrpSpPr>
          <p:cNvPr id="467971" name="Group 3"/>
          <p:cNvGrpSpPr>
            <a:grpSpLocks/>
          </p:cNvGrpSpPr>
          <p:nvPr/>
        </p:nvGrpSpPr>
        <p:grpSpPr bwMode="auto">
          <a:xfrm>
            <a:off x="3048000" y="1752600"/>
            <a:ext cx="4191000" cy="1219200"/>
            <a:chOff x="1920" y="768"/>
            <a:chExt cx="2640" cy="912"/>
          </a:xfrm>
        </p:grpSpPr>
        <p:sp>
          <p:nvSpPr>
            <p:cNvPr id="467972" name="Line 4"/>
            <p:cNvSpPr>
              <a:spLocks noChangeShapeType="1"/>
            </p:cNvSpPr>
            <p:nvPr/>
          </p:nvSpPr>
          <p:spPr bwMode="auto">
            <a:xfrm>
              <a:off x="1920" y="768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73" name="Text Box 5"/>
            <p:cNvSpPr txBox="1">
              <a:spLocks noChangeArrowheads="1"/>
            </p:cNvSpPr>
            <p:nvPr/>
          </p:nvSpPr>
          <p:spPr bwMode="auto">
            <a:xfrm>
              <a:off x="2832" y="1152"/>
              <a:ext cx="1728" cy="1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latin typeface="Courier New" pitchFamily="49" charset="0"/>
                </a:rPr>
                <a:t>w = “makes sense...”</a:t>
              </a:r>
            </a:p>
          </p:txBody>
        </p:sp>
      </p:grpSp>
      <p:grpSp>
        <p:nvGrpSpPr>
          <p:cNvPr id="467974" name="Group 6"/>
          <p:cNvGrpSpPr>
            <a:grpSpLocks/>
          </p:cNvGrpSpPr>
          <p:nvPr/>
        </p:nvGrpSpPr>
        <p:grpSpPr bwMode="auto">
          <a:xfrm>
            <a:off x="2971800" y="3352800"/>
            <a:ext cx="6248400" cy="1219200"/>
            <a:chOff x="1872" y="1920"/>
            <a:chExt cx="3936" cy="864"/>
          </a:xfrm>
        </p:grpSpPr>
        <p:sp>
          <p:nvSpPr>
            <p:cNvPr id="467975" name="Text Box 7"/>
            <p:cNvSpPr txBox="1">
              <a:spLocks noChangeArrowheads="1"/>
            </p:cNvSpPr>
            <p:nvPr/>
          </p:nvSpPr>
          <p:spPr bwMode="auto">
            <a:xfrm>
              <a:off x="1872" y="2331"/>
              <a:ext cx="3936" cy="18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latin typeface="Courier New" pitchFamily="49" charset="0"/>
                </a:rPr>
                <a:t>q = [ m m m ey1 ey1 ey2 k1 k1 k1 k2 k2 s ... ]</a:t>
              </a:r>
            </a:p>
          </p:txBody>
        </p:sp>
        <p:sp>
          <p:nvSpPr>
            <p:cNvPr id="467976" name="Line 8"/>
            <p:cNvSpPr>
              <a:spLocks noChangeShapeType="1"/>
            </p:cNvSpPr>
            <p:nvPr/>
          </p:nvSpPr>
          <p:spPr bwMode="auto">
            <a:xfrm>
              <a:off x="1920" y="1920"/>
              <a:ext cx="0" cy="8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  <p:grpSp>
        <p:nvGrpSpPr>
          <p:cNvPr id="467977" name="Group 9"/>
          <p:cNvGrpSpPr>
            <a:grpSpLocks/>
          </p:cNvGrpSpPr>
          <p:nvPr/>
        </p:nvGrpSpPr>
        <p:grpSpPr bwMode="auto">
          <a:xfrm>
            <a:off x="304800" y="1447800"/>
            <a:ext cx="3505200" cy="338138"/>
            <a:chOff x="192" y="528"/>
            <a:chExt cx="2208" cy="213"/>
          </a:xfrm>
        </p:grpSpPr>
        <p:sp>
          <p:nvSpPr>
            <p:cNvPr id="467978" name="Text Box 10"/>
            <p:cNvSpPr txBox="1">
              <a:spLocks noChangeArrowheads="1"/>
            </p:cNvSpPr>
            <p:nvPr/>
          </p:nvSpPr>
          <p:spPr bwMode="auto">
            <a:xfrm>
              <a:off x="1440" y="528"/>
              <a:ext cx="960" cy="199"/>
            </a:xfrm>
            <a:prstGeom prst="rect">
              <a:avLst/>
            </a:prstGeom>
            <a:solidFill>
              <a:srgbClr val="BFC8D9"/>
            </a:solidFill>
            <a:ln w="28575">
              <a:solidFill>
                <a:srgbClr val="596F97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i="0">
                  <a:solidFill>
                    <a:srgbClr val="000099"/>
                  </a:solidFill>
                </a:rPr>
                <a:t>P(w)</a:t>
              </a:r>
            </a:p>
          </p:txBody>
        </p:sp>
        <p:sp>
          <p:nvSpPr>
            <p:cNvPr id="467979" name="Text Box 11"/>
            <p:cNvSpPr txBox="1">
              <a:spLocks noChangeArrowheads="1"/>
            </p:cNvSpPr>
            <p:nvPr/>
          </p:nvSpPr>
          <p:spPr bwMode="auto">
            <a:xfrm>
              <a:off x="192" y="576"/>
              <a:ext cx="1152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language model</a:t>
              </a:r>
            </a:p>
          </p:txBody>
        </p:sp>
      </p:grpSp>
      <p:grpSp>
        <p:nvGrpSpPr>
          <p:cNvPr id="467980" name="Group 12"/>
          <p:cNvGrpSpPr>
            <a:grpSpLocks/>
          </p:cNvGrpSpPr>
          <p:nvPr/>
        </p:nvGrpSpPr>
        <p:grpSpPr bwMode="auto">
          <a:xfrm>
            <a:off x="304800" y="2971800"/>
            <a:ext cx="3505200" cy="469900"/>
            <a:chOff x="192" y="1680"/>
            <a:chExt cx="2208" cy="296"/>
          </a:xfrm>
        </p:grpSpPr>
        <p:sp>
          <p:nvSpPr>
            <p:cNvPr id="467981" name="Text Box 13"/>
            <p:cNvSpPr txBox="1">
              <a:spLocks noChangeArrowheads="1"/>
            </p:cNvSpPr>
            <p:nvPr/>
          </p:nvSpPr>
          <p:spPr bwMode="auto">
            <a:xfrm>
              <a:off x="1440" y="1705"/>
              <a:ext cx="960" cy="199"/>
            </a:xfrm>
            <a:prstGeom prst="rect">
              <a:avLst/>
            </a:prstGeom>
            <a:solidFill>
              <a:srgbClr val="BFC8D9"/>
            </a:solidFill>
            <a:ln w="28575">
              <a:solidFill>
                <a:srgbClr val="596F97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i="0">
                  <a:solidFill>
                    <a:srgbClr val="000099"/>
                  </a:solidFill>
                </a:rPr>
                <a:t>P(q|w)</a:t>
              </a:r>
            </a:p>
          </p:txBody>
        </p:sp>
        <p:sp>
          <p:nvSpPr>
            <p:cNvPr id="467982" name="Text Box 14"/>
            <p:cNvSpPr txBox="1">
              <a:spLocks noChangeArrowheads="1"/>
            </p:cNvSpPr>
            <p:nvPr/>
          </p:nvSpPr>
          <p:spPr bwMode="auto">
            <a:xfrm>
              <a:off x="192" y="1680"/>
              <a:ext cx="1152" cy="2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pronunciation model</a:t>
              </a:r>
            </a:p>
          </p:txBody>
        </p:sp>
      </p:grpSp>
      <p:grpSp>
        <p:nvGrpSpPr>
          <p:cNvPr id="467983" name="Group 15"/>
          <p:cNvGrpSpPr>
            <a:grpSpLocks/>
          </p:cNvGrpSpPr>
          <p:nvPr/>
        </p:nvGrpSpPr>
        <p:grpSpPr bwMode="auto">
          <a:xfrm>
            <a:off x="304800" y="4560888"/>
            <a:ext cx="3505200" cy="469900"/>
            <a:chOff x="192" y="2736"/>
            <a:chExt cx="2208" cy="296"/>
          </a:xfrm>
        </p:grpSpPr>
        <p:sp>
          <p:nvSpPr>
            <p:cNvPr id="467984" name="Text Box 16"/>
            <p:cNvSpPr txBox="1">
              <a:spLocks noChangeArrowheads="1"/>
            </p:cNvSpPr>
            <p:nvPr/>
          </p:nvSpPr>
          <p:spPr bwMode="auto">
            <a:xfrm>
              <a:off x="1440" y="2784"/>
              <a:ext cx="960" cy="199"/>
            </a:xfrm>
            <a:prstGeom prst="rect">
              <a:avLst/>
            </a:prstGeom>
            <a:solidFill>
              <a:srgbClr val="BFC8D9"/>
            </a:solidFill>
            <a:ln w="28575">
              <a:solidFill>
                <a:srgbClr val="596F97"/>
              </a:solidFill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i="0">
                  <a:solidFill>
                    <a:srgbClr val="000099"/>
                  </a:solidFill>
                </a:rPr>
                <a:t>P(o|q)</a:t>
              </a:r>
            </a:p>
          </p:txBody>
        </p:sp>
        <p:sp>
          <p:nvSpPr>
            <p:cNvPr id="467985" name="Text Box 17"/>
            <p:cNvSpPr txBox="1">
              <a:spLocks noChangeArrowheads="1"/>
            </p:cNvSpPr>
            <p:nvPr/>
          </p:nvSpPr>
          <p:spPr bwMode="auto">
            <a:xfrm>
              <a:off x="192" y="2736"/>
              <a:ext cx="1152" cy="29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/>
                <a:t>observation model</a:t>
              </a:r>
            </a:p>
          </p:txBody>
        </p:sp>
      </p:grpSp>
      <p:grpSp>
        <p:nvGrpSpPr>
          <p:cNvPr id="467986" name="Group 18"/>
          <p:cNvGrpSpPr>
            <a:grpSpLocks/>
          </p:cNvGrpSpPr>
          <p:nvPr/>
        </p:nvGrpSpPr>
        <p:grpSpPr bwMode="auto">
          <a:xfrm>
            <a:off x="3048000" y="4191000"/>
            <a:ext cx="5029200" cy="1839913"/>
            <a:chOff x="1920" y="2496"/>
            <a:chExt cx="3168" cy="1159"/>
          </a:xfrm>
        </p:grpSpPr>
        <p:pic>
          <p:nvPicPr>
            <p:cNvPr id="467987" name="Picture 19" descr="everybody6"/>
            <p:cNvPicPr>
              <a:picLocks noChangeArrowheads="1"/>
            </p:cNvPicPr>
            <p:nvPr/>
          </p:nvPicPr>
          <p:blipFill>
            <a:blip r:embed="rId2"/>
            <a:srcRect l="1639" t="4445" r="24573" b="60445"/>
            <a:stretch>
              <a:fillRect/>
            </a:stretch>
          </p:blipFill>
          <p:spPr bwMode="auto">
            <a:xfrm>
              <a:off x="3216" y="3367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467988" name="Line 20"/>
            <p:cNvSpPr>
              <a:spLocks noChangeShapeType="1"/>
            </p:cNvSpPr>
            <p:nvPr/>
          </p:nvSpPr>
          <p:spPr bwMode="auto">
            <a:xfrm>
              <a:off x="1920" y="2976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89" name="Text Box 21"/>
            <p:cNvSpPr txBox="1">
              <a:spLocks noChangeArrowheads="1"/>
            </p:cNvSpPr>
            <p:nvPr/>
          </p:nvSpPr>
          <p:spPr bwMode="auto">
            <a:xfrm>
              <a:off x="2570" y="3410"/>
              <a:ext cx="768" cy="1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0">
                  <a:latin typeface="Courier New" pitchFamily="49" charset="0"/>
                </a:rPr>
                <a:t>o =  </a:t>
              </a:r>
            </a:p>
          </p:txBody>
        </p:sp>
        <p:sp>
          <p:nvSpPr>
            <p:cNvPr id="467990" name="Line 22"/>
            <p:cNvSpPr>
              <a:spLocks noChangeShapeType="1"/>
            </p:cNvSpPr>
            <p:nvPr/>
          </p:nvSpPr>
          <p:spPr bwMode="auto">
            <a:xfrm>
              <a:off x="3290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1" name="Line 23"/>
            <p:cNvSpPr>
              <a:spLocks noChangeShapeType="1"/>
            </p:cNvSpPr>
            <p:nvPr/>
          </p:nvSpPr>
          <p:spPr bwMode="auto">
            <a:xfrm>
              <a:off x="3386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2" name="Line 24"/>
            <p:cNvSpPr>
              <a:spLocks noChangeShapeType="1"/>
            </p:cNvSpPr>
            <p:nvPr/>
          </p:nvSpPr>
          <p:spPr bwMode="auto">
            <a:xfrm>
              <a:off x="3482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3" name="Line 25"/>
            <p:cNvSpPr>
              <a:spLocks noChangeShapeType="1"/>
            </p:cNvSpPr>
            <p:nvPr/>
          </p:nvSpPr>
          <p:spPr bwMode="auto">
            <a:xfrm>
              <a:off x="3578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4" name="Line 26"/>
            <p:cNvSpPr>
              <a:spLocks noChangeShapeType="1"/>
            </p:cNvSpPr>
            <p:nvPr/>
          </p:nvSpPr>
          <p:spPr bwMode="auto">
            <a:xfrm>
              <a:off x="3674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5" name="Line 27"/>
            <p:cNvSpPr>
              <a:spLocks noChangeShapeType="1"/>
            </p:cNvSpPr>
            <p:nvPr/>
          </p:nvSpPr>
          <p:spPr bwMode="auto">
            <a:xfrm>
              <a:off x="3770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6" name="Line 28"/>
            <p:cNvSpPr>
              <a:spLocks noChangeShapeType="1"/>
            </p:cNvSpPr>
            <p:nvPr/>
          </p:nvSpPr>
          <p:spPr bwMode="auto">
            <a:xfrm>
              <a:off x="3866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7" name="Line 29"/>
            <p:cNvSpPr>
              <a:spLocks noChangeShapeType="1"/>
            </p:cNvSpPr>
            <p:nvPr/>
          </p:nvSpPr>
          <p:spPr bwMode="auto">
            <a:xfrm>
              <a:off x="3962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8" name="Line 30"/>
            <p:cNvSpPr>
              <a:spLocks noChangeShapeType="1"/>
            </p:cNvSpPr>
            <p:nvPr/>
          </p:nvSpPr>
          <p:spPr bwMode="auto">
            <a:xfrm>
              <a:off x="4058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7999" name="Line 31"/>
            <p:cNvSpPr>
              <a:spLocks noChangeShapeType="1"/>
            </p:cNvSpPr>
            <p:nvPr/>
          </p:nvSpPr>
          <p:spPr bwMode="auto">
            <a:xfrm>
              <a:off x="4154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0" name="Line 32"/>
            <p:cNvSpPr>
              <a:spLocks noChangeShapeType="1"/>
            </p:cNvSpPr>
            <p:nvPr/>
          </p:nvSpPr>
          <p:spPr bwMode="auto">
            <a:xfrm>
              <a:off x="4250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1" name="Line 33"/>
            <p:cNvSpPr>
              <a:spLocks noChangeShapeType="1"/>
            </p:cNvSpPr>
            <p:nvPr/>
          </p:nvSpPr>
          <p:spPr bwMode="auto">
            <a:xfrm>
              <a:off x="4346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2" name="Line 34"/>
            <p:cNvSpPr>
              <a:spLocks noChangeShapeType="1"/>
            </p:cNvSpPr>
            <p:nvPr/>
          </p:nvSpPr>
          <p:spPr bwMode="auto">
            <a:xfrm>
              <a:off x="4442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3" name="Line 35"/>
            <p:cNvSpPr>
              <a:spLocks noChangeShapeType="1"/>
            </p:cNvSpPr>
            <p:nvPr/>
          </p:nvSpPr>
          <p:spPr bwMode="auto">
            <a:xfrm>
              <a:off x="4538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4" name="Line 36"/>
            <p:cNvSpPr>
              <a:spLocks noChangeShapeType="1"/>
            </p:cNvSpPr>
            <p:nvPr/>
          </p:nvSpPr>
          <p:spPr bwMode="auto">
            <a:xfrm>
              <a:off x="4634" y="336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5" name="Line 37"/>
            <p:cNvSpPr>
              <a:spLocks noChangeShapeType="1"/>
            </p:cNvSpPr>
            <p:nvPr/>
          </p:nvSpPr>
          <p:spPr bwMode="auto">
            <a:xfrm>
              <a:off x="2592" y="2496"/>
              <a:ext cx="624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6" name="Line 38"/>
            <p:cNvSpPr>
              <a:spLocks noChangeShapeType="1"/>
            </p:cNvSpPr>
            <p:nvPr/>
          </p:nvSpPr>
          <p:spPr bwMode="auto">
            <a:xfrm>
              <a:off x="2736" y="2496"/>
              <a:ext cx="576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7" name="Line 39"/>
            <p:cNvSpPr>
              <a:spLocks noChangeShapeType="1"/>
            </p:cNvSpPr>
            <p:nvPr/>
          </p:nvSpPr>
          <p:spPr bwMode="auto">
            <a:xfrm>
              <a:off x="2880" y="2496"/>
              <a:ext cx="528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8" name="Line 40"/>
            <p:cNvSpPr>
              <a:spLocks noChangeShapeType="1"/>
            </p:cNvSpPr>
            <p:nvPr/>
          </p:nvSpPr>
          <p:spPr bwMode="auto">
            <a:xfrm>
              <a:off x="3072" y="2496"/>
              <a:ext cx="432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09" name="Line 41"/>
            <p:cNvSpPr>
              <a:spLocks noChangeShapeType="1"/>
            </p:cNvSpPr>
            <p:nvPr/>
          </p:nvSpPr>
          <p:spPr bwMode="auto">
            <a:xfrm>
              <a:off x="3408" y="2496"/>
              <a:ext cx="192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0" name="Line 42"/>
            <p:cNvSpPr>
              <a:spLocks noChangeShapeType="1"/>
            </p:cNvSpPr>
            <p:nvPr/>
          </p:nvSpPr>
          <p:spPr bwMode="auto">
            <a:xfrm>
              <a:off x="3696" y="2496"/>
              <a:ext cx="0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1" name="Line 43"/>
            <p:cNvSpPr>
              <a:spLocks noChangeShapeType="1"/>
            </p:cNvSpPr>
            <p:nvPr/>
          </p:nvSpPr>
          <p:spPr bwMode="auto">
            <a:xfrm flipH="1">
              <a:off x="3792" y="2496"/>
              <a:ext cx="192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2" name="Line 44"/>
            <p:cNvSpPr>
              <a:spLocks noChangeShapeType="1"/>
            </p:cNvSpPr>
            <p:nvPr/>
          </p:nvSpPr>
          <p:spPr bwMode="auto">
            <a:xfrm flipH="1">
              <a:off x="3888" y="2496"/>
              <a:ext cx="336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3" name="Line 45"/>
            <p:cNvSpPr>
              <a:spLocks noChangeShapeType="1"/>
            </p:cNvSpPr>
            <p:nvPr/>
          </p:nvSpPr>
          <p:spPr bwMode="auto">
            <a:xfrm flipH="1">
              <a:off x="3984" y="2496"/>
              <a:ext cx="480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4" name="Line 46"/>
            <p:cNvSpPr>
              <a:spLocks noChangeShapeType="1"/>
            </p:cNvSpPr>
            <p:nvPr/>
          </p:nvSpPr>
          <p:spPr bwMode="auto">
            <a:xfrm flipH="1">
              <a:off x="4080" y="2496"/>
              <a:ext cx="576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5" name="Line 47"/>
            <p:cNvSpPr>
              <a:spLocks noChangeShapeType="1"/>
            </p:cNvSpPr>
            <p:nvPr/>
          </p:nvSpPr>
          <p:spPr bwMode="auto">
            <a:xfrm flipH="1">
              <a:off x="4176" y="2496"/>
              <a:ext cx="720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  <p:sp>
          <p:nvSpPr>
            <p:cNvPr id="468016" name="Line 48"/>
            <p:cNvSpPr>
              <a:spLocks noChangeShapeType="1"/>
            </p:cNvSpPr>
            <p:nvPr/>
          </p:nvSpPr>
          <p:spPr bwMode="auto">
            <a:xfrm flipH="1">
              <a:off x="4272" y="2496"/>
              <a:ext cx="816" cy="864"/>
            </a:xfrm>
            <a:prstGeom prst="line">
              <a:avLst/>
            </a:prstGeom>
            <a:noFill/>
            <a:ln w="15875" cap="rnd">
              <a:solidFill>
                <a:schemeClr val="tx1"/>
              </a:solidFill>
              <a:prstDash val="sysDot"/>
              <a:round/>
              <a:headEnd/>
              <a:tailEnd type="stealth" w="med" len="lg"/>
            </a:ln>
            <a:effectLst/>
          </p:spPr>
          <p:txBody>
            <a:bodyPr lIns="64008" tIns="27432" rIns="64008" bIns="27432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Initialization</a:t>
            </a:r>
          </a:p>
        </p:txBody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4043363"/>
          </a:xfrm>
        </p:spPr>
        <p:txBody>
          <a:bodyPr/>
          <a:lstStyle/>
          <a:p>
            <a:r>
              <a:rPr lang="en-US"/>
              <a:t>Problem:</a:t>
            </a:r>
          </a:p>
          <a:p>
            <a:pPr lvl="1"/>
            <a:r>
              <a:rPr lang="en-US"/>
              <a:t>Low occupancy leads to many poorly trained Gaussians</a:t>
            </a:r>
          </a:p>
          <a:p>
            <a:pPr lvl="1"/>
            <a:endParaRPr lang="en-US"/>
          </a:p>
          <a:p>
            <a:r>
              <a:rPr lang="en-US"/>
              <a:t>Potential Solution</a:t>
            </a:r>
          </a:p>
          <a:p>
            <a:pPr lvl="1"/>
            <a:r>
              <a:rPr lang="en-US"/>
              <a:t>Better initialization</a:t>
            </a:r>
          </a:p>
          <a:p>
            <a:pPr lvl="1"/>
            <a:endParaRPr lang="en-US"/>
          </a:p>
          <a:p>
            <a:r>
              <a:rPr lang="en-US"/>
              <a:t>Train through 8 components per mixtures with asynchrony parameters clamped at:  </a:t>
            </a:r>
          </a:p>
          <a:p>
            <a:pPr lvl="1"/>
            <a:r>
              <a:rPr lang="en-US"/>
              <a:t>p(synchronous)=0.5, p(asynchronous)=0.5</a:t>
            </a:r>
          </a:p>
          <a:p>
            <a:pPr lvl="1"/>
            <a:r>
              <a:rPr lang="en-US"/>
              <a:t>p(synchronous)=0.6, p(asynchronous)=0.4</a:t>
            </a:r>
          </a:p>
          <a:p>
            <a:pPr lvl="1"/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Initialization</a:t>
            </a:r>
          </a:p>
        </p:txBody>
      </p:sp>
      <p:pic>
        <p:nvPicPr>
          <p:cNvPr id="91341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95800" y="2057400"/>
            <a:ext cx="4343400" cy="3440113"/>
          </a:xfrm>
          <a:noFill/>
          <a:ln/>
        </p:spPr>
      </p:pic>
      <p:pic>
        <p:nvPicPr>
          <p:cNvPr id="913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2057400"/>
            <a:ext cx="4114800" cy="32734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</p:pic>
      <p:sp>
        <p:nvSpPr>
          <p:cNvPr id="913413" name="Text Box 5"/>
          <p:cNvSpPr txBox="1">
            <a:spLocks noChangeArrowheads="1"/>
          </p:cNvSpPr>
          <p:nvPr/>
        </p:nvSpPr>
        <p:spPr bwMode="auto">
          <a:xfrm>
            <a:off x="609600" y="1744663"/>
            <a:ext cx="35814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Original Initialization</a:t>
            </a:r>
          </a:p>
        </p:txBody>
      </p:sp>
      <p:sp>
        <p:nvSpPr>
          <p:cNvPr id="913414" name="Text Box 6"/>
          <p:cNvSpPr txBox="1">
            <a:spLocks noChangeArrowheads="1"/>
          </p:cNvSpPr>
          <p:nvPr/>
        </p:nvSpPr>
        <p:spPr bwMode="auto">
          <a:xfrm>
            <a:off x="5181600" y="1744663"/>
            <a:ext cx="3581400" cy="312737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i="0">
                <a:latin typeface="Helvetica" pitchFamily="34" charset="0"/>
              </a:rPr>
              <a:t>0.5/0.5 Initialization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9144000" cy="371475"/>
          </a:xfrm>
        </p:spPr>
        <p:txBody>
          <a:bodyPr/>
          <a:lstStyle/>
          <a:p>
            <a:r>
              <a:rPr lang="en-US"/>
              <a:t>Initialization</a:t>
            </a:r>
          </a:p>
        </p:txBody>
      </p:sp>
      <p:graphicFrame>
        <p:nvGraphicFramePr>
          <p:cNvPr id="914480" name="Group 48"/>
          <p:cNvGraphicFramePr>
            <a:graphicFrameLocks noGrp="1"/>
          </p:cNvGraphicFramePr>
          <p:nvPr/>
        </p:nvGraphicFramePr>
        <p:xfrm>
          <a:off x="609600" y="1101725"/>
          <a:ext cx="7848600" cy="1870075"/>
        </p:xfrm>
        <a:graphic>
          <a:graphicData uri="http://schemas.openxmlformats.org/drawingml/2006/table">
            <a:tbl>
              <a:tblPr/>
              <a:tblGrid>
                <a:gridCol w="3792538"/>
                <a:gridCol w="1023937"/>
                <a:gridCol w="1355725"/>
                <a:gridCol w="1676400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CV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no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18.5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17.6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21.3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init 0.5/0.5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21.6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init 0.6/0.4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21.9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Tying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4098925"/>
          </a:xfrm>
        </p:spPr>
        <p:txBody>
          <a:bodyPr/>
          <a:lstStyle/>
          <a:p>
            <a:r>
              <a:rPr lang="en-US"/>
              <a:t>Problem:</a:t>
            </a:r>
          </a:p>
          <a:p>
            <a:pPr lvl="1"/>
            <a:r>
              <a:rPr lang="en-US"/>
              <a:t>Low occupancy leads to many poorly trained Gaussians</a:t>
            </a:r>
          </a:p>
          <a:p>
            <a:pPr lvl="1"/>
            <a:endParaRPr lang="en-US"/>
          </a:p>
          <a:p>
            <a:r>
              <a:rPr lang="en-US"/>
              <a:t>Potential Solution</a:t>
            </a:r>
          </a:p>
          <a:p>
            <a:pPr lvl="1"/>
            <a:r>
              <a:rPr lang="en-US"/>
              <a:t>Parameter tying</a:t>
            </a:r>
          </a:p>
          <a:p>
            <a:pPr lvl="1"/>
            <a:r>
              <a:rPr lang="en-US"/>
              <a:t>Uses gmtkTie</a:t>
            </a:r>
          </a:p>
          <a:p>
            <a:pPr lvl="1"/>
            <a:endParaRPr lang="en-US"/>
          </a:p>
          <a:p>
            <a:r>
              <a:rPr lang="en-US"/>
              <a:t>Tying a feature model</a:t>
            </a:r>
          </a:p>
          <a:p>
            <a:pPr lvl="1"/>
            <a:r>
              <a:rPr lang="en-US"/>
              <a:t>Not the same as triphones</a:t>
            </a:r>
          </a:p>
          <a:p>
            <a:pPr lvl="1"/>
            <a:r>
              <a:rPr lang="en-US"/>
              <a:t>Need to define a question set</a:t>
            </a:r>
          </a:p>
          <a:p>
            <a:pPr lvl="1"/>
            <a:r>
              <a:rPr lang="en-US"/>
              <a:t>Need to determine tying parameters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9144000" cy="371475"/>
          </a:xfrm>
        </p:spPr>
        <p:txBody>
          <a:bodyPr/>
          <a:lstStyle/>
          <a:p>
            <a:r>
              <a:rPr lang="en-US"/>
              <a:t>Tying</a:t>
            </a:r>
          </a:p>
        </p:txBody>
      </p:sp>
      <p:graphicFrame>
        <p:nvGraphicFramePr>
          <p:cNvPr id="916521" name="Group 41"/>
          <p:cNvGraphicFramePr>
            <a:graphicFrameLocks noGrp="1"/>
          </p:cNvGraphicFramePr>
          <p:nvPr/>
        </p:nvGraphicFramePr>
        <p:xfrm>
          <a:off x="609600" y="1101725"/>
          <a:ext cx="7848600" cy="1555750"/>
        </p:xfrm>
        <a:graphic>
          <a:graphicData uri="http://schemas.openxmlformats.org/drawingml/2006/table">
            <a:tbl>
              <a:tblPr/>
              <a:tblGrid>
                <a:gridCol w="3792538"/>
                <a:gridCol w="1023937"/>
                <a:gridCol w="1355725"/>
                <a:gridCol w="1676400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CV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Test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16.7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no async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18.5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20.7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17.6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21.3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3-state monofeat, tied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19.2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22.7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Silence Synchronization</a:t>
            </a:r>
          </a:p>
        </p:txBody>
      </p:sp>
      <p:sp>
        <p:nvSpPr>
          <p:cNvPr id="917507" name="Rectangle 3"/>
          <p:cNvSpPr>
            <a:spLocks noChangeArrowheads="1"/>
          </p:cNvSpPr>
          <p:nvPr/>
        </p:nvSpPr>
        <p:spPr bwMode="auto">
          <a:xfrm>
            <a:off x="381000" y="838200"/>
            <a:ext cx="7977188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b="0" i="0"/>
              <a:t>Problem: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1800" b="0" i="0"/>
              <a:t>Silence states are allowed to be asynchronous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endParaRPr lang="en-US" sz="1800" b="0" i="0"/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i="0"/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/>
              <a:t>Potential Solution</a:t>
            </a:r>
          </a:p>
          <a:p>
            <a:pPr marL="742950" lvl="1" indent="-28575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r>
              <a:rPr lang="en-US" sz="1800" b="0" i="0"/>
              <a:t>Add additional constraint to force synchrony during silence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endParaRPr lang="en-US" b="0" i="0"/>
          </a:p>
        </p:txBody>
      </p:sp>
      <p:graphicFrame>
        <p:nvGraphicFramePr>
          <p:cNvPr id="917508" name="Object 4"/>
          <p:cNvGraphicFramePr>
            <a:graphicFrameLocks noChangeAspect="1"/>
          </p:cNvGraphicFramePr>
          <p:nvPr/>
        </p:nvGraphicFramePr>
        <p:xfrm>
          <a:off x="228600" y="1600200"/>
          <a:ext cx="8686800" cy="3068638"/>
        </p:xfrm>
        <a:graphic>
          <a:graphicData uri="http://schemas.openxmlformats.org/presentationml/2006/ole">
            <p:oleObj spid="_x0000_s917508" name="Bitmap Image" r:id="rId3" imgW="8895238" imgH="3142857" progId="Paint.Picture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77188" cy="1787525"/>
          </a:xfrm>
        </p:spPr>
        <p:txBody>
          <a:bodyPr/>
          <a:lstStyle/>
          <a:p>
            <a:r>
              <a:rPr lang="en-US"/>
              <a:t>No improvement seen from asynchronous models, yet</a:t>
            </a:r>
          </a:p>
          <a:p>
            <a:r>
              <a:rPr lang="en-US"/>
              <a:t>Experimentation is ongoing </a:t>
            </a:r>
          </a:p>
          <a:p>
            <a:endParaRPr lang="en-US"/>
          </a:p>
          <a:p>
            <a:r>
              <a:rPr lang="en-US"/>
              <a:t>Next:</a:t>
            </a:r>
          </a:p>
          <a:p>
            <a:pPr lvl="1"/>
            <a:r>
              <a:rPr lang="en-US"/>
              <a:t>Structure variations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Cross-word Asynchrony</a:t>
            </a:r>
          </a:p>
        </p:txBody>
      </p:sp>
      <p:sp>
        <p:nvSpPr>
          <p:cNvPr id="3" name="Shape 2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7977188" cy="3438525"/>
          </a:xfrm>
        </p:spPr>
        <p:txBody>
          <a:bodyPr>
            <a:noAutofit/>
          </a:bodyPr>
          <a:lstStyle/>
          <a:p>
            <a:pPr marL="342900" indent="-342900" defTabSz="-13873163"/>
            <a:r>
              <a:rPr lang="en-US"/>
              <a:t>Relatively simple idea</a:t>
            </a:r>
          </a:p>
          <a:p>
            <a:pPr marL="742950" lvl="1" indent="-285750" defTabSz="-13873163"/>
            <a:r>
              <a:rPr lang="en-US"/>
              <a:t>e.g. greem beans</a:t>
            </a:r>
          </a:p>
          <a:p>
            <a:pPr marL="342900" indent="-342900" defTabSz="-13873163"/>
            <a:r>
              <a:rPr lang="en-US"/>
              <a:t>Several possible approaches</a:t>
            </a:r>
          </a:p>
          <a:p>
            <a:pPr marL="742950" lvl="1" indent="-285750" defTabSz="-13873163"/>
            <a:r>
              <a:rPr lang="en-US" sz="2000"/>
              <a:t>Separate word stream for each feature</a:t>
            </a:r>
          </a:p>
          <a:p>
            <a:pPr marL="1143000" lvl="2" indent="-228600" defTabSz="-13873163"/>
            <a:r>
              <a:rPr lang="en-US" sz="1800"/>
              <a:t>Unlimited amount of asynchrony possible</a:t>
            </a:r>
          </a:p>
          <a:p>
            <a:pPr marL="1143000" lvl="2" indent="-228600" defTabSz="-13873163"/>
            <a:r>
              <a:rPr lang="en-US" sz="1800"/>
              <a:t>Too much freedom?</a:t>
            </a:r>
          </a:p>
          <a:p>
            <a:pPr marL="742950" lvl="1" indent="-285750" defTabSz="-13873163"/>
            <a:r>
              <a:rPr lang="en-US" sz="2000"/>
              <a:t>Next word “buffer” in each frame</a:t>
            </a:r>
          </a:p>
          <a:p>
            <a:pPr marL="1143000" lvl="2" indent="-228600" defTabSz="-13873163"/>
            <a:r>
              <a:rPr lang="en-US" sz="1800"/>
              <a:t>AFs can differ by at most one word</a:t>
            </a:r>
          </a:p>
          <a:p>
            <a:pPr marL="1143000" lvl="2" indent="-228600" defTabSz="-13873163"/>
            <a:r>
              <a:rPr lang="en-US" sz="1800"/>
              <a:t>Computationally tractable</a:t>
            </a:r>
          </a:p>
          <a:p>
            <a:pPr marL="342900" indent="-342900" algn="ctr" defTabSz="-13873163">
              <a:buFont typeface="Wingdings" pitchFamily="2" charset="2"/>
              <a:buNone/>
            </a:pPr>
            <a:endParaRPr 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Cross-word Asynchrony – Training challenges</a:t>
            </a:r>
          </a:p>
        </p:txBody>
      </p:sp>
      <p:sp>
        <p:nvSpPr>
          <p:cNvPr id="3" name="Shape 2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7977188" cy="3960813"/>
          </a:xfrm>
        </p:spPr>
        <p:txBody>
          <a:bodyPr>
            <a:noAutofit/>
          </a:bodyPr>
          <a:lstStyle/>
          <a:p>
            <a:pPr marL="342900" indent="-342900" defTabSz="-13873163"/>
            <a:r>
              <a:rPr lang="en-US"/>
              <a:t>Most models saw big improvements using word alignments in training</a:t>
            </a:r>
          </a:p>
          <a:p>
            <a:pPr marL="742950" lvl="1" indent="-285750" defTabSz="-13873163"/>
            <a:r>
              <a:rPr lang="en-US"/>
              <a:t>Cannot easily make words observed variables</a:t>
            </a:r>
          </a:p>
          <a:p>
            <a:pPr marL="1143000" lvl="2" indent="-228600" defTabSz="-13873163"/>
            <a:r>
              <a:rPr lang="en-US" sz="1800"/>
              <a:t>AF word variable(s) cannot be observed near transitions</a:t>
            </a:r>
          </a:p>
          <a:p>
            <a:pPr marL="1143000" lvl="2" indent="-228600" defTabSz="-13873163"/>
            <a:r>
              <a:rPr lang="en-US" sz="1800"/>
              <a:t>Not used in our model</a:t>
            </a:r>
          </a:p>
          <a:p>
            <a:pPr marL="742950" lvl="1" indent="-285750" defTabSz="-13873163"/>
            <a:r>
              <a:rPr lang="en-US" sz="2000"/>
              <a:t>Word transitions become “soft”</a:t>
            </a:r>
          </a:p>
          <a:p>
            <a:pPr marL="1143000" lvl="2" indent="-228600" defTabSz="-13873163"/>
            <a:r>
              <a:rPr lang="en-US" sz="1800"/>
              <a:t>Each AF can transition inside small window around forced alignments</a:t>
            </a:r>
          </a:p>
          <a:p>
            <a:pPr marL="342900" indent="-342900" defTabSz="-13873163"/>
            <a:endParaRPr lang="en-US" sz="1800"/>
          </a:p>
          <a:p>
            <a:pPr marL="342900" indent="-342900" defTabSz="-13873163"/>
            <a:r>
              <a:rPr lang="en-US"/>
              <a:t>Memory and speed limitations</a:t>
            </a:r>
          </a:p>
          <a:p>
            <a:pPr marL="742950" lvl="1" indent="-285750" defTabSz="-13873163"/>
            <a:r>
              <a:rPr lang="en-US"/>
              <a:t>Triangulations crucial</a:t>
            </a:r>
          </a:p>
          <a:p>
            <a:pPr marL="342900" indent="-342900" algn="ctr" defTabSz="-13873163"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0" name="Group 116"/>
          <p:cNvGrpSpPr>
            <a:grpSpLocks/>
          </p:cNvGrpSpPr>
          <p:nvPr/>
        </p:nvGrpSpPr>
        <p:grpSpPr bwMode="auto">
          <a:xfrm>
            <a:off x="2849563" y="325438"/>
            <a:ext cx="4008437" cy="5665787"/>
            <a:chOff x="2849563" y="325438"/>
            <a:chExt cx="4008437" cy="5665787"/>
          </a:xfrm>
        </p:grpSpPr>
        <p:grpSp>
          <p:nvGrpSpPr>
            <p:cNvPr id="937987" name="Group 113"/>
            <p:cNvGrpSpPr>
              <a:grpSpLocks/>
            </p:cNvGrpSpPr>
            <p:nvPr/>
          </p:nvGrpSpPr>
          <p:grpSpPr bwMode="auto">
            <a:xfrm>
              <a:off x="5400675" y="325438"/>
              <a:ext cx="1457325" cy="5665787"/>
              <a:chOff x="5400675" y="325438"/>
              <a:chExt cx="1457325" cy="5665787"/>
            </a:xfrm>
          </p:grpSpPr>
          <p:grpSp>
            <p:nvGrpSpPr>
              <p:cNvPr id="937988" name="Group 112"/>
              <p:cNvGrpSpPr>
                <a:grpSpLocks/>
              </p:cNvGrpSpPr>
              <p:nvPr/>
            </p:nvGrpSpPr>
            <p:grpSpPr bwMode="auto">
              <a:xfrm>
                <a:off x="5400675" y="2514600"/>
                <a:ext cx="1457325" cy="3476625"/>
                <a:chOff x="5400675" y="2514600"/>
                <a:chExt cx="1457325" cy="3476625"/>
              </a:xfrm>
            </p:grpSpPr>
            <p:sp>
              <p:nvSpPr>
                <p:cNvPr id="227" name="Oval 226"/>
                <p:cNvSpPr>
                  <a:spLocks noChangeAspect="1" noChangeArrowheads="1"/>
                </p:cNvSpPr>
                <p:nvPr/>
              </p:nvSpPr>
              <p:spPr bwMode="auto">
                <a:xfrm>
                  <a:off x="6513513" y="4244975"/>
                  <a:ext cx="344487" cy="344488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08" name="Oval 207"/>
                <p:cNvSpPr>
                  <a:spLocks noChangeAspect="1" noChangeArrowheads="1"/>
                </p:cNvSpPr>
                <p:nvPr/>
              </p:nvSpPr>
              <p:spPr bwMode="auto">
                <a:xfrm>
                  <a:off x="6513513" y="2514600"/>
                  <a:ext cx="344487" cy="344488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7991" name="Oval 5225"/>
                <p:cNvSpPr>
                  <a:spLocks noChangeAspect="1" noChangeArrowheads="1"/>
                </p:cNvSpPr>
                <p:nvPr/>
              </p:nvSpPr>
              <p:spPr bwMode="auto">
                <a:xfrm>
                  <a:off x="6391275" y="2611438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7992" name="Oval 5226"/>
                <p:cNvSpPr>
                  <a:spLocks noChangeAspect="1" noChangeArrowheads="1"/>
                </p:cNvSpPr>
                <p:nvPr/>
              </p:nvSpPr>
              <p:spPr bwMode="auto">
                <a:xfrm>
                  <a:off x="6391275" y="4341813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73" name="Oval 272"/>
                <p:cNvSpPr>
                  <a:spLocks noChangeAspect="1" noChangeArrowheads="1"/>
                </p:cNvSpPr>
                <p:nvPr/>
              </p:nvSpPr>
              <p:spPr bwMode="auto">
                <a:xfrm>
                  <a:off x="6513513" y="3375025"/>
                  <a:ext cx="344487" cy="344488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77" name="Oval 276"/>
                <p:cNvSpPr>
                  <a:spLocks noChangeAspect="1" noChangeArrowheads="1"/>
                </p:cNvSpPr>
                <p:nvPr/>
              </p:nvSpPr>
              <p:spPr bwMode="auto">
                <a:xfrm>
                  <a:off x="5522913" y="2917825"/>
                  <a:ext cx="344487" cy="344488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7995" name="Oval 5229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5" y="3014663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81" name="Oval 280"/>
                <p:cNvSpPr>
                  <a:spLocks noChangeAspect="1" noChangeArrowheads="1"/>
                </p:cNvSpPr>
                <p:nvPr/>
              </p:nvSpPr>
              <p:spPr bwMode="auto">
                <a:xfrm>
                  <a:off x="5522913" y="4702175"/>
                  <a:ext cx="344487" cy="344488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7997" name="Oval 5231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5" y="4799013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85" name="Oval 284"/>
                <p:cNvSpPr>
                  <a:spLocks noChangeAspect="1" noChangeArrowheads="1"/>
                </p:cNvSpPr>
                <p:nvPr/>
              </p:nvSpPr>
              <p:spPr bwMode="auto">
                <a:xfrm>
                  <a:off x="5522913" y="3821113"/>
                  <a:ext cx="344487" cy="344487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7999" name="Oval 5233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5" y="3917950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89" name="Oval 288"/>
                <p:cNvSpPr>
                  <a:spLocks noChangeAspect="1" noChangeArrowheads="1"/>
                </p:cNvSpPr>
                <p:nvPr/>
              </p:nvSpPr>
              <p:spPr bwMode="auto">
                <a:xfrm>
                  <a:off x="5522913" y="5551488"/>
                  <a:ext cx="344487" cy="344487"/>
                </a:xfrm>
                <a:prstGeom prst="ellipse">
                  <a:avLst/>
                </a:prstGeom>
                <a:solidFill>
                  <a:schemeClr val="tx2">
                    <a:tint val="60000"/>
                  </a:schemeClr>
                </a:solidFill>
                <a:ln w="28575" cap="flat" cmpd="sng" algn="ctr">
                  <a:solidFill>
                    <a:schemeClr val="tx2">
                      <a:shade val="75000"/>
                    </a:schemeClr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8001" name="Oval 5235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5" y="5648325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938002" name="Oval 5236"/>
                <p:cNvSpPr>
                  <a:spLocks noChangeAspect="1" noChangeArrowheads="1"/>
                </p:cNvSpPr>
                <p:nvPr/>
              </p:nvSpPr>
              <p:spPr bwMode="auto">
                <a:xfrm>
                  <a:off x="6391275" y="3471863"/>
                  <a:ext cx="344488" cy="342900"/>
                </a:xfrm>
                <a:prstGeom prst="ellipse">
                  <a:avLst/>
                </a:prstGeom>
                <a:solidFill>
                  <a:schemeClr val="accent1"/>
                </a:solidFill>
                <a:ln w="28575" algn="ctr">
                  <a:solidFill>
                    <a:schemeClr val="accent2"/>
                  </a:solidFill>
                  <a:round/>
                  <a:headEnd/>
                  <a:tailEnd type="none" w="med" len="lg"/>
                </a:ln>
              </p:spPr>
              <p:txBody>
                <a:bodyPr lIns="64008" tIns="27432" rIns="64008" bIns="27432" anchor="ctr">
                  <a:spAutoFit/>
                </a:bodyPr>
                <a:lstStyle/>
                <a:p>
                  <a:pPr algn="l" eaLnBrk="1" hangingPunct="1">
                    <a:lnSpc>
                      <a:spcPct val="100000"/>
                    </a:lnSpc>
                  </a:pPr>
                  <a:endParaRPr lang="en-US" sz="1800" b="0" i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  <p:cxnSp>
            <p:nvCxnSpPr>
              <p:cNvPr id="938003" name="Shape 5219"/>
              <p:cNvCxnSpPr>
                <a:cxnSpLocks noChangeShapeType="1"/>
              </p:cNvCxnSpPr>
              <p:nvPr/>
            </p:nvCxnSpPr>
            <p:spPr bwMode="auto">
              <a:xfrm rot="16200000" flipV="1">
                <a:off x="5051426" y="809625"/>
                <a:ext cx="2239962" cy="1271587"/>
              </a:xfrm>
              <a:prstGeom prst="curvedConnector2">
                <a:avLst/>
              </a:prstGeom>
              <a:noFill/>
              <a:ln w="25400" algn="ctr">
                <a:solidFill>
                  <a:srgbClr val="898989"/>
                </a:solidFill>
                <a:round/>
                <a:headEnd/>
                <a:tailEnd type="triangle" w="lg" len="lg"/>
              </a:ln>
            </p:spPr>
          </p:cxnSp>
          <p:cxnSp>
            <p:nvCxnSpPr>
              <p:cNvPr id="938004" name="Shape 5220"/>
              <p:cNvCxnSpPr>
                <a:cxnSpLocks noChangeShapeType="1"/>
              </p:cNvCxnSpPr>
              <p:nvPr/>
            </p:nvCxnSpPr>
            <p:spPr bwMode="auto">
              <a:xfrm rot="16200000" flipV="1">
                <a:off x="4941888" y="919163"/>
                <a:ext cx="2336800" cy="1149350"/>
              </a:xfrm>
              <a:prstGeom prst="curvedConnector2">
                <a:avLst/>
              </a:prstGeom>
              <a:noFill/>
              <a:ln w="25400" algn="ctr">
                <a:solidFill>
                  <a:srgbClr val="898989"/>
                </a:solidFill>
                <a:round/>
                <a:headEnd/>
                <a:tailEnd type="triangle" w="lg" len="lg"/>
              </a:ln>
            </p:spPr>
          </p:cxnSp>
          <p:cxnSp>
            <p:nvCxnSpPr>
              <p:cNvPr id="938005" name="Curved Connector 5221"/>
              <p:cNvCxnSpPr>
                <a:cxnSpLocks noChangeShapeType="1"/>
              </p:cNvCxnSpPr>
              <p:nvPr/>
            </p:nvCxnSpPr>
            <p:spPr bwMode="auto">
              <a:xfrm flipH="1" flipV="1">
                <a:off x="5535613" y="325438"/>
                <a:ext cx="1322387" cy="3221037"/>
              </a:xfrm>
              <a:prstGeom prst="curvedConnector3">
                <a:avLst>
                  <a:gd name="adj1" fmla="val -28810"/>
                </a:avLst>
              </a:prstGeom>
              <a:noFill/>
              <a:ln w="25400" algn="ctr">
                <a:solidFill>
                  <a:srgbClr val="898989"/>
                </a:solidFill>
                <a:round/>
                <a:headEnd/>
                <a:tailEnd type="triangle" w="lg" len="lg"/>
              </a:ln>
            </p:spPr>
          </p:cxnSp>
          <p:cxnSp>
            <p:nvCxnSpPr>
              <p:cNvPr id="938006" name="Curved Connector 5222"/>
              <p:cNvCxnSpPr>
                <a:cxnSpLocks noChangeShapeType="1"/>
              </p:cNvCxnSpPr>
              <p:nvPr/>
            </p:nvCxnSpPr>
            <p:spPr bwMode="auto">
              <a:xfrm flipH="1" flipV="1">
                <a:off x="5535613" y="325438"/>
                <a:ext cx="1200150" cy="3317875"/>
              </a:xfrm>
              <a:prstGeom prst="curvedConnector3">
                <a:avLst>
                  <a:gd name="adj1" fmla="val -31736"/>
                </a:avLst>
              </a:prstGeom>
              <a:noFill/>
              <a:ln w="25400" algn="ctr">
                <a:solidFill>
                  <a:srgbClr val="898989"/>
                </a:solidFill>
                <a:round/>
                <a:headEnd/>
                <a:tailEnd type="triangle" w="lg" len="lg"/>
              </a:ln>
            </p:spPr>
          </p:cxnSp>
        </p:grpSp>
        <p:grpSp>
          <p:nvGrpSpPr>
            <p:cNvPr id="938007" name="Group 111"/>
            <p:cNvGrpSpPr>
              <a:grpSpLocks/>
            </p:cNvGrpSpPr>
            <p:nvPr/>
          </p:nvGrpSpPr>
          <p:grpSpPr bwMode="auto">
            <a:xfrm>
              <a:off x="2849563" y="2514600"/>
              <a:ext cx="1457325" cy="3476625"/>
              <a:chOff x="2849563" y="2514600"/>
              <a:chExt cx="1457325" cy="3476625"/>
            </a:xfrm>
          </p:grpSpPr>
          <p:sp>
            <p:nvSpPr>
              <p:cNvPr id="323" name="Oval 322"/>
              <p:cNvSpPr>
                <a:spLocks noChangeAspect="1" noChangeArrowheads="1"/>
              </p:cNvSpPr>
              <p:nvPr/>
            </p:nvSpPr>
            <p:spPr bwMode="auto">
              <a:xfrm>
                <a:off x="3962400" y="2514600"/>
                <a:ext cx="344488" cy="344488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09" name="Oval 5205"/>
              <p:cNvSpPr>
                <a:spLocks noChangeAspect="1" noChangeArrowheads="1"/>
              </p:cNvSpPr>
              <p:nvPr/>
            </p:nvSpPr>
            <p:spPr bwMode="auto">
              <a:xfrm>
                <a:off x="3840163" y="2611438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" name="Oval 326"/>
              <p:cNvSpPr>
                <a:spLocks noChangeAspect="1" noChangeArrowheads="1"/>
              </p:cNvSpPr>
              <p:nvPr/>
            </p:nvSpPr>
            <p:spPr bwMode="auto">
              <a:xfrm>
                <a:off x="3962400" y="4244975"/>
                <a:ext cx="344488" cy="344488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11" name="Oval 5207"/>
              <p:cNvSpPr>
                <a:spLocks noChangeAspect="1" noChangeArrowheads="1"/>
              </p:cNvSpPr>
              <p:nvPr/>
            </p:nvSpPr>
            <p:spPr bwMode="auto">
              <a:xfrm>
                <a:off x="3840163" y="4341813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31" name="Oval 330"/>
              <p:cNvSpPr>
                <a:spLocks noChangeAspect="1" noChangeArrowheads="1"/>
              </p:cNvSpPr>
              <p:nvPr/>
            </p:nvSpPr>
            <p:spPr bwMode="auto">
              <a:xfrm>
                <a:off x="3962400" y="3375025"/>
                <a:ext cx="344488" cy="344488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13" name="Oval 5209"/>
              <p:cNvSpPr>
                <a:spLocks noChangeAspect="1" noChangeArrowheads="1"/>
              </p:cNvSpPr>
              <p:nvPr/>
            </p:nvSpPr>
            <p:spPr bwMode="auto">
              <a:xfrm>
                <a:off x="3840163" y="3471863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35" name="Oval 334"/>
              <p:cNvSpPr>
                <a:spLocks noChangeAspect="1" noChangeArrowheads="1"/>
              </p:cNvSpPr>
              <p:nvPr/>
            </p:nvSpPr>
            <p:spPr bwMode="auto">
              <a:xfrm>
                <a:off x="2971800" y="2917825"/>
                <a:ext cx="344488" cy="344488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15" name="Oval 5211"/>
              <p:cNvSpPr>
                <a:spLocks noChangeAspect="1" noChangeArrowheads="1"/>
              </p:cNvSpPr>
              <p:nvPr/>
            </p:nvSpPr>
            <p:spPr bwMode="auto">
              <a:xfrm>
                <a:off x="2849563" y="3014663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39" name="Oval 338"/>
              <p:cNvSpPr>
                <a:spLocks noChangeAspect="1" noChangeArrowheads="1"/>
              </p:cNvSpPr>
              <p:nvPr/>
            </p:nvSpPr>
            <p:spPr bwMode="auto">
              <a:xfrm>
                <a:off x="2971800" y="4702175"/>
                <a:ext cx="344488" cy="344488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17" name="Oval 5213"/>
              <p:cNvSpPr>
                <a:spLocks noChangeAspect="1" noChangeArrowheads="1"/>
              </p:cNvSpPr>
              <p:nvPr/>
            </p:nvSpPr>
            <p:spPr bwMode="auto">
              <a:xfrm>
                <a:off x="2849563" y="4799013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43" name="Oval 342"/>
              <p:cNvSpPr>
                <a:spLocks noChangeAspect="1" noChangeArrowheads="1"/>
              </p:cNvSpPr>
              <p:nvPr/>
            </p:nvSpPr>
            <p:spPr bwMode="auto">
              <a:xfrm>
                <a:off x="2971800" y="3821113"/>
                <a:ext cx="344488" cy="344487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19" name="Oval 5215"/>
              <p:cNvSpPr>
                <a:spLocks noChangeAspect="1" noChangeArrowheads="1"/>
              </p:cNvSpPr>
              <p:nvPr/>
            </p:nvSpPr>
            <p:spPr bwMode="auto">
              <a:xfrm>
                <a:off x="2849563" y="3917950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47" name="Oval 346"/>
              <p:cNvSpPr>
                <a:spLocks noChangeAspect="1" noChangeArrowheads="1"/>
              </p:cNvSpPr>
              <p:nvPr/>
            </p:nvSpPr>
            <p:spPr bwMode="auto">
              <a:xfrm>
                <a:off x="2971800" y="5551488"/>
                <a:ext cx="344488" cy="344487"/>
              </a:xfrm>
              <a:prstGeom prst="ellipse">
                <a:avLst/>
              </a:prstGeom>
              <a:solidFill>
                <a:schemeClr val="tx2">
                  <a:tint val="60000"/>
                </a:schemeClr>
              </a:solidFill>
              <a:ln w="28575" cap="flat" cmpd="sng" algn="ctr">
                <a:solidFill>
                  <a:schemeClr val="tx2">
                    <a:shade val="75000"/>
                  </a:schemeClr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938021" name="Oval 5217"/>
              <p:cNvSpPr>
                <a:spLocks noChangeAspect="1" noChangeArrowheads="1"/>
              </p:cNvSpPr>
              <p:nvPr/>
            </p:nvSpPr>
            <p:spPr bwMode="auto">
              <a:xfrm>
                <a:off x="2849563" y="5648325"/>
                <a:ext cx="344487" cy="342900"/>
              </a:xfrm>
              <a:prstGeom prst="ellipse">
                <a:avLst/>
              </a:prstGeom>
              <a:solidFill>
                <a:schemeClr val="accent1"/>
              </a:solidFill>
              <a:ln w="28575" algn="ctr">
                <a:solidFill>
                  <a:schemeClr val="accent2"/>
                </a:solidFill>
                <a:round/>
                <a:headEnd/>
                <a:tailEnd type="none" w="med" len="lg"/>
              </a:ln>
            </p:spPr>
            <p:txBody>
              <a:bodyPr lIns="64008" tIns="27432" rIns="64008" bIns="27432" anchor="ctr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</a:pPr>
                <a:endParaRPr lang="en-US" sz="1800" b="0" i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938022" name="Oval 5121"/>
          <p:cNvSpPr>
            <a:spLocks noChangeAspect="1" noChangeArrowheads="1"/>
          </p:cNvSpPr>
          <p:nvPr/>
        </p:nvSpPr>
        <p:spPr bwMode="auto">
          <a:xfrm>
            <a:off x="5888038" y="685800"/>
            <a:ext cx="344487" cy="344488"/>
          </a:xfrm>
          <a:prstGeom prst="ellipse">
            <a:avLst/>
          </a:prstGeom>
          <a:solidFill>
            <a:srgbClr val="FFCC00"/>
          </a:solid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23" name="Oval 5122"/>
          <p:cNvSpPr>
            <a:spLocks noChangeAspect="1" noChangeArrowheads="1"/>
          </p:cNvSpPr>
          <p:nvPr/>
        </p:nvSpPr>
        <p:spPr bwMode="auto">
          <a:xfrm>
            <a:off x="5154613" y="152400"/>
            <a:ext cx="344487" cy="344488"/>
          </a:xfrm>
          <a:prstGeom prst="ellipse">
            <a:avLst/>
          </a:prstGeom>
          <a:solidFill>
            <a:srgbClr val="FFCC00"/>
          </a:solid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24" name="Oval 5123"/>
          <p:cNvSpPr>
            <a:spLocks noChangeAspect="1" noChangeArrowheads="1"/>
          </p:cNvSpPr>
          <p:nvPr/>
        </p:nvSpPr>
        <p:spPr bwMode="auto">
          <a:xfrm>
            <a:off x="3325813" y="685800"/>
            <a:ext cx="344487" cy="344488"/>
          </a:xfrm>
          <a:prstGeom prst="ellipse">
            <a:avLst/>
          </a:prstGeom>
          <a:solidFill>
            <a:srgbClr val="FFCC00"/>
          </a:solid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25" name="Oval 5124"/>
          <p:cNvSpPr>
            <a:spLocks noChangeAspect="1" noChangeArrowheads="1"/>
          </p:cNvSpPr>
          <p:nvPr/>
        </p:nvSpPr>
        <p:spPr bwMode="auto">
          <a:xfrm>
            <a:off x="2679700" y="152400"/>
            <a:ext cx="344488" cy="344488"/>
          </a:xfrm>
          <a:prstGeom prst="ellipse">
            <a:avLst/>
          </a:prstGeom>
          <a:solidFill>
            <a:srgbClr val="FFCC00"/>
          </a:solid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26" name="Oval 5125"/>
          <p:cNvSpPr>
            <a:spLocks noChangeAspect="1" noChangeArrowheads="1"/>
          </p:cNvSpPr>
          <p:nvPr/>
        </p:nvSpPr>
        <p:spPr bwMode="auto">
          <a:xfrm>
            <a:off x="5273675" y="6477000"/>
            <a:ext cx="344488" cy="344488"/>
          </a:xfrm>
          <a:prstGeom prst="ellipse">
            <a:avLst/>
          </a:prstGeom>
          <a:pattFill prst="dkUpDiag">
            <a:fgClr>
              <a:srgbClr val="FFCC00">
                <a:alpha val="50195"/>
              </a:srgbClr>
            </a:fgClr>
            <a:bgClr>
              <a:srgbClr val="990000">
                <a:alpha val="50195"/>
              </a:srgbClr>
            </a:bgClr>
          </a:patt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27" name="TextBox 5126"/>
          <p:cNvSpPr txBox="1">
            <a:spLocks noChangeArrowheads="1"/>
          </p:cNvSpPr>
          <p:nvPr/>
        </p:nvSpPr>
        <p:spPr bwMode="auto">
          <a:xfrm>
            <a:off x="7065963" y="1349375"/>
            <a:ext cx="21224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r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totalSubWordStates</a:t>
            </a:r>
          </a:p>
        </p:txBody>
      </p:sp>
      <p:sp>
        <p:nvSpPr>
          <p:cNvPr id="938028" name="TextBox 5127"/>
          <p:cNvSpPr txBox="1">
            <a:spLocks noChangeArrowheads="1"/>
          </p:cNvSpPr>
          <p:nvPr/>
        </p:nvSpPr>
        <p:spPr bwMode="auto">
          <a:xfrm>
            <a:off x="7162800" y="2613025"/>
            <a:ext cx="1981200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nextWordState[LTG]</a:t>
            </a: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endParaRPr lang="en-US" sz="1400" i="0">
              <a:solidFill>
                <a:srgbClr val="00B050"/>
              </a:solidFill>
            </a:endParaRP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wordTransition[LTG]</a:t>
            </a: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endParaRPr lang="en-US" sz="1400" i="0">
              <a:solidFill>
                <a:srgbClr val="00B050"/>
              </a:solidFill>
            </a:endParaRP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stateTransition[LTG]</a:t>
            </a:r>
          </a:p>
        </p:txBody>
      </p:sp>
      <p:sp>
        <p:nvSpPr>
          <p:cNvPr id="938029" name="TextBox 5128"/>
          <p:cNvSpPr txBox="1">
            <a:spLocks noChangeArrowheads="1"/>
          </p:cNvSpPr>
          <p:nvPr/>
        </p:nvSpPr>
        <p:spPr bwMode="auto">
          <a:xfrm>
            <a:off x="6172200" y="228600"/>
            <a:ext cx="1676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wordUpdate</a:t>
            </a:r>
          </a:p>
        </p:txBody>
      </p:sp>
      <p:sp>
        <p:nvSpPr>
          <p:cNvPr id="938030" name="TextBox 5129"/>
          <p:cNvSpPr txBox="1">
            <a:spLocks noChangeArrowheads="1"/>
          </p:cNvSpPr>
          <p:nvPr/>
        </p:nvSpPr>
        <p:spPr bwMode="auto">
          <a:xfrm>
            <a:off x="6794500" y="717550"/>
            <a:ext cx="827088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word</a:t>
            </a:r>
          </a:p>
        </p:txBody>
      </p:sp>
      <p:cxnSp>
        <p:nvCxnSpPr>
          <p:cNvPr id="938031" name="Straight Arrow Connector 5130"/>
          <p:cNvCxnSpPr>
            <a:cxnSpLocks noChangeShapeType="1"/>
          </p:cNvCxnSpPr>
          <p:nvPr/>
        </p:nvCxnSpPr>
        <p:spPr bwMode="auto">
          <a:xfrm rot="5400000" flipV="1">
            <a:off x="4329113" y="-909637"/>
            <a:ext cx="290512" cy="3001962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prstDash val="dash"/>
            <a:round/>
            <a:headEnd/>
            <a:tailEnd type="triangle" w="lg" len="lg"/>
          </a:ln>
        </p:spPr>
      </p:cxnSp>
      <p:cxnSp>
        <p:nvCxnSpPr>
          <p:cNvPr id="938032" name="Straight Arrow Connector 5131"/>
          <p:cNvCxnSpPr>
            <a:cxnSpLocks noChangeShapeType="1"/>
          </p:cNvCxnSpPr>
          <p:nvPr/>
        </p:nvCxnSpPr>
        <p:spPr bwMode="auto">
          <a:xfrm>
            <a:off x="3670300" y="858838"/>
            <a:ext cx="2268538" cy="120650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sp>
        <p:nvSpPr>
          <p:cNvPr id="938033" name="TextBox 5132"/>
          <p:cNvSpPr txBox="1">
            <a:spLocks noChangeArrowheads="1"/>
          </p:cNvSpPr>
          <p:nvPr/>
        </p:nvSpPr>
        <p:spPr bwMode="auto">
          <a:xfrm>
            <a:off x="5753100" y="6500813"/>
            <a:ext cx="13604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obs</a:t>
            </a:r>
          </a:p>
        </p:txBody>
      </p:sp>
      <p:sp>
        <p:nvSpPr>
          <p:cNvPr id="938034" name="Oval 5133"/>
          <p:cNvSpPr>
            <a:spLocks noChangeAspect="1" noChangeArrowheads="1"/>
          </p:cNvSpPr>
          <p:nvPr/>
        </p:nvSpPr>
        <p:spPr bwMode="auto">
          <a:xfrm>
            <a:off x="6257925" y="4446588"/>
            <a:ext cx="344488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35" name="Oval 5134"/>
          <p:cNvSpPr>
            <a:spLocks noChangeAspect="1" noChangeArrowheads="1"/>
          </p:cNvSpPr>
          <p:nvPr/>
        </p:nvSpPr>
        <p:spPr bwMode="auto">
          <a:xfrm>
            <a:off x="5267325" y="4903788"/>
            <a:ext cx="344488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36" name="Oval 5135"/>
          <p:cNvSpPr>
            <a:spLocks noChangeAspect="1" noChangeArrowheads="1"/>
          </p:cNvSpPr>
          <p:nvPr/>
        </p:nvSpPr>
        <p:spPr bwMode="auto">
          <a:xfrm>
            <a:off x="5267325" y="4022725"/>
            <a:ext cx="344488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37" name="Oval 5136"/>
          <p:cNvSpPr>
            <a:spLocks noChangeAspect="1" noChangeArrowheads="1"/>
          </p:cNvSpPr>
          <p:nvPr/>
        </p:nvSpPr>
        <p:spPr bwMode="auto">
          <a:xfrm>
            <a:off x="5267325" y="5753100"/>
            <a:ext cx="344488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38" name="Oval 5137"/>
          <p:cNvSpPr>
            <a:spLocks noChangeAspect="1" noChangeArrowheads="1"/>
          </p:cNvSpPr>
          <p:nvPr/>
        </p:nvSpPr>
        <p:spPr bwMode="auto">
          <a:xfrm>
            <a:off x="2722563" y="6477000"/>
            <a:ext cx="344487" cy="344488"/>
          </a:xfrm>
          <a:prstGeom prst="ellipse">
            <a:avLst/>
          </a:prstGeom>
          <a:pattFill prst="dkUpDiag">
            <a:fgClr>
              <a:srgbClr val="FFCC00">
                <a:alpha val="50195"/>
              </a:srgbClr>
            </a:fgClr>
            <a:bgClr>
              <a:srgbClr val="990000">
                <a:alpha val="50195"/>
              </a:srgbClr>
            </a:bgClr>
          </a:patt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39" name="Oval 5138"/>
          <p:cNvSpPr>
            <a:spLocks noChangeAspect="1" noChangeArrowheads="1"/>
          </p:cNvSpPr>
          <p:nvPr/>
        </p:nvSpPr>
        <p:spPr bwMode="auto">
          <a:xfrm>
            <a:off x="3706813" y="4446588"/>
            <a:ext cx="344487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40" name="Oval 5139"/>
          <p:cNvSpPr>
            <a:spLocks noChangeAspect="1" noChangeArrowheads="1"/>
          </p:cNvSpPr>
          <p:nvPr/>
        </p:nvSpPr>
        <p:spPr bwMode="auto">
          <a:xfrm>
            <a:off x="3706813" y="3576638"/>
            <a:ext cx="344487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41" name="Oval 5140"/>
          <p:cNvSpPr>
            <a:spLocks noChangeAspect="1" noChangeArrowheads="1"/>
          </p:cNvSpPr>
          <p:nvPr/>
        </p:nvSpPr>
        <p:spPr bwMode="auto">
          <a:xfrm>
            <a:off x="2716213" y="4903788"/>
            <a:ext cx="344487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42" name="Oval 5141"/>
          <p:cNvSpPr>
            <a:spLocks noChangeAspect="1" noChangeArrowheads="1"/>
          </p:cNvSpPr>
          <p:nvPr/>
        </p:nvSpPr>
        <p:spPr bwMode="auto">
          <a:xfrm>
            <a:off x="2716213" y="4022725"/>
            <a:ext cx="344487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043" name="Oval 5142"/>
          <p:cNvSpPr>
            <a:spLocks noChangeAspect="1" noChangeArrowheads="1"/>
          </p:cNvSpPr>
          <p:nvPr/>
        </p:nvSpPr>
        <p:spPr bwMode="auto">
          <a:xfrm>
            <a:off x="2716213" y="5753100"/>
            <a:ext cx="344487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938044" name="Straight Arrow Connector 5143"/>
          <p:cNvCxnSpPr>
            <a:cxnSpLocks noChangeShapeType="1"/>
          </p:cNvCxnSpPr>
          <p:nvPr/>
        </p:nvCxnSpPr>
        <p:spPr bwMode="auto">
          <a:xfrm rot="-5400000">
            <a:off x="4476751" y="2284412"/>
            <a:ext cx="323850" cy="3248025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45" name="Shape 5144"/>
          <p:cNvCxnSpPr>
            <a:cxnSpLocks noChangeShapeType="1"/>
          </p:cNvCxnSpPr>
          <p:nvPr/>
        </p:nvCxnSpPr>
        <p:spPr bwMode="auto">
          <a:xfrm>
            <a:off x="3670300" y="858838"/>
            <a:ext cx="2759075" cy="2717800"/>
          </a:xfrm>
          <a:prstGeom prst="curvedConnector2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46" name="Straight Arrow Connector 5145"/>
          <p:cNvCxnSpPr>
            <a:cxnSpLocks noChangeShapeType="1"/>
          </p:cNvCxnSpPr>
          <p:nvPr/>
        </p:nvCxnSpPr>
        <p:spPr bwMode="auto">
          <a:xfrm rot="5400000" flipV="1">
            <a:off x="5253038" y="6283325"/>
            <a:ext cx="381000" cy="6350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47" name="Straight Arrow Connector 5146"/>
          <p:cNvCxnSpPr>
            <a:cxnSpLocks noChangeShapeType="1"/>
          </p:cNvCxnSpPr>
          <p:nvPr/>
        </p:nvCxnSpPr>
        <p:spPr bwMode="auto">
          <a:xfrm rot="5400000">
            <a:off x="5186362" y="5500688"/>
            <a:ext cx="506413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48" name="Straight Arrow Connector 5147"/>
          <p:cNvCxnSpPr>
            <a:cxnSpLocks noChangeShapeType="1"/>
          </p:cNvCxnSpPr>
          <p:nvPr/>
        </p:nvCxnSpPr>
        <p:spPr bwMode="auto">
          <a:xfrm flipV="1">
            <a:off x="5611813" y="4740275"/>
            <a:ext cx="696912" cy="334963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49" name="Straight Arrow Connector 5148"/>
          <p:cNvCxnSpPr>
            <a:cxnSpLocks noChangeShapeType="1"/>
          </p:cNvCxnSpPr>
          <p:nvPr/>
        </p:nvCxnSpPr>
        <p:spPr bwMode="auto">
          <a:xfrm rot="5400000">
            <a:off x="5170488" y="4635500"/>
            <a:ext cx="538162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0" name="Straight Arrow Connector 5149"/>
          <p:cNvCxnSpPr>
            <a:cxnSpLocks noChangeShapeType="1"/>
          </p:cNvCxnSpPr>
          <p:nvPr/>
        </p:nvCxnSpPr>
        <p:spPr bwMode="auto">
          <a:xfrm flipV="1">
            <a:off x="5611813" y="3868738"/>
            <a:ext cx="696912" cy="325437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1" name="Straight Arrow Connector 5150"/>
          <p:cNvCxnSpPr>
            <a:cxnSpLocks noChangeShapeType="1"/>
          </p:cNvCxnSpPr>
          <p:nvPr/>
        </p:nvCxnSpPr>
        <p:spPr bwMode="auto">
          <a:xfrm rot="-5400000">
            <a:off x="6165850" y="4183063"/>
            <a:ext cx="528637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2" name="Straight Arrow Connector 5151"/>
          <p:cNvCxnSpPr>
            <a:cxnSpLocks noChangeShapeType="1"/>
          </p:cNvCxnSpPr>
          <p:nvPr/>
        </p:nvCxnSpPr>
        <p:spPr bwMode="auto">
          <a:xfrm rot="5400000" flipV="1">
            <a:off x="4557713" y="3313112"/>
            <a:ext cx="203200" cy="1317625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3" name="Straight Arrow Connector 5152"/>
          <p:cNvCxnSpPr>
            <a:cxnSpLocks noChangeShapeType="1"/>
          </p:cNvCxnSpPr>
          <p:nvPr/>
        </p:nvCxnSpPr>
        <p:spPr bwMode="auto">
          <a:xfrm flipV="1">
            <a:off x="4051300" y="4314825"/>
            <a:ext cx="1266825" cy="303213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4" name="Straight Arrow Connector 5153"/>
          <p:cNvCxnSpPr>
            <a:cxnSpLocks noChangeShapeType="1"/>
          </p:cNvCxnSpPr>
          <p:nvPr/>
        </p:nvCxnSpPr>
        <p:spPr bwMode="auto">
          <a:xfrm>
            <a:off x="3060700" y="4194175"/>
            <a:ext cx="2206625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5" name="Curved Connector 5154"/>
          <p:cNvCxnSpPr>
            <a:cxnSpLocks noChangeShapeType="1"/>
          </p:cNvCxnSpPr>
          <p:nvPr/>
        </p:nvCxnSpPr>
        <p:spPr bwMode="auto">
          <a:xfrm flipH="1" flipV="1">
            <a:off x="5535613" y="325438"/>
            <a:ext cx="1066800" cy="3422650"/>
          </a:xfrm>
          <a:prstGeom prst="curvedConnector3">
            <a:avLst>
              <a:gd name="adj1" fmla="val -35713"/>
            </a:avLst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56" name="Curved Connector 5155"/>
          <p:cNvCxnSpPr>
            <a:cxnSpLocks noChangeShapeType="1"/>
          </p:cNvCxnSpPr>
          <p:nvPr/>
        </p:nvCxnSpPr>
        <p:spPr bwMode="auto">
          <a:xfrm rot="10800000" flipV="1">
            <a:off x="5267325" y="858838"/>
            <a:ext cx="620713" cy="4216400"/>
          </a:xfrm>
          <a:prstGeom prst="curvedConnector3">
            <a:avLst>
              <a:gd name="adj1" fmla="val 173657"/>
            </a:avLst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sp>
        <p:nvSpPr>
          <p:cNvPr id="895" name="Shape 894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228600"/>
            <a:ext cx="2362200" cy="1066800"/>
          </a:xfrm>
        </p:spPr>
        <p:txBody>
          <a:bodyPr/>
          <a:lstStyle/>
          <a:p>
            <a:pPr defTabSz="914400"/>
            <a:r>
              <a:rPr lang="en-US"/>
              <a:t>Cross-word</a:t>
            </a:r>
            <a:br>
              <a:rPr lang="en-US"/>
            </a:br>
            <a:r>
              <a:rPr lang="en-US"/>
              <a:t>Asynchrony</a:t>
            </a:r>
            <a:br>
              <a:rPr lang="en-US"/>
            </a:br>
            <a:r>
              <a:rPr lang="en-US"/>
              <a:t>Model</a:t>
            </a:r>
          </a:p>
        </p:txBody>
      </p:sp>
      <p:sp>
        <p:nvSpPr>
          <p:cNvPr id="938058" name="TextBox 5157"/>
          <p:cNvSpPr txBox="1">
            <a:spLocks noChangeArrowheads="1"/>
          </p:cNvSpPr>
          <p:nvPr/>
        </p:nvSpPr>
        <p:spPr bwMode="auto">
          <a:xfrm>
            <a:off x="6507163" y="6172200"/>
            <a:ext cx="26082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i="0"/>
              <a:t>(differences from actual: pronunciation variants, </a:t>
            </a:r>
            <a:br>
              <a:rPr lang="en-US" sz="1400" b="0" i="0"/>
            </a:br>
            <a:r>
              <a:rPr lang="en-US" sz="1400" b="0" i="0"/>
              <a:t>AF at most one word apart)</a:t>
            </a:r>
          </a:p>
        </p:txBody>
      </p:sp>
      <p:sp>
        <p:nvSpPr>
          <p:cNvPr id="938059" name="Straight Connector 5158"/>
          <p:cNvSpPr>
            <a:spLocks noChangeShapeType="1"/>
          </p:cNvSpPr>
          <p:nvPr/>
        </p:nvSpPr>
        <p:spPr bwMode="auto">
          <a:xfrm rot="5400000">
            <a:off x="1217613" y="3430587"/>
            <a:ext cx="6858000" cy="3175"/>
          </a:xfrm>
          <a:prstGeom prst="line">
            <a:avLst/>
          </a:prstGeom>
          <a:noFill/>
          <a:ln w="25400" algn="ctr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8060" name="TextBox 5159"/>
          <p:cNvSpPr txBox="1">
            <a:spLocks noChangeArrowheads="1"/>
          </p:cNvSpPr>
          <p:nvPr/>
        </p:nvSpPr>
        <p:spPr bwMode="auto">
          <a:xfrm>
            <a:off x="7010400" y="3035300"/>
            <a:ext cx="21336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subTwoWordState[LTG]</a:t>
            </a: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endParaRPr lang="en-US" sz="1400" i="0">
              <a:solidFill>
                <a:srgbClr val="00B050"/>
              </a:solidFill>
            </a:endParaRP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subWordState[LTG]</a:t>
            </a: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endParaRPr lang="en-US" sz="1400" i="0">
              <a:solidFill>
                <a:srgbClr val="00B050"/>
              </a:solidFill>
            </a:endParaRPr>
          </a:p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phoneState[LTG]</a:t>
            </a:r>
          </a:p>
        </p:txBody>
      </p:sp>
      <p:sp>
        <p:nvSpPr>
          <p:cNvPr id="938061" name="TextBox 5160"/>
          <p:cNvSpPr txBox="1">
            <a:spLocks noChangeArrowheads="1"/>
          </p:cNvSpPr>
          <p:nvPr/>
        </p:nvSpPr>
        <p:spPr bwMode="auto">
          <a:xfrm>
            <a:off x="7315200" y="2057400"/>
            <a:ext cx="1360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7" tIns="27431" rIns="64007" bIns="27431">
            <a:spAutoFit/>
          </a:bodyPr>
          <a:lstStyle/>
          <a:p>
            <a:pPr marL="1262063" indent="-1262063" algn="l">
              <a:spcBef>
                <a:spcPct val="50000"/>
              </a:spcBef>
              <a:tabLst>
                <a:tab pos="290513" algn="l"/>
                <a:tab pos="465138" algn="l"/>
              </a:tabLst>
            </a:pPr>
            <a:r>
              <a:rPr lang="en-US" sz="1600" b="0" i="0"/>
              <a:t>nextWord</a:t>
            </a:r>
          </a:p>
        </p:txBody>
      </p:sp>
      <p:cxnSp>
        <p:nvCxnSpPr>
          <p:cNvPr id="938062" name="Straight Arrow Connector 5161"/>
          <p:cNvCxnSpPr>
            <a:cxnSpLocks noChangeShapeType="1"/>
          </p:cNvCxnSpPr>
          <p:nvPr/>
        </p:nvCxnSpPr>
        <p:spPr bwMode="auto">
          <a:xfrm rot="5400000" flipV="1">
            <a:off x="2703513" y="6283325"/>
            <a:ext cx="381000" cy="6350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63" name="Straight Arrow Connector 5162"/>
          <p:cNvCxnSpPr>
            <a:cxnSpLocks noChangeShapeType="1"/>
          </p:cNvCxnSpPr>
          <p:nvPr/>
        </p:nvCxnSpPr>
        <p:spPr bwMode="auto">
          <a:xfrm rot="5400000">
            <a:off x="2636837" y="5500688"/>
            <a:ext cx="506413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64" name="Straight Arrow Connector 5163"/>
          <p:cNvCxnSpPr>
            <a:cxnSpLocks noChangeShapeType="1"/>
          </p:cNvCxnSpPr>
          <p:nvPr/>
        </p:nvCxnSpPr>
        <p:spPr bwMode="auto">
          <a:xfrm flipV="1">
            <a:off x="3062288" y="4740275"/>
            <a:ext cx="696912" cy="334963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65" name="Straight Arrow Connector 5164"/>
          <p:cNvCxnSpPr>
            <a:cxnSpLocks noChangeShapeType="1"/>
          </p:cNvCxnSpPr>
          <p:nvPr/>
        </p:nvCxnSpPr>
        <p:spPr bwMode="auto">
          <a:xfrm rot="5400000">
            <a:off x="2620963" y="4635500"/>
            <a:ext cx="538162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66" name="Straight Arrow Connector 5165"/>
          <p:cNvCxnSpPr>
            <a:cxnSpLocks noChangeShapeType="1"/>
          </p:cNvCxnSpPr>
          <p:nvPr/>
        </p:nvCxnSpPr>
        <p:spPr bwMode="auto">
          <a:xfrm flipV="1">
            <a:off x="3062288" y="3868738"/>
            <a:ext cx="696912" cy="325437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cxnSp>
        <p:nvCxnSpPr>
          <p:cNvPr id="938067" name="Straight Arrow Connector 5166"/>
          <p:cNvCxnSpPr>
            <a:cxnSpLocks noChangeShapeType="1"/>
          </p:cNvCxnSpPr>
          <p:nvPr/>
        </p:nvCxnSpPr>
        <p:spPr bwMode="auto">
          <a:xfrm rot="-5400000">
            <a:off x="3616325" y="4183063"/>
            <a:ext cx="528637" cy="1588"/>
          </a:xfrm>
          <a:prstGeom prst="straightConnector1">
            <a:avLst/>
          </a:prstGeom>
          <a:noFill/>
          <a:ln w="25400" algn="ctr">
            <a:solidFill>
              <a:srgbClr val="898989"/>
            </a:solidFill>
            <a:round/>
            <a:headEnd/>
            <a:tailEnd type="triangle" w="lg" len="lg"/>
          </a:ln>
        </p:spPr>
      </p:cxnSp>
      <p:grpSp>
        <p:nvGrpSpPr>
          <p:cNvPr id="8009" name="Group 117"/>
          <p:cNvGrpSpPr>
            <a:grpSpLocks/>
          </p:cNvGrpSpPr>
          <p:nvPr/>
        </p:nvGrpSpPr>
        <p:grpSpPr bwMode="auto">
          <a:xfrm>
            <a:off x="2716213" y="325438"/>
            <a:ext cx="3886200" cy="4751387"/>
            <a:chOff x="2716213" y="325438"/>
            <a:chExt cx="3886200" cy="4751387"/>
          </a:xfrm>
        </p:grpSpPr>
        <p:cxnSp>
          <p:nvCxnSpPr>
            <p:cNvPr id="938069" name="Shape 5171"/>
            <p:cNvCxnSpPr>
              <a:cxnSpLocks noChangeShapeType="1"/>
            </p:cNvCxnSpPr>
            <p:nvPr/>
          </p:nvCxnSpPr>
          <p:spPr bwMode="auto">
            <a:xfrm rot="16200000" flipV="1">
              <a:off x="4822825" y="1038226"/>
              <a:ext cx="2441575" cy="1016000"/>
            </a:xfrm>
            <a:prstGeom prst="curvedConnector2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sp>
          <p:nvSpPr>
            <p:cNvPr id="938070" name="Oval 5172"/>
            <p:cNvSpPr>
              <a:spLocks noChangeAspect="1" noChangeArrowheads="1"/>
            </p:cNvSpPr>
            <p:nvPr/>
          </p:nvSpPr>
          <p:spPr bwMode="auto">
            <a:xfrm>
              <a:off x="5888038" y="1981200"/>
              <a:ext cx="344487" cy="344488"/>
            </a:xfrm>
            <a:prstGeom prst="ellipse">
              <a:avLst/>
            </a:prstGeom>
            <a:solidFill>
              <a:srgbClr val="FFCC00"/>
            </a:solidFill>
            <a:ln w="28575" algn="ctr">
              <a:solidFill>
                <a:schemeClr val="tx1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38071" name="Oval 5173"/>
            <p:cNvSpPr>
              <a:spLocks noChangeAspect="1" noChangeArrowheads="1"/>
            </p:cNvSpPr>
            <p:nvPr/>
          </p:nvSpPr>
          <p:spPr bwMode="auto">
            <a:xfrm>
              <a:off x="6196013" y="1295400"/>
              <a:ext cx="344487" cy="344488"/>
            </a:xfrm>
            <a:prstGeom prst="ellipse">
              <a:avLst/>
            </a:prstGeom>
            <a:solidFill>
              <a:srgbClr val="FFCC00"/>
            </a:solidFill>
            <a:ln w="28575" algn="ctr">
              <a:solidFill>
                <a:schemeClr val="tx1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38072" name="Oval 5174"/>
            <p:cNvSpPr>
              <a:spLocks noChangeAspect="1" noChangeArrowheads="1"/>
            </p:cNvSpPr>
            <p:nvPr/>
          </p:nvSpPr>
          <p:spPr bwMode="auto">
            <a:xfrm>
              <a:off x="3325813" y="1981200"/>
              <a:ext cx="344487" cy="344488"/>
            </a:xfrm>
            <a:prstGeom prst="ellipse">
              <a:avLst/>
            </a:prstGeom>
            <a:solidFill>
              <a:srgbClr val="FFCC00"/>
            </a:solidFill>
            <a:ln w="28575" algn="ctr">
              <a:solidFill>
                <a:schemeClr val="tx1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38073" name="Oval 5175"/>
            <p:cNvSpPr>
              <a:spLocks noChangeAspect="1" noChangeArrowheads="1"/>
            </p:cNvSpPr>
            <p:nvPr/>
          </p:nvSpPr>
          <p:spPr bwMode="auto">
            <a:xfrm>
              <a:off x="3630613" y="1295400"/>
              <a:ext cx="344487" cy="344488"/>
            </a:xfrm>
            <a:prstGeom prst="ellipse">
              <a:avLst/>
            </a:prstGeom>
            <a:solidFill>
              <a:srgbClr val="FFCC00"/>
            </a:solidFill>
            <a:ln w="28575" algn="ctr">
              <a:solidFill>
                <a:schemeClr val="tx1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cxnSp>
          <p:nvCxnSpPr>
            <p:cNvPr id="938074" name="Straight Arrow Connector 5176"/>
            <p:cNvCxnSpPr>
              <a:cxnSpLocks noChangeShapeType="1"/>
            </p:cNvCxnSpPr>
            <p:nvPr/>
          </p:nvCxnSpPr>
          <p:spPr bwMode="auto">
            <a:xfrm rot="5400000">
              <a:off x="5584825" y="1506538"/>
              <a:ext cx="950913" cy="1587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75" name="Straight Arrow Connector 5177"/>
            <p:cNvCxnSpPr>
              <a:cxnSpLocks noChangeShapeType="1"/>
            </p:cNvCxnSpPr>
            <p:nvPr/>
          </p:nvCxnSpPr>
          <p:spPr bwMode="auto">
            <a:xfrm rot="5400000" flipV="1">
              <a:off x="3625850" y="-204787"/>
              <a:ext cx="1584325" cy="2889250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prstDash val="dash"/>
              <a:round/>
              <a:headEnd/>
              <a:tailEnd type="triangle" w="lg" len="lg"/>
            </a:ln>
          </p:spPr>
        </p:cxnSp>
        <p:cxnSp>
          <p:nvCxnSpPr>
            <p:cNvPr id="938076" name="Straight Arrow Connector 5178"/>
            <p:cNvCxnSpPr>
              <a:cxnSpLocks noChangeShapeType="1"/>
            </p:cNvCxnSpPr>
            <p:nvPr/>
          </p:nvCxnSpPr>
          <p:spPr bwMode="auto">
            <a:xfrm>
              <a:off x="3670300" y="2154238"/>
              <a:ext cx="2268538" cy="120650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77" name="Straight Arrow Connector 5179"/>
            <p:cNvCxnSpPr>
              <a:cxnSpLocks noChangeShapeType="1"/>
            </p:cNvCxnSpPr>
            <p:nvPr/>
          </p:nvCxnSpPr>
          <p:spPr bwMode="auto">
            <a:xfrm rot="-5400000">
              <a:off x="4252913" y="346075"/>
              <a:ext cx="1052512" cy="2319338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78" name="Straight Arrow Connector 5180"/>
            <p:cNvCxnSpPr>
              <a:cxnSpLocks noChangeShapeType="1"/>
            </p:cNvCxnSpPr>
            <p:nvPr/>
          </p:nvCxnSpPr>
          <p:spPr bwMode="auto">
            <a:xfrm rot="5400000" flipV="1">
              <a:off x="4159250" y="-735012"/>
              <a:ext cx="898525" cy="3270250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prstDash val="dash"/>
              <a:round/>
              <a:headEnd/>
              <a:tailEnd type="triangle" w="lg" len="lg"/>
            </a:ln>
          </p:spPr>
        </p:cxnSp>
        <p:cxnSp>
          <p:nvCxnSpPr>
            <p:cNvPr id="938079" name="Straight Arrow Connector 5181"/>
            <p:cNvCxnSpPr>
              <a:cxnSpLocks noChangeShapeType="1"/>
            </p:cNvCxnSpPr>
            <p:nvPr/>
          </p:nvCxnSpPr>
          <p:spPr bwMode="auto">
            <a:xfrm>
              <a:off x="3975100" y="1468438"/>
              <a:ext cx="2220913" cy="1587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80" name="Straight Arrow Connector 5182"/>
            <p:cNvCxnSpPr>
              <a:cxnSpLocks noChangeShapeType="1"/>
            </p:cNvCxnSpPr>
            <p:nvPr/>
          </p:nvCxnSpPr>
          <p:spPr bwMode="auto">
            <a:xfrm rot="5400000" flipV="1">
              <a:off x="6081713" y="1009650"/>
              <a:ext cx="265112" cy="306388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sp>
          <p:nvSpPr>
            <p:cNvPr id="938081" name="Oval 5183"/>
            <p:cNvSpPr>
              <a:spLocks noChangeAspect="1" noChangeArrowheads="1"/>
            </p:cNvSpPr>
            <p:nvPr/>
          </p:nvSpPr>
          <p:spPr bwMode="auto">
            <a:xfrm>
              <a:off x="6257925" y="2716213"/>
              <a:ext cx="344488" cy="342900"/>
            </a:xfrm>
            <a:prstGeom prst="ellipse">
              <a:avLst/>
            </a:prstGeom>
            <a:solidFill>
              <a:srgbClr val="99CC00"/>
            </a:solidFill>
            <a:ln w="28575" algn="ctr">
              <a:solidFill>
                <a:srgbClr val="008000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38082" name="Oval 5184"/>
            <p:cNvSpPr>
              <a:spLocks noChangeAspect="1" noChangeArrowheads="1"/>
            </p:cNvSpPr>
            <p:nvPr/>
          </p:nvSpPr>
          <p:spPr bwMode="auto">
            <a:xfrm>
              <a:off x="5267325" y="3119438"/>
              <a:ext cx="344488" cy="342900"/>
            </a:xfrm>
            <a:prstGeom prst="ellipse">
              <a:avLst/>
            </a:prstGeom>
            <a:solidFill>
              <a:srgbClr val="99CC00"/>
            </a:solidFill>
            <a:ln w="28575" algn="ctr">
              <a:solidFill>
                <a:srgbClr val="008000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cxnSp>
          <p:nvCxnSpPr>
            <p:cNvPr id="938083" name="Straight Arrow Connector 5185"/>
            <p:cNvCxnSpPr>
              <a:cxnSpLocks noChangeShapeType="1"/>
            </p:cNvCxnSpPr>
            <p:nvPr/>
          </p:nvCxnSpPr>
          <p:spPr bwMode="auto">
            <a:xfrm rot="5400000" flipV="1">
              <a:off x="3482975" y="-60325"/>
              <a:ext cx="2317750" cy="3333750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84" name="Straight Arrow Connector 5186"/>
            <p:cNvCxnSpPr>
              <a:cxnSpLocks noChangeShapeType="1"/>
            </p:cNvCxnSpPr>
            <p:nvPr/>
          </p:nvCxnSpPr>
          <p:spPr bwMode="auto">
            <a:xfrm rot="5400000" flipV="1">
              <a:off x="2784476" y="635000"/>
              <a:ext cx="2722562" cy="2344737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prstDash val="dash"/>
              <a:round/>
              <a:headEnd/>
              <a:tailEnd type="triangle" w="lg" len="lg"/>
            </a:ln>
          </p:spPr>
        </p:cxnSp>
        <p:sp>
          <p:nvSpPr>
            <p:cNvPr id="938085" name="Oval 5187"/>
            <p:cNvSpPr>
              <a:spLocks noChangeAspect="1" noChangeArrowheads="1"/>
            </p:cNvSpPr>
            <p:nvPr/>
          </p:nvSpPr>
          <p:spPr bwMode="auto">
            <a:xfrm>
              <a:off x="3706813" y="2716213"/>
              <a:ext cx="344487" cy="342900"/>
            </a:xfrm>
            <a:prstGeom prst="ellipse">
              <a:avLst/>
            </a:prstGeom>
            <a:solidFill>
              <a:srgbClr val="99CC00"/>
            </a:solidFill>
            <a:ln w="28575" algn="ctr">
              <a:solidFill>
                <a:srgbClr val="008000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38086" name="Oval 5188"/>
            <p:cNvSpPr>
              <a:spLocks noChangeAspect="1" noChangeArrowheads="1"/>
            </p:cNvSpPr>
            <p:nvPr/>
          </p:nvSpPr>
          <p:spPr bwMode="auto">
            <a:xfrm>
              <a:off x="2716213" y="3119438"/>
              <a:ext cx="344487" cy="342900"/>
            </a:xfrm>
            <a:prstGeom prst="ellipse">
              <a:avLst/>
            </a:prstGeom>
            <a:solidFill>
              <a:srgbClr val="99CC00"/>
            </a:solidFill>
            <a:ln w="28575" algn="ctr">
              <a:solidFill>
                <a:srgbClr val="008000"/>
              </a:solidFill>
              <a:round/>
              <a:headEnd/>
              <a:tailEnd type="none" w="med" len="lg"/>
            </a:ln>
          </p:spPr>
          <p:txBody>
            <a:bodyPr lIns="64008" tIns="27432" rIns="64008" bIns="27432" anchor="ctr">
              <a:spAutoFit/>
            </a:bodyPr>
            <a:lstStyle/>
            <a:p>
              <a:pPr algn="l" eaLnBrk="1" hangingPunct="1">
                <a:lnSpc>
                  <a:spcPct val="100000"/>
                </a:lnSpc>
              </a:pPr>
              <a:endParaRPr lang="en-US" sz="1800" b="0" i="0">
                <a:solidFill>
                  <a:srgbClr val="000000"/>
                </a:solidFill>
                <a:latin typeface="Arial" charset="0"/>
              </a:endParaRPr>
            </a:p>
          </p:txBody>
        </p:sp>
        <p:cxnSp>
          <p:nvCxnSpPr>
            <p:cNvPr id="938087" name="Shape 5189"/>
            <p:cNvCxnSpPr>
              <a:cxnSpLocks noChangeShapeType="1"/>
            </p:cNvCxnSpPr>
            <p:nvPr/>
          </p:nvCxnSpPr>
          <p:spPr bwMode="auto">
            <a:xfrm flipV="1">
              <a:off x="4051300" y="3008313"/>
              <a:ext cx="2257425" cy="739775"/>
            </a:xfrm>
            <a:prstGeom prst="curvedConnector2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88" name="Straight Arrow Connector 5190"/>
            <p:cNvCxnSpPr>
              <a:cxnSpLocks noChangeShapeType="1"/>
            </p:cNvCxnSpPr>
            <p:nvPr/>
          </p:nvCxnSpPr>
          <p:spPr bwMode="auto">
            <a:xfrm>
              <a:off x="4051300" y="2887663"/>
              <a:ext cx="2206625" cy="1587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89" name="Straight Arrow Connector 5191"/>
            <p:cNvCxnSpPr>
              <a:cxnSpLocks noChangeShapeType="1"/>
            </p:cNvCxnSpPr>
            <p:nvPr/>
          </p:nvCxnSpPr>
          <p:spPr bwMode="auto">
            <a:xfrm rot="-5400000">
              <a:off x="4116388" y="3295650"/>
              <a:ext cx="1085850" cy="1317625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90" name="Shape 5192"/>
            <p:cNvCxnSpPr>
              <a:cxnSpLocks noChangeShapeType="1"/>
            </p:cNvCxnSpPr>
            <p:nvPr/>
          </p:nvCxnSpPr>
          <p:spPr bwMode="auto">
            <a:xfrm>
              <a:off x="3975100" y="1468438"/>
              <a:ext cx="1463675" cy="1651000"/>
            </a:xfrm>
            <a:prstGeom prst="curvedConnector2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91" name="Shape 5193"/>
            <p:cNvCxnSpPr>
              <a:cxnSpLocks noChangeShapeType="1"/>
            </p:cNvCxnSpPr>
            <p:nvPr/>
          </p:nvCxnSpPr>
          <p:spPr bwMode="auto">
            <a:xfrm rot="5400000" flipV="1">
              <a:off x="4759325" y="2249488"/>
              <a:ext cx="739775" cy="2257425"/>
            </a:xfrm>
            <a:prstGeom prst="curvedConnector2">
              <a:avLst/>
            </a:prstGeom>
            <a:noFill/>
            <a:ln w="25400" algn="ctr">
              <a:solidFill>
                <a:srgbClr val="898989"/>
              </a:solidFill>
              <a:prstDash val="dash"/>
              <a:round/>
              <a:headEnd/>
              <a:tailEnd type="triangle" w="lg" len="lg"/>
            </a:ln>
          </p:spPr>
        </p:cxnSp>
        <p:cxnSp>
          <p:nvCxnSpPr>
            <p:cNvPr id="938092" name="Curved Connector 5194"/>
            <p:cNvCxnSpPr>
              <a:cxnSpLocks noChangeShapeType="1"/>
            </p:cNvCxnSpPr>
            <p:nvPr/>
          </p:nvCxnSpPr>
          <p:spPr bwMode="auto">
            <a:xfrm rot="5400000" flipH="1" flipV="1">
              <a:off x="4810126" y="3113087"/>
              <a:ext cx="819150" cy="2428875"/>
            </a:xfrm>
            <a:prstGeom prst="curvedConnector3">
              <a:avLst>
                <a:gd name="adj1" fmla="val 12454"/>
              </a:avLst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93" name="Shape 5195"/>
            <p:cNvCxnSpPr>
              <a:cxnSpLocks noChangeShapeType="1"/>
            </p:cNvCxnSpPr>
            <p:nvPr/>
          </p:nvCxnSpPr>
          <p:spPr bwMode="auto">
            <a:xfrm>
              <a:off x="3670300" y="2154238"/>
              <a:ext cx="2759075" cy="1422400"/>
            </a:xfrm>
            <a:prstGeom prst="curvedConnector2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sp>
          <p:nvSpPr>
            <p:cNvPr id="938094" name="TextBox 5196"/>
            <p:cNvSpPr txBox="1">
              <a:spLocks noChangeArrowheads="1"/>
            </p:cNvSpPr>
            <p:nvPr/>
          </p:nvSpPr>
          <p:spPr bwMode="auto">
            <a:xfrm>
              <a:off x="5426075" y="1524000"/>
              <a:ext cx="674688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007" tIns="27431" rIns="64007" bIns="27431">
              <a:spAutoFit/>
            </a:bodyPr>
            <a:lstStyle/>
            <a:p>
              <a:pPr marL="1262063" indent="-1262063" algn="r">
                <a:spcBef>
                  <a:spcPct val="50000"/>
                </a:spcBef>
                <a:tabLst>
                  <a:tab pos="290513" algn="l"/>
                  <a:tab pos="465138" algn="l"/>
                </a:tabLst>
              </a:pPr>
              <a:r>
                <a:rPr lang="en-US" sz="1200" b="0" i="0"/>
                <a:t>LM</a:t>
              </a:r>
              <a:r>
                <a:rPr lang="en-US" sz="1800" b="0" i="0">
                  <a:ea typeface="Lucida Sans Unicode" pitchFamily="34" charset="0"/>
                  <a:cs typeface="Lucida Sans Unicode" pitchFamily="34" charset="0"/>
                </a:rPr>
                <a:t>→</a:t>
              </a:r>
              <a:endParaRPr lang="en-US" sz="1200" b="0" i="0"/>
            </a:p>
          </p:txBody>
        </p:sp>
        <p:cxnSp>
          <p:nvCxnSpPr>
            <p:cNvPr id="938095" name="Shape 5197"/>
            <p:cNvCxnSpPr>
              <a:cxnSpLocks noChangeShapeType="1"/>
            </p:cNvCxnSpPr>
            <p:nvPr/>
          </p:nvCxnSpPr>
          <p:spPr bwMode="auto">
            <a:xfrm rot="5400000" flipV="1">
              <a:off x="3759201" y="3567112"/>
              <a:ext cx="762000" cy="2257425"/>
            </a:xfrm>
            <a:prstGeom prst="curvedConnector2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96" name="Straight Arrow Connector 5198"/>
            <p:cNvCxnSpPr>
              <a:cxnSpLocks noChangeShapeType="1"/>
            </p:cNvCxnSpPr>
            <p:nvPr/>
          </p:nvCxnSpPr>
          <p:spPr bwMode="auto">
            <a:xfrm rot="5400000">
              <a:off x="5048250" y="3571876"/>
              <a:ext cx="1895475" cy="869950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prstDash val="dash"/>
              <a:round/>
              <a:headEnd/>
              <a:tailEnd type="triangle" w="lg" len="lg"/>
            </a:ln>
          </p:spPr>
        </p:cxnSp>
        <p:cxnSp>
          <p:nvCxnSpPr>
            <p:cNvPr id="938097" name="Curved Connector 5199"/>
            <p:cNvCxnSpPr>
              <a:cxnSpLocks noChangeShapeType="1"/>
            </p:cNvCxnSpPr>
            <p:nvPr/>
          </p:nvCxnSpPr>
          <p:spPr bwMode="auto">
            <a:xfrm rot="10800000" flipV="1">
              <a:off x="5267325" y="2154238"/>
              <a:ext cx="620713" cy="2921000"/>
            </a:xfrm>
            <a:prstGeom prst="curvedConnector3">
              <a:avLst>
                <a:gd name="adj1" fmla="val 136829"/>
              </a:avLst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98" name="Straight Arrow Connector 5200"/>
            <p:cNvCxnSpPr>
              <a:cxnSpLocks noChangeShapeType="1"/>
            </p:cNvCxnSpPr>
            <p:nvPr/>
          </p:nvCxnSpPr>
          <p:spPr bwMode="auto">
            <a:xfrm rot="5400000">
              <a:off x="3019425" y="1506538"/>
              <a:ext cx="950913" cy="1587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  <p:cxnSp>
          <p:nvCxnSpPr>
            <p:cNvPr id="938099" name="Straight Arrow Connector 5201"/>
            <p:cNvCxnSpPr>
              <a:cxnSpLocks noChangeShapeType="1"/>
            </p:cNvCxnSpPr>
            <p:nvPr/>
          </p:nvCxnSpPr>
          <p:spPr bwMode="auto">
            <a:xfrm rot="5400000" flipV="1">
              <a:off x="3519488" y="1009650"/>
              <a:ext cx="265112" cy="306388"/>
            </a:xfrm>
            <a:prstGeom prst="straightConnector1">
              <a:avLst/>
            </a:prstGeom>
            <a:noFill/>
            <a:ln w="25400" algn="ctr">
              <a:solidFill>
                <a:srgbClr val="898989"/>
              </a:solidFill>
              <a:round/>
              <a:headEnd/>
              <a:tailEnd type="triangle" w="lg" len="lg"/>
            </a:ln>
          </p:spPr>
        </p:cxnSp>
      </p:grpSp>
      <p:sp>
        <p:nvSpPr>
          <p:cNvPr id="938100" name="Oval 5168"/>
          <p:cNvSpPr>
            <a:spLocks noChangeAspect="1" noChangeArrowheads="1"/>
          </p:cNvSpPr>
          <p:nvPr/>
        </p:nvSpPr>
        <p:spPr bwMode="auto">
          <a:xfrm>
            <a:off x="6257925" y="3576638"/>
            <a:ext cx="344488" cy="342900"/>
          </a:xfrm>
          <a:prstGeom prst="ellipse">
            <a:avLst/>
          </a:prstGeom>
          <a:solidFill>
            <a:srgbClr val="99CC00"/>
          </a:solidFill>
          <a:ln w="28575" algn="ctr">
            <a:solidFill>
              <a:srgbClr val="00800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8101" name="TextBox 5169"/>
          <p:cNvSpPr txBox="1">
            <a:spLocks noChangeArrowheads="1"/>
          </p:cNvSpPr>
          <p:nvPr/>
        </p:nvSpPr>
        <p:spPr bwMode="auto">
          <a:xfrm>
            <a:off x="228600" y="1460500"/>
            <a:ext cx="2514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b="0" i="0">
                <a:latin typeface="Arial" charset="0"/>
              </a:rPr>
              <a:t>New Variables:</a:t>
            </a:r>
          </a:p>
          <a:p>
            <a:pPr algn="l">
              <a:lnSpc>
                <a:spcPct val="150000"/>
              </a:lnSpc>
              <a:buFont typeface="Arial" charset="0"/>
              <a:buChar char="•"/>
            </a:pPr>
            <a:r>
              <a:rPr lang="en-US" sz="1800" b="0" i="0">
                <a:latin typeface="Arial" charset="0"/>
              </a:rPr>
              <a:t>  nextWord</a:t>
            </a:r>
          </a:p>
          <a:p>
            <a:pPr algn="l">
              <a:lnSpc>
                <a:spcPct val="150000"/>
              </a:lnSpc>
              <a:buFont typeface="Arial" charset="0"/>
              <a:buChar char="•"/>
            </a:pPr>
            <a:r>
              <a:rPr lang="en-US" sz="1800" b="0" i="0">
                <a:latin typeface="Arial" charset="0"/>
              </a:rPr>
              <a:t>  totalSubWordStates</a:t>
            </a:r>
          </a:p>
          <a:p>
            <a:pPr algn="l">
              <a:lnSpc>
                <a:spcPct val="150000"/>
              </a:lnSpc>
            </a:pPr>
            <a:r>
              <a:rPr lang="en-US" sz="1800" b="0" i="0">
                <a:latin typeface="Arial" charset="0"/>
              </a:rPr>
              <a:t>AF Variables:</a:t>
            </a:r>
          </a:p>
          <a:p>
            <a:pPr algn="l">
              <a:lnSpc>
                <a:spcPct val="150000"/>
              </a:lnSpc>
              <a:buFont typeface="Arial" charset="0"/>
              <a:buChar char="•"/>
            </a:pPr>
            <a:r>
              <a:rPr lang="en-US" sz="1800" b="0" i="0">
                <a:latin typeface="Arial" charset="0"/>
              </a:rPr>
              <a:t>  subTwoWordState</a:t>
            </a:r>
          </a:p>
          <a:p>
            <a:pPr algn="l">
              <a:lnSpc>
                <a:spcPct val="150000"/>
              </a:lnSpc>
              <a:buFont typeface="Arial" charset="0"/>
              <a:buChar char="•"/>
            </a:pPr>
            <a:r>
              <a:rPr lang="en-US" sz="1800" b="0" i="0">
                <a:latin typeface="Arial" charset="0"/>
              </a:rPr>
              <a:t>  subWordState</a:t>
            </a:r>
          </a:p>
          <a:p>
            <a:pPr algn="l">
              <a:lnSpc>
                <a:spcPct val="150000"/>
              </a:lnSpc>
              <a:buFont typeface="Arial" charset="0"/>
              <a:buChar char="•"/>
            </a:pPr>
            <a:r>
              <a:rPr lang="en-US" sz="1800" b="0" i="0">
                <a:latin typeface="Arial" charset="0"/>
              </a:rPr>
              <a:t>  nextWordState</a:t>
            </a:r>
          </a:p>
          <a:p>
            <a:pPr algn="l">
              <a:lnSpc>
                <a:spcPct val="150000"/>
              </a:lnSpc>
              <a:buFont typeface="Arial" charset="0"/>
              <a:buChar char="•"/>
            </a:pPr>
            <a:r>
              <a:rPr lang="en-US" sz="1800" b="0" i="0">
                <a:latin typeface="Arial" charset="0"/>
              </a:rPr>
              <a:t>  wordTransition</a:t>
            </a:r>
          </a:p>
        </p:txBody>
      </p:sp>
      <p:sp>
        <p:nvSpPr>
          <p:cNvPr id="938102" name="Rectangle 5170"/>
          <p:cNvSpPr>
            <a:spLocks noChangeArrowheads="1"/>
          </p:cNvSpPr>
          <p:nvPr/>
        </p:nvSpPr>
        <p:spPr bwMode="auto">
          <a:xfrm>
            <a:off x="5943600" y="5638800"/>
            <a:ext cx="639763" cy="4000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1262063" indent="-1262063" algn="l">
              <a:lnSpc>
                <a:spcPts val="2400"/>
              </a:lnSpc>
              <a:spcBef>
                <a:spcPct val="50000"/>
              </a:spcBef>
            </a:pPr>
            <a:r>
              <a:rPr lang="en-US" sz="1400" i="0">
                <a:solidFill>
                  <a:srgbClr val="00B050"/>
                </a:solidFill>
              </a:rPr>
              <a:t>[LTG]</a:t>
            </a:r>
            <a:endParaRPr lang="en-US" sz="1400" b="0" i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goals</a:t>
            </a:r>
          </a:p>
        </p:txBody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57250"/>
            <a:ext cx="8686800" cy="666750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>
                <a:solidFill>
                  <a:srgbClr val="000099"/>
                </a:solidFill>
                <a:sym typeface="Wingdings" pitchFamily="2" charset="2"/>
              </a:rPr>
              <a:t>Building complete AF-based recognizers and understanding the design issues involved</a:t>
            </a:r>
          </a:p>
        </p:txBody>
      </p:sp>
      <p:sp>
        <p:nvSpPr>
          <p:cNvPr id="468996" name="Rectangle 4"/>
          <p:cNvSpPr>
            <a:spLocks noChangeArrowheads="1"/>
          </p:cNvSpPr>
          <p:nvPr/>
        </p:nvSpPr>
        <p:spPr bwMode="auto">
          <a:xfrm>
            <a:off x="228600" y="1760538"/>
            <a:ext cx="8686800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825" tIns="41913" rIns="83825" bIns="41913">
            <a:spAutoFit/>
          </a:bodyPr>
          <a:lstStyle/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b="0" i="0">
                <a:sym typeface="Wingdings" pitchFamily="2" charset="2"/>
              </a:rPr>
              <a:t>A world of areas to explore...</a:t>
            </a: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Char char="§"/>
            </a:pPr>
            <a:endParaRPr lang="en-US" sz="1000" b="0" i="0">
              <a:sym typeface="Wingdings" pitchFamily="2" charset="2"/>
            </a:endParaRP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r>
              <a:rPr lang="en-US" b="0" i="0">
                <a:solidFill>
                  <a:srgbClr val="000099"/>
                </a:solidFill>
                <a:sym typeface="Wingdings" pitchFamily="2" charset="2"/>
              </a:rPr>
              <a:t>Comparisons of</a:t>
            </a:r>
          </a:p>
          <a:p>
            <a:pPr marL="749300" lvl="1" indent="-3429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>
                <a:solidFill>
                  <a:srgbClr val="000099"/>
                </a:solidFill>
                <a:sym typeface="Wingdings" pitchFamily="2" charset="2"/>
              </a:rPr>
              <a:t>Observation models</a:t>
            </a:r>
            <a:r>
              <a:rPr lang="en-US" sz="1800" b="0" i="0">
                <a:sym typeface="Wingdings" pitchFamily="2" charset="2"/>
              </a:rPr>
              <a:t>:  Gaussian mixtures over acoustic features, hybrid models, tandem models</a:t>
            </a:r>
            <a:endParaRPr lang="en-US" sz="1800" b="0" i="0">
              <a:solidFill>
                <a:schemeClr val="accent1"/>
              </a:solidFill>
              <a:sym typeface="Wingdings" pitchFamily="2" charset="2"/>
            </a:endParaRPr>
          </a:p>
          <a:p>
            <a:pPr marL="749300" lvl="1" indent="-3429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>
                <a:solidFill>
                  <a:srgbClr val="000099"/>
                </a:solidFill>
                <a:sym typeface="Wingdings" pitchFamily="2" charset="2"/>
              </a:rPr>
              <a:t>Pronunciation models</a:t>
            </a:r>
            <a:r>
              <a:rPr lang="en-US" sz="1800" b="0" i="0">
                <a:sym typeface="Wingdings" pitchFamily="2" charset="2"/>
              </a:rPr>
              <a:t>:  Articulatory asynchrony and substitution models</a:t>
            </a: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endParaRPr lang="en-US" sz="1400" b="0" i="0">
              <a:sym typeface="Wingdings" pitchFamily="2" charset="2"/>
            </a:endParaRP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r>
              <a:rPr lang="en-US" b="0" i="0">
                <a:solidFill>
                  <a:srgbClr val="000099"/>
                </a:solidFill>
                <a:sym typeface="Wingdings" pitchFamily="2" charset="2"/>
              </a:rPr>
              <a:t>Analysis of articulatory phenomena</a:t>
            </a:r>
            <a:r>
              <a:rPr lang="en-US" b="0" i="0">
                <a:sym typeface="Wingdings" pitchFamily="2" charset="2"/>
              </a:rPr>
              <a:t>:  </a:t>
            </a:r>
            <a:r>
              <a:rPr lang="en-US" sz="1800" b="0" i="0">
                <a:sym typeface="Wingdings" pitchFamily="2" charset="2"/>
              </a:rPr>
              <a:t>Dependence on context, speaker, speaking rate, speaking style, ...</a:t>
            </a: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endParaRPr lang="en-US" sz="1400" b="0" i="0">
              <a:sym typeface="Wingdings" pitchFamily="2" charset="2"/>
            </a:endParaRP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r>
              <a:rPr lang="en-US" b="0" i="0">
                <a:solidFill>
                  <a:srgbClr val="000099"/>
                </a:solidFill>
                <a:sym typeface="Wingdings" pitchFamily="2" charset="2"/>
              </a:rPr>
              <a:t>Application of AFSR to audio-visual speech recognition</a:t>
            </a:r>
            <a:endParaRPr lang="en-US" sz="600" b="0" i="0">
              <a:solidFill>
                <a:srgbClr val="000099"/>
              </a:solidFill>
              <a:sym typeface="Wingdings" pitchFamily="2" charset="2"/>
            </a:endParaRP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endParaRPr lang="en-US" sz="1400" b="0" i="0">
              <a:solidFill>
                <a:srgbClr val="000099"/>
              </a:solidFill>
              <a:sym typeface="Wingdings" pitchFamily="2" charset="2"/>
            </a:endParaRPr>
          </a:p>
          <a:p>
            <a:pPr marL="381000" indent="-3810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AutoNum type="arabicPeriod"/>
            </a:pPr>
            <a:r>
              <a:rPr lang="en-US" b="0" i="0">
                <a:solidFill>
                  <a:srgbClr val="000099"/>
                </a:solidFill>
                <a:sym typeface="Wingdings" pitchFamily="2" charset="2"/>
              </a:rPr>
              <a:t>Resources</a:t>
            </a:r>
          </a:p>
          <a:p>
            <a:pPr marL="749300" lvl="1" indent="-3429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>
                <a:sym typeface="Wingdings" pitchFamily="2" charset="2"/>
              </a:rPr>
              <a:t>Feature sets</a:t>
            </a:r>
          </a:p>
          <a:p>
            <a:pPr marL="749300" lvl="1" indent="-3429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>
                <a:sym typeface="Wingdings" pitchFamily="2" charset="2"/>
              </a:rPr>
              <a:t>Manual and automatic AF alignments</a:t>
            </a:r>
          </a:p>
          <a:p>
            <a:pPr marL="749300" lvl="1" indent="-342900" algn="l" defTabSz="831850">
              <a:lnSpc>
                <a:spcPct val="80000"/>
              </a:lnSpc>
              <a:spcBef>
                <a:spcPct val="30000"/>
              </a:spcBef>
              <a:buSzPct val="100000"/>
              <a:buFont typeface="Wingdings" pitchFamily="2" charset="2"/>
              <a:buNone/>
            </a:pPr>
            <a:r>
              <a:rPr lang="en-US" sz="1800" b="0" i="0">
                <a:sym typeface="Wingdings" pitchFamily="2" charset="2"/>
              </a:rPr>
              <a:t>Tools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8995" grpId="0" build="p"/>
      <p:bldP spid="468996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Cross-word Asynchrony - Conclusions</a:t>
            </a:r>
          </a:p>
        </p:txBody>
      </p:sp>
      <p:sp>
        <p:nvSpPr>
          <p:cNvPr id="3" name="Shape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7977188" cy="5051425"/>
          </a:xfrm>
        </p:spPr>
        <p:txBody>
          <a:bodyPr>
            <a:noAutofit/>
          </a:bodyPr>
          <a:lstStyle/>
          <a:p>
            <a:pPr marL="342900" indent="-342900" defTabSz="-13873163"/>
            <a:r>
              <a:rPr lang="en-US"/>
              <a:t>Have a model currently being trained for 10 word task</a:t>
            </a:r>
          </a:p>
          <a:p>
            <a:pPr marL="742950" lvl="1" indent="-285750" defTabSz="-13873163"/>
            <a:r>
              <a:rPr lang="en-US"/>
              <a:t>Better triangulation made it possible</a:t>
            </a:r>
          </a:p>
          <a:p>
            <a:pPr marL="342900" indent="-342900" defTabSz="-13873163"/>
            <a:r>
              <a:rPr lang="en-US"/>
              <a:t>Still computationally intensive</a:t>
            </a:r>
          </a:p>
          <a:p>
            <a:pPr marL="742950" lvl="1" indent="-285750" defTabSz="-13873163"/>
            <a:r>
              <a:rPr lang="en-US"/>
              <a:t>~60x slower than baseline</a:t>
            </a:r>
          </a:p>
          <a:p>
            <a:pPr marL="742950" lvl="1" indent="-285750" defTabSz="-13873163"/>
            <a:r>
              <a:rPr lang="en-US"/>
              <a:t>~160 compute hours per EM iteration</a:t>
            </a:r>
          </a:p>
          <a:p>
            <a:pPr marL="742950" lvl="1" indent="-285750" defTabSz="-13873163"/>
            <a:endParaRPr lang="en-US"/>
          </a:p>
          <a:p>
            <a:pPr marL="342900" indent="-342900" defTabSz="-13873163"/>
            <a:r>
              <a:rPr lang="en-US"/>
              <a:t>Ongoing work:</a:t>
            </a:r>
          </a:p>
          <a:p>
            <a:pPr marL="742950" lvl="1" indent="-285750" defTabSz="-13873163"/>
            <a:r>
              <a:rPr lang="en-US"/>
              <a:t>Decoding structure needs to be triangulated</a:t>
            </a:r>
          </a:p>
          <a:p>
            <a:pPr marL="742950" lvl="1" indent="-285750" defTabSz="-13873163"/>
            <a:r>
              <a:rPr lang="en-US"/>
              <a:t>Scaling up to 500 word task</a:t>
            </a:r>
          </a:p>
          <a:p>
            <a:pPr marL="1143000" lvl="2" indent="-228600" defTabSz="-13873163"/>
            <a:r>
              <a:rPr lang="en-US" sz="1800"/>
              <a:t>Investigate other cross-word models?</a:t>
            </a:r>
          </a:p>
          <a:p>
            <a:pPr marL="342900" indent="-342900" defTabSz="-13873163"/>
            <a:endParaRPr lang="en-US" sz="1800"/>
          </a:p>
          <a:p>
            <a:pPr marL="342900" indent="-342900" defTabSz="-13873163"/>
            <a:endParaRPr lang="en-US" sz="1800"/>
          </a:p>
          <a:p>
            <a:pPr marL="342900" indent="-342900" defTabSz="-13873163"/>
            <a:endParaRPr lang="en-US"/>
          </a:p>
          <a:p>
            <a:pPr marL="342900" indent="-342900" algn="ctr" defTabSz="-13873163">
              <a:buFont typeface="Wingdings" pitchFamily="2" charset="2"/>
              <a:buNone/>
            </a:pPr>
            <a:endParaRPr lang="en-US"/>
          </a:p>
          <a:p>
            <a:pPr marL="742950" lvl="1" indent="-285750" defTabSz="-13873163"/>
            <a:endParaRPr 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Substitution Modeling - Introduction</a:t>
            </a:r>
          </a:p>
        </p:txBody>
      </p:sp>
      <p:sp>
        <p:nvSpPr>
          <p:cNvPr id="3" name="Shape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7977188" cy="3619500"/>
          </a:xfrm>
        </p:spPr>
        <p:txBody>
          <a:bodyPr/>
          <a:lstStyle/>
          <a:p>
            <a:pPr marL="342900" indent="-342900" defTabSz="-13873163"/>
            <a:r>
              <a:rPr lang="en-US" sz="2400"/>
              <a:t>At each point in an utterance, the L, T and G articulators have a target value.  </a:t>
            </a:r>
          </a:p>
          <a:p>
            <a:pPr marL="342900" indent="-342900" defTabSz="-13873163"/>
            <a:r>
              <a:rPr lang="en-US" sz="2400"/>
              <a:t>Substitution modeling allows for the fact that the articulators may not reach their target.</a:t>
            </a:r>
          </a:p>
          <a:p>
            <a:pPr marL="342900" indent="-342900" defTabSz="-13873163">
              <a:buFont typeface="Wingdings" pitchFamily="2" charset="2"/>
              <a:buNone/>
            </a:pPr>
            <a:endParaRPr lang="en-US" sz="2400"/>
          </a:p>
          <a:p>
            <a:pPr marL="342900" indent="-342900" defTabSz="-13873163"/>
            <a:r>
              <a:rPr lang="en-US" sz="2400"/>
              <a:t>Two possible methods of modeling substitution are:</a:t>
            </a:r>
          </a:p>
          <a:p>
            <a:pPr marL="742950" lvl="1" indent="-285750" defTabSz="-13873163"/>
            <a:r>
              <a:rPr lang="en-US"/>
              <a:t>Context independent model</a:t>
            </a:r>
          </a:p>
          <a:p>
            <a:pPr marL="742950" lvl="1" indent="-285750" defTabSz="-13873163"/>
            <a:r>
              <a:rPr lang="en-US"/>
              <a:t>Context dependent model</a:t>
            </a:r>
            <a:br>
              <a:rPr lang="en-US"/>
            </a:b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Shape 72908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Substitution Modeling – The Models</a:t>
            </a:r>
          </a:p>
        </p:txBody>
      </p:sp>
      <p:sp>
        <p:nvSpPr>
          <p:cNvPr id="729091" name="Shape 729090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609600"/>
            <a:ext cx="8001000" cy="68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B0F0"/>
                </a:solidFill>
              </a:rPr>
              <a:t>Context independent</a:t>
            </a:r>
            <a:r>
              <a:rPr lang="en-US">
                <a:solidFill>
                  <a:srgbClr val="000000"/>
                </a:solidFill>
              </a:rPr>
              <a:t>:  Add a variable representing the surface value of the feature.</a:t>
            </a:r>
            <a:endParaRPr lang="en-US"/>
          </a:p>
        </p:txBody>
      </p:sp>
      <p:sp>
        <p:nvSpPr>
          <p:cNvPr id="1046532" name="Oval 4098"/>
          <p:cNvSpPr>
            <a:spLocks noChangeAspect="1" noChangeArrowheads="1"/>
          </p:cNvSpPr>
          <p:nvPr/>
        </p:nvSpPr>
        <p:spPr bwMode="auto">
          <a:xfrm>
            <a:off x="3657600" y="3581400"/>
            <a:ext cx="1335088" cy="466725"/>
          </a:xfrm>
          <a:prstGeom prst="ellipse">
            <a:avLst/>
          </a:prstGeom>
          <a:solidFill>
            <a:srgbClr val="00B0F0">
              <a:alpha val="39999"/>
            </a:srgbClr>
          </a:solidFill>
          <a:ln w="28575" algn="ctr">
            <a:solidFill>
              <a:srgbClr val="0070C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Oval 11"/>
          <p:cNvSpPr>
            <a:spLocks noChangeAspect="1" noChangeArrowheads="1"/>
          </p:cNvSpPr>
          <p:nvPr/>
        </p:nvSpPr>
        <p:spPr bwMode="auto">
          <a:xfrm>
            <a:off x="8153400" y="2438400"/>
            <a:ext cx="344488" cy="344488"/>
          </a:xfrm>
          <a:prstGeom prst="ellipse">
            <a:avLst/>
          </a:prstGeom>
          <a:solidFill>
            <a:schemeClr val="tx2">
              <a:tint val="60000"/>
              <a:alpha val="39999"/>
            </a:schemeClr>
          </a:solidFill>
          <a:ln w="28575" cap="flat" cmpd="sng" algn="ctr">
            <a:solidFill>
              <a:srgbClr val="C4320A"/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6534" name="Straight Connector 4100"/>
          <p:cNvSpPr>
            <a:spLocks noChangeShapeType="1"/>
          </p:cNvSpPr>
          <p:nvPr/>
        </p:nvSpPr>
        <p:spPr bwMode="auto">
          <a:xfrm>
            <a:off x="4419600" y="1600200"/>
            <a:ext cx="46038" cy="762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6535" name="TextBox 4101"/>
          <p:cNvSpPr txBox="1">
            <a:spLocks noChangeArrowheads="1"/>
          </p:cNvSpPr>
          <p:nvPr/>
        </p:nvSpPr>
        <p:spPr bwMode="auto">
          <a:xfrm rot="10800000" flipV="1">
            <a:off x="3810000" y="35814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Lsurface</a:t>
            </a:r>
          </a:p>
        </p:txBody>
      </p:sp>
      <p:sp>
        <p:nvSpPr>
          <p:cNvPr id="1046536" name="Oval 4102"/>
          <p:cNvSpPr>
            <a:spLocks noChangeAspect="1" noChangeArrowheads="1"/>
          </p:cNvSpPr>
          <p:nvPr/>
        </p:nvSpPr>
        <p:spPr bwMode="auto">
          <a:xfrm>
            <a:off x="5638800" y="3581400"/>
            <a:ext cx="1335088" cy="466725"/>
          </a:xfrm>
          <a:prstGeom prst="ellipse">
            <a:avLst/>
          </a:prstGeom>
          <a:solidFill>
            <a:srgbClr val="92D050">
              <a:alpha val="39999"/>
            </a:srgbClr>
          </a:solidFill>
          <a:ln w="28575" algn="ctr">
            <a:solidFill>
              <a:srgbClr val="00B05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6537" name="TextBox 4103"/>
          <p:cNvSpPr txBox="1">
            <a:spLocks noChangeArrowheads="1"/>
          </p:cNvSpPr>
          <p:nvPr/>
        </p:nvSpPr>
        <p:spPr bwMode="auto">
          <a:xfrm rot="10800000" flipV="1">
            <a:off x="5791200" y="3581400"/>
            <a:ext cx="1146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Tsurface</a:t>
            </a:r>
          </a:p>
        </p:txBody>
      </p:sp>
      <p:sp>
        <p:nvSpPr>
          <p:cNvPr id="22" name="Oval 21"/>
          <p:cNvSpPr>
            <a:spLocks noChangeAspect="1" noChangeArrowheads="1"/>
          </p:cNvSpPr>
          <p:nvPr/>
        </p:nvSpPr>
        <p:spPr bwMode="auto">
          <a:xfrm>
            <a:off x="7543800" y="3581400"/>
            <a:ext cx="1335088" cy="466725"/>
          </a:xfrm>
          <a:prstGeom prst="ellipse">
            <a:avLst/>
          </a:prstGeom>
          <a:solidFill>
            <a:schemeClr val="tx2">
              <a:tint val="60000"/>
              <a:alpha val="39999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6539" name="TextBox 4105"/>
          <p:cNvSpPr txBox="1">
            <a:spLocks noChangeArrowheads="1"/>
          </p:cNvSpPr>
          <p:nvPr/>
        </p:nvSpPr>
        <p:spPr bwMode="auto">
          <a:xfrm rot="10800000" flipV="1">
            <a:off x="7696200" y="3581400"/>
            <a:ext cx="1146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Gsurface</a:t>
            </a:r>
          </a:p>
        </p:txBody>
      </p:sp>
      <p:sp>
        <p:nvSpPr>
          <p:cNvPr id="1046540" name="TextBox 4106"/>
          <p:cNvSpPr txBox="1">
            <a:spLocks noChangeArrowheads="1"/>
          </p:cNvSpPr>
          <p:nvPr/>
        </p:nvSpPr>
        <p:spPr bwMode="auto">
          <a:xfrm>
            <a:off x="4267200" y="2438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L</a:t>
            </a:r>
          </a:p>
        </p:txBody>
      </p:sp>
      <p:sp>
        <p:nvSpPr>
          <p:cNvPr id="1046541" name="TextBox 4107"/>
          <p:cNvSpPr txBox="1">
            <a:spLocks noChangeArrowheads="1"/>
          </p:cNvSpPr>
          <p:nvPr/>
        </p:nvSpPr>
        <p:spPr bwMode="auto">
          <a:xfrm>
            <a:off x="6248400" y="2438400"/>
            <a:ext cx="325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T</a:t>
            </a:r>
          </a:p>
        </p:txBody>
      </p:sp>
      <p:sp>
        <p:nvSpPr>
          <p:cNvPr id="1046542" name="TextBox 4108"/>
          <p:cNvSpPr txBox="1">
            <a:spLocks noChangeArrowheads="1"/>
          </p:cNvSpPr>
          <p:nvPr/>
        </p:nvSpPr>
        <p:spPr bwMode="auto">
          <a:xfrm>
            <a:off x="8153400" y="2438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G</a:t>
            </a:r>
          </a:p>
        </p:txBody>
      </p:sp>
      <p:sp>
        <p:nvSpPr>
          <p:cNvPr id="1046543" name="Oval 4109"/>
          <p:cNvSpPr>
            <a:spLocks noChangeAspect="1" noChangeArrowheads="1"/>
          </p:cNvSpPr>
          <p:nvPr/>
        </p:nvSpPr>
        <p:spPr bwMode="auto">
          <a:xfrm>
            <a:off x="4267200" y="2438400"/>
            <a:ext cx="344488" cy="344488"/>
          </a:xfrm>
          <a:prstGeom prst="ellipse">
            <a:avLst/>
          </a:prstGeom>
          <a:solidFill>
            <a:srgbClr val="00B0F0">
              <a:alpha val="39999"/>
            </a:srgbClr>
          </a:solidFill>
          <a:ln w="28575" algn="ctr">
            <a:solidFill>
              <a:srgbClr val="0070C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6544" name="Oval 4110"/>
          <p:cNvSpPr>
            <a:spLocks noChangeAspect="1" noChangeArrowheads="1"/>
          </p:cNvSpPr>
          <p:nvPr/>
        </p:nvSpPr>
        <p:spPr bwMode="auto">
          <a:xfrm>
            <a:off x="6248400" y="2438400"/>
            <a:ext cx="344488" cy="344488"/>
          </a:xfrm>
          <a:prstGeom prst="ellipse">
            <a:avLst/>
          </a:prstGeom>
          <a:solidFill>
            <a:srgbClr val="92D050">
              <a:alpha val="39999"/>
            </a:srgbClr>
          </a:solidFill>
          <a:ln w="28575" algn="ctr">
            <a:solidFill>
              <a:srgbClr val="00B05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6545" name="Straight Connector 4111"/>
          <p:cNvSpPr>
            <a:spLocks noChangeShapeType="1"/>
          </p:cNvSpPr>
          <p:nvPr/>
        </p:nvSpPr>
        <p:spPr bwMode="auto">
          <a:xfrm>
            <a:off x="6477000" y="2819400"/>
            <a:ext cx="0" cy="7381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6546" name="Straight Connector 4112"/>
          <p:cNvSpPr>
            <a:spLocks noChangeShapeType="1"/>
          </p:cNvSpPr>
          <p:nvPr/>
        </p:nvSpPr>
        <p:spPr bwMode="auto">
          <a:xfrm>
            <a:off x="8382000" y="2819400"/>
            <a:ext cx="0" cy="7381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6547" name="Straight Connector 4113"/>
          <p:cNvSpPr>
            <a:spLocks noChangeShapeType="1"/>
          </p:cNvSpPr>
          <p:nvPr/>
        </p:nvSpPr>
        <p:spPr bwMode="auto">
          <a:xfrm>
            <a:off x="8305800" y="1600200"/>
            <a:ext cx="46038" cy="762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6548" name="Straight Connector 4114"/>
          <p:cNvSpPr>
            <a:spLocks noChangeShapeType="1"/>
          </p:cNvSpPr>
          <p:nvPr/>
        </p:nvSpPr>
        <p:spPr bwMode="auto">
          <a:xfrm>
            <a:off x="6400800" y="1600200"/>
            <a:ext cx="46038" cy="762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cxnSp>
        <p:nvCxnSpPr>
          <p:cNvPr id="32" name="Straight Arrow Connector 31"/>
          <p:cNvCxnSpPr>
            <a:stCxn id="11" idx="4"/>
            <a:endCxn id="286" idx="0"/>
          </p:cNvCxnSpPr>
          <p:nvPr/>
        </p:nvCxnSpPr>
        <p:spPr bwMode="auto">
          <a:xfrm rot="5400000" flipV="1">
            <a:off x="4567237" y="3805238"/>
            <a:ext cx="1514475" cy="2000250"/>
          </a:xfrm>
          <a:prstGeom prst="straightConnector1">
            <a:avLst/>
          </a:prstGeom>
          <a:noFill/>
          <a:ln w="28575" cap="rnd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2" idx="4"/>
            <a:endCxn id="286" idx="0"/>
          </p:cNvCxnSpPr>
          <p:nvPr/>
        </p:nvCxnSpPr>
        <p:spPr bwMode="auto">
          <a:xfrm rot="5400000">
            <a:off x="6510337" y="3862388"/>
            <a:ext cx="1514475" cy="1885950"/>
          </a:xfrm>
          <a:prstGeom prst="straightConnector1">
            <a:avLst/>
          </a:prstGeom>
          <a:noFill/>
          <a:ln w="28575" cap="rnd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20" idx="4"/>
            <a:endCxn id="286" idx="0"/>
          </p:cNvCxnSpPr>
          <p:nvPr/>
        </p:nvCxnSpPr>
        <p:spPr bwMode="auto">
          <a:xfrm rot="5400000" flipV="1">
            <a:off x="5557837" y="4795838"/>
            <a:ext cx="1514475" cy="19050"/>
          </a:xfrm>
          <a:prstGeom prst="straightConnector1">
            <a:avLst/>
          </a:prstGeom>
          <a:noFill/>
          <a:ln w="28575" cap="rnd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46552" name="Oval 229"/>
          <p:cNvSpPr>
            <a:spLocks noChangeArrowheads="1"/>
          </p:cNvSpPr>
          <p:nvPr/>
        </p:nvSpPr>
        <p:spPr bwMode="auto">
          <a:xfrm>
            <a:off x="3733800" y="1219200"/>
            <a:ext cx="5181600" cy="3048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bg2"/>
            </a:solidFill>
            <a:prstDash val="sysDash"/>
            <a:round/>
            <a:headEnd/>
            <a:tailEnd type="none" w="med" len="lg"/>
          </a:ln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1046553" name="Straight Connector 4135"/>
          <p:cNvSpPr>
            <a:spLocks noChangeShapeType="1"/>
          </p:cNvSpPr>
          <p:nvPr/>
        </p:nvSpPr>
        <p:spPr bwMode="auto">
          <a:xfrm>
            <a:off x="4495800" y="2819400"/>
            <a:ext cx="0" cy="7381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286" name="Oval 285"/>
          <p:cNvSpPr/>
          <p:nvPr/>
        </p:nvSpPr>
        <p:spPr bwMode="auto">
          <a:xfrm>
            <a:off x="5791200" y="5562600"/>
            <a:ext cx="1066800" cy="446088"/>
          </a:xfrm>
          <a:prstGeom prst="ellipse">
            <a:avLst/>
          </a:prstGeom>
          <a:solidFill>
            <a:schemeClr val="bg1">
              <a:shade val="75000"/>
            </a:schemeClr>
          </a:solidFill>
          <a:ln w="28575" cap="flat" cmpd="sng" algn="ctr">
            <a:solidFill>
              <a:schemeClr val="tx1">
                <a:tint val="50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1046555" name="TextBox 4143"/>
          <p:cNvSpPr txBox="1">
            <a:spLocks noChangeArrowheads="1"/>
          </p:cNvSpPr>
          <p:nvPr/>
        </p:nvSpPr>
        <p:spPr bwMode="auto">
          <a:xfrm>
            <a:off x="6019800" y="5562600"/>
            <a:ext cx="608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Obs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04800" y="2286000"/>
            <a:ext cx="289560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b="0" i="0"/>
              <a:t>Perform very badly.</a:t>
            </a:r>
          </a:p>
          <a:p>
            <a:pPr algn="l">
              <a:lnSpc>
                <a:spcPct val="100000"/>
              </a:lnSpc>
            </a:pPr>
            <a:endParaRPr lang="en-US" b="0" i="0"/>
          </a:p>
          <a:p>
            <a:pPr algn="l">
              <a:lnSpc>
                <a:spcPct val="100000"/>
              </a:lnSpc>
            </a:pPr>
            <a:endParaRPr lang="en-US" b="0" i="0"/>
          </a:p>
          <a:p>
            <a:pPr algn="l">
              <a:lnSpc>
                <a:spcPct val="100000"/>
              </a:lnSpc>
            </a:pPr>
            <a:r>
              <a:rPr lang="en-US" b="0" i="0"/>
              <a:t>Unsurprising, since this model allows feature values to be replaced at any time without regard to their surroundings.</a:t>
            </a:r>
          </a:p>
          <a:p>
            <a:pPr algn="l">
              <a:lnSpc>
                <a:spcPct val="100000"/>
              </a:lnSpc>
            </a:pPr>
            <a:endParaRPr lang="en-US" b="0" i="0"/>
          </a:p>
          <a:p>
            <a:pPr algn="l">
              <a:lnSpc>
                <a:spcPct val="100000"/>
              </a:lnSpc>
            </a:pPr>
            <a:endParaRPr lang="en-US" b="0" i="0"/>
          </a:p>
          <a:p>
            <a:pPr algn="l">
              <a:lnSpc>
                <a:spcPct val="100000"/>
              </a:lnSpc>
            </a:pPr>
            <a:endParaRPr lang="en-US" sz="1800" b="0" i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Shape 72908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Substitution Modeling – The Model</a:t>
            </a:r>
          </a:p>
        </p:txBody>
      </p:sp>
      <p:sp>
        <p:nvSpPr>
          <p:cNvPr id="729091" name="Shape 729090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609600"/>
            <a:ext cx="8001000" cy="68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B0F0"/>
                </a:solidFill>
              </a:rPr>
              <a:t>Context Dependent</a:t>
            </a:r>
            <a:r>
              <a:rPr lang="en-US">
                <a:solidFill>
                  <a:srgbClr val="000000"/>
                </a:solidFill>
              </a:rPr>
              <a:t>:  Connect the surface variables to the surface values in the previous frame.</a:t>
            </a:r>
            <a:endParaRPr lang="en-US"/>
          </a:p>
        </p:txBody>
      </p:sp>
      <p:sp>
        <p:nvSpPr>
          <p:cNvPr id="1047556" name="Oval 4098"/>
          <p:cNvSpPr>
            <a:spLocks noChangeAspect="1" noChangeArrowheads="1"/>
          </p:cNvSpPr>
          <p:nvPr/>
        </p:nvSpPr>
        <p:spPr bwMode="auto">
          <a:xfrm>
            <a:off x="3657600" y="3581400"/>
            <a:ext cx="1335088" cy="466725"/>
          </a:xfrm>
          <a:prstGeom prst="ellipse">
            <a:avLst/>
          </a:prstGeom>
          <a:solidFill>
            <a:srgbClr val="00B0F0">
              <a:alpha val="39999"/>
            </a:srgbClr>
          </a:solidFill>
          <a:ln w="28575" algn="ctr">
            <a:solidFill>
              <a:srgbClr val="0070C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Oval 11"/>
          <p:cNvSpPr>
            <a:spLocks noChangeAspect="1" noChangeArrowheads="1"/>
          </p:cNvSpPr>
          <p:nvPr/>
        </p:nvSpPr>
        <p:spPr bwMode="auto">
          <a:xfrm>
            <a:off x="8153400" y="2438400"/>
            <a:ext cx="344488" cy="344488"/>
          </a:xfrm>
          <a:prstGeom prst="ellipse">
            <a:avLst/>
          </a:prstGeom>
          <a:solidFill>
            <a:schemeClr val="tx2">
              <a:tint val="60000"/>
              <a:alpha val="39999"/>
            </a:schemeClr>
          </a:solidFill>
          <a:ln w="28575" cap="flat" cmpd="sng" algn="ctr">
            <a:solidFill>
              <a:srgbClr val="C4320A"/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7558" name="Straight Connector 4100"/>
          <p:cNvSpPr>
            <a:spLocks noChangeShapeType="1"/>
          </p:cNvSpPr>
          <p:nvPr/>
        </p:nvSpPr>
        <p:spPr bwMode="auto">
          <a:xfrm>
            <a:off x="4419600" y="1600200"/>
            <a:ext cx="46038" cy="762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7559" name="TextBox 4101"/>
          <p:cNvSpPr txBox="1">
            <a:spLocks noChangeArrowheads="1"/>
          </p:cNvSpPr>
          <p:nvPr/>
        </p:nvSpPr>
        <p:spPr bwMode="auto">
          <a:xfrm rot="10800000" flipV="1">
            <a:off x="3810000" y="35814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Lsurface</a:t>
            </a:r>
          </a:p>
        </p:txBody>
      </p:sp>
      <p:sp>
        <p:nvSpPr>
          <p:cNvPr id="1047560" name="Oval 4102"/>
          <p:cNvSpPr>
            <a:spLocks noChangeAspect="1" noChangeArrowheads="1"/>
          </p:cNvSpPr>
          <p:nvPr/>
        </p:nvSpPr>
        <p:spPr bwMode="auto">
          <a:xfrm>
            <a:off x="5638800" y="3581400"/>
            <a:ext cx="1335088" cy="466725"/>
          </a:xfrm>
          <a:prstGeom prst="ellipse">
            <a:avLst/>
          </a:prstGeom>
          <a:solidFill>
            <a:srgbClr val="92D050">
              <a:alpha val="39999"/>
            </a:srgbClr>
          </a:solidFill>
          <a:ln w="28575" algn="ctr">
            <a:solidFill>
              <a:srgbClr val="00B05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7561" name="TextBox 4103"/>
          <p:cNvSpPr txBox="1">
            <a:spLocks noChangeArrowheads="1"/>
          </p:cNvSpPr>
          <p:nvPr/>
        </p:nvSpPr>
        <p:spPr bwMode="auto">
          <a:xfrm rot="10800000" flipV="1">
            <a:off x="5791200" y="3581400"/>
            <a:ext cx="1146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Tsurface</a:t>
            </a:r>
          </a:p>
        </p:txBody>
      </p:sp>
      <p:sp>
        <p:nvSpPr>
          <p:cNvPr id="22" name="Oval 21"/>
          <p:cNvSpPr>
            <a:spLocks noChangeAspect="1" noChangeArrowheads="1"/>
          </p:cNvSpPr>
          <p:nvPr/>
        </p:nvSpPr>
        <p:spPr bwMode="auto">
          <a:xfrm>
            <a:off x="7543800" y="3581400"/>
            <a:ext cx="1335088" cy="466725"/>
          </a:xfrm>
          <a:prstGeom prst="ellipse">
            <a:avLst/>
          </a:prstGeom>
          <a:solidFill>
            <a:schemeClr val="tx2">
              <a:tint val="60000"/>
              <a:alpha val="39999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7563" name="TextBox 4105"/>
          <p:cNvSpPr txBox="1">
            <a:spLocks noChangeArrowheads="1"/>
          </p:cNvSpPr>
          <p:nvPr/>
        </p:nvSpPr>
        <p:spPr bwMode="auto">
          <a:xfrm rot="10800000" flipV="1">
            <a:off x="7696200" y="3581400"/>
            <a:ext cx="1146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Gsurface</a:t>
            </a:r>
          </a:p>
        </p:txBody>
      </p:sp>
      <p:sp>
        <p:nvSpPr>
          <p:cNvPr id="1047564" name="TextBox 4106"/>
          <p:cNvSpPr txBox="1">
            <a:spLocks noChangeArrowheads="1"/>
          </p:cNvSpPr>
          <p:nvPr/>
        </p:nvSpPr>
        <p:spPr bwMode="auto">
          <a:xfrm>
            <a:off x="4267200" y="2438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L</a:t>
            </a:r>
          </a:p>
        </p:txBody>
      </p:sp>
      <p:sp>
        <p:nvSpPr>
          <p:cNvPr id="1047565" name="TextBox 4107"/>
          <p:cNvSpPr txBox="1">
            <a:spLocks noChangeArrowheads="1"/>
          </p:cNvSpPr>
          <p:nvPr/>
        </p:nvSpPr>
        <p:spPr bwMode="auto">
          <a:xfrm>
            <a:off x="6248400" y="2438400"/>
            <a:ext cx="325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T</a:t>
            </a:r>
          </a:p>
        </p:txBody>
      </p:sp>
      <p:sp>
        <p:nvSpPr>
          <p:cNvPr id="1047566" name="TextBox 4108"/>
          <p:cNvSpPr txBox="1">
            <a:spLocks noChangeArrowheads="1"/>
          </p:cNvSpPr>
          <p:nvPr/>
        </p:nvSpPr>
        <p:spPr bwMode="auto">
          <a:xfrm>
            <a:off x="8153400" y="2438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G</a:t>
            </a:r>
          </a:p>
        </p:txBody>
      </p:sp>
      <p:sp>
        <p:nvSpPr>
          <p:cNvPr id="1047567" name="Oval 4109"/>
          <p:cNvSpPr>
            <a:spLocks noChangeAspect="1" noChangeArrowheads="1"/>
          </p:cNvSpPr>
          <p:nvPr/>
        </p:nvSpPr>
        <p:spPr bwMode="auto">
          <a:xfrm>
            <a:off x="4267200" y="2438400"/>
            <a:ext cx="344488" cy="344488"/>
          </a:xfrm>
          <a:prstGeom prst="ellipse">
            <a:avLst/>
          </a:prstGeom>
          <a:solidFill>
            <a:srgbClr val="00B0F0">
              <a:alpha val="39999"/>
            </a:srgbClr>
          </a:solidFill>
          <a:ln w="28575" algn="ctr">
            <a:solidFill>
              <a:srgbClr val="0070C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7568" name="Oval 4110"/>
          <p:cNvSpPr>
            <a:spLocks noChangeAspect="1" noChangeArrowheads="1"/>
          </p:cNvSpPr>
          <p:nvPr/>
        </p:nvSpPr>
        <p:spPr bwMode="auto">
          <a:xfrm>
            <a:off x="6248400" y="2438400"/>
            <a:ext cx="344488" cy="344488"/>
          </a:xfrm>
          <a:prstGeom prst="ellipse">
            <a:avLst/>
          </a:prstGeom>
          <a:solidFill>
            <a:srgbClr val="92D050">
              <a:alpha val="39999"/>
            </a:srgbClr>
          </a:solidFill>
          <a:ln w="28575" algn="ctr">
            <a:solidFill>
              <a:srgbClr val="00B050"/>
            </a:solidFill>
            <a:round/>
            <a:headEnd/>
            <a:tailEnd type="none" w="med" len="lg"/>
          </a:ln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7569" name="Straight Connector 4111"/>
          <p:cNvSpPr>
            <a:spLocks noChangeShapeType="1"/>
          </p:cNvSpPr>
          <p:nvPr/>
        </p:nvSpPr>
        <p:spPr bwMode="auto">
          <a:xfrm>
            <a:off x="6477000" y="2819400"/>
            <a:ext cx="0" cy="7381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7570" name="Straight Connector 4112"/>
          <p:cNvSpPr>
            <a:spLocks noChangeShapeType="1"/>
          </p:cNvSpPr>
          <p:nvPr/>
        </p:nvSpPr>
        <p:spPr bwMode="auto">
          <a:xfrm>
            <a:off x="8382000" y="2819400"/>
            <a:ext cx="0" cy="7381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7571" name="Straight Connector 4113"/>
          <p:cNvSpPr>
            <a:spLocks noChangeShapeType="1"/>
          </p:cNvSpPr>
          <p:nvPr/>
        </p:nvSpPr>
        <p:spPr bwMode="auto">
          <a:xfrm>
            <a:off x="8305800" y="1600200"/>
            <a:ext cx="46038" cy="762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sp>
        <p:nvSpPr>
          <p:cNvPr id="1047572" name="Straight Connector 4114"/>
          <p:cNvSpPr>
            <a:spLocks noChangeShapeType="1"/>
          </p:cNvSpPr>
          <p:nvPr/>
        </p:nvSpPr>
        <p:spPr bwMode="auto">
          <a:xfrm>
            <a:off x="6400800" y="1600200"/>
            <a:ext cx="46038" cy="762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cxnSp>
        <p:nvCxnSpPr>
          <p:cNvPr id="32" name="Straight Arrow Connector 31"/>
          <p:cNvCxnSpPr>
            <a:stCxn id="11" idx="4"/>
            <a:endCxn id="286" idx="0"/>
          </p:cNvCxnSpPr>
          <p:nvPr/>
        </p:nvCxnSpPr>
        <p:spPr bwMode="auto">
          <a:xfrm rot="5400000" flipV="1">
            <a:off x="4567237" y="3805238"/>
            <a:ext cx="1514475" cy="2000250"/>
          </a:xfrm>
          <a:prstGeom prst="straightConnector1">
            <a:avLst/>
          </a:prstGeom>
          <a:noFill/>
          <a:ln w="28575" cap="rnd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2" idx="4"/>
            <a:endCxn id="286" idx="0"/>
          </p:cNvCxnSpPr>
          <p:nvPr/>
        </p:nvCxnSpPr>
        <p:spPr bwMode="auto">
          <a:xfrm rot="5400000">
            <a:off x="6510337" y="3862388"/>
            <a:ext cx="1514475" cy="1885950"/>
          </a:xfrm>
          <a:prstGeom prst="straightConnector1">
            <a:avLst/>
          </a:prstGeom>
          <a:noFill/>
          <a:ln w="28575" cap="rnd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20" idx="4"/>
            <a:endCxn id="286" idx="0"/>
          </p:cNvCxnSpPr>
          <p:nvPr/>
        </p:nvCxnSpPr>
        <p:spPr bwMode="auto">
          <a:xfrm rot="5400000" flipV="1">
            <a:off x="5557837" y="4795838"/>
            <a:ext cx="1514475" cy="19050"/>
          </a:xfrm>
          <a:prstGeom prst="straightConnector1">
            <a:avLst/>
          </a:prstGeom>
          <a:noFill/>
          <a:ln w="28575" cap="rnd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1" name="Oval 50"/>
          <p:cNvSpPr>
            <a:spLocks noChangeAspect="1" noChangeArrowheads="1"/>
          </p:cNvSpPr>
          <p:nvPr/>
        </p:nvSpPr>
        <p:spPr bwMode="auto">
          <a:xfrm flipH="1">
            <a:off x="138113" y="3657600"/>
            <a:ext cx="914400" cy="466725"/>
          </a:xfrm>
          <a:prstGeom prst="ellipse">
            <a:avLst/>
          </a:prstGeom>
          <a:solidFill>
            <a:srgbClr val="00B0F0">
              <a:alpha val="39999"/>
            </a:srgbClr>
          </a:solidFill>
          <a:ln w="28575" cap="flat" cmpd="sng" algn="ctr">
            <a:solidFill>
              <a:schemeClr val="bg1">
                <a:shade val="85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7" name="Oval 56"/>
          <p:cNvSpPr>
            <a:spLocks noChangeAspect="1" noChangeArrowheads="1"/>
          </p:cNvSpPr>
          <p:nvPr/>
        </p:nvSpPr>
        <p:spPr bwMode="auto">
          <a:xfrm flipH="1">
            <a:off x="827088" y="3657600"/>
            <a:ext cx="914400" cy="466725"/>
          </a:xfrm>
          <a:prstGeom prst="ellipse">
            <a:avLst/>
          </a:prstGeom>
          <a:solidFill>
            <a:srgbClr val="92D050">
              <a:alpha val="39999"/>
            </a:srgbClr>
          </a:solidFill>
          <a:ln w="28575" cap="flat" cmpd="sng" algn="ctr">
            <a:solidFill>
              <a:schemeClr val="bg1">
                <a:shade val="85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" name="Oval 57"/>
          <p:cNvSpPr>
            <a:spLocks noChangeAspect="1" noChangeArrowheads="1"/>
          </p:cNvSpPr>
          <p:nvPr/>
        </p:nvSpPr>
        <p:spPr bwMode="auto">
          <a:xfrm flipH="1">
            <a:off x="1577975" y="3657600"/>
            <a:ext cx="914400" cy="466725"/>
          </a:xfrm>
          <a:prstGeom prst="ellipse">
            <a:avLst/>
          </a:prstGeom>
          <a:solidFill>
            <a:schemeClr val="tx2">
              <a:tint val="60000"/>
              <a:alpha val="39999"/>
            </a:schemeClr>
          </a:solidFill>
          <a:ln w="28575" cap="flat" cmpd="sng" algn="ctr">
            <a:solidFill>
              <a:schemeClr val="bg1">
                <a:shade val="85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" name="Oval 64"/>
          <p:cNvSpPr>
            <a:spLocks noChangeAspect="1" noChangeArrowheads="1"/>
          </p:cNvSpPr>
          <p:nvPr/>
        </p:nvSpPr>
        <p:spPr bwMode="auto">
          <a:xfrm>
            <a:off x="1905000" y="2667000"/>
            <a:ext cx="344488" cy="344488"/>
          </a:xfrm>
          <a:prstGeom prst="ellipse">
            <a:avLst/>
          </a:prstGeom>
          <a:solidFill>
            <a:schemeClr val="tx2">
              <a:tint val="40000"/>
              <a:alpha val="39999"/>
            </a:schemeClr>
          </a:solidFill>
          <a:ln w="28575" cap="flat" cmpd="sng" algn="ctr">
            <a:solidFill>
              <a:schemeClr val="bg1">
                <a:shade val="75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9" name="Oval 68"/>
          <p:cNvSpPr>
            <a:spLocks noChangeAspect="1" noChangeArrowheads="1"/>
          </p:cNvSpPr>
          <p:nvPr/>
        </p:nvSpPr>
        <p:spPr bwMode="auto">
          <a:xfrm>
            <a:off x="304800" y="2667000"/>
            <a:ext cx="344488" cy="344488"/>
          </a:xfrm>
          <a:prstGeom prst="ellipse">
            <a:avLst/>
          </a:prstGeom>
          <a:solidFill>
            <a:srgbClr val="00B0F0">
              <a:alpha val="39999"/>
            </a:srgbClr>
          </a:solidFill>
          <a:ln w="28575" cap="flat" cmpd="sng" algn="ctr">
            <a:solidFill>
              <a:schemeClr val="bg1">
                <a:shade val="75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0" name="Oval 69"/>
          <p:cNvSpPr>
            <a:spLocks noChangeAspect="1" noChangeArrowheads="1"/>
          </p:cNvSpPr>
          <p:nvPr/>
        </p:nvSpPr>
        <p:spPr bwMode="auto">
          <a:xfrm>
            <a:off x="1066800" y="2667000"/>
            <a:ext cx="344488" cy="344488"/>
          </a:xfrm>
          <a:prstGeom prst="ellipse">
            <a:avLst/>
          </a:prstGeom>
          <a:solidFill>
            <a:srgbClr val="92D050">
              <a:alpha val="39999"/>
            </a:srgbClr>
          </a:solidFill>
          <a:ln w="28575" cap="flat" cmpd="sng" algn="ctr">
            <a:solidFill>
              <a:schemeClr val="bg1">
                <a:shade val="75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 anchor="ctr">
            <a:spAutoFit/>
          </a:bodyPr>
          <a:lstStyle/>
          <a:p>
            <a:pPr algn="l" eaLnBrk="1" hangingPunct="1">
              <a:lnSpc>
                <a:spcPct val="100000"/>
              </a:lnSpc>
            </a:pPr>
            <a:endParaRPr lang="en-US" sz="1800" b="0" i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47582" name="Shape 4124"/>
          <p:cNvCxnSpPr>
            <a:cxnSpLocks noChangeShapeType="1"/>
          </p:cNvCxnSpPr>
          <p:nvPr/>
        </p:nvCxnSpPr>
        <p:spPr bwMode="auto">
          <a:xfrm rot="5400000" flipH="1" flipV="1">
            <a:off x="4879975" y="736600"/>
            <a:ext cx="544513" cy="6234113"/>
          </a:xfrm>
          <a:prstGeom prst="curvedConnector5">
            <a:avLst>
              <a:gd name="adj1" fmla="val -84102"/>
              <a:gd name="adj2" fmla="val 20954"/>
              <a:gd name="adj3" fmla="val 170088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047583" name="Straight Connector 4126"/>
          <p:cNvSpPr>
            <a:spLocks noChangeShapeType="1"/>
          </p:cNvSpPr>
          <p:nvPr/>
        </p:nvSpPr>
        <p:spPr bwMode="auto">
          <a:xfrm rot="5400000">
            <a:off x="344488" y="4000500"/>
            <a:ext cx="5410200" cy="3175"/>
          </a:xfrm>
          <a:prstGeom prst="line">
            <a:avLst/>
          </a:prstGeom>
          <a:noFill/>
          <a:ln w="12700" algn="ctr">
            <a:solidFill>
              <a:srgbClr val="7030A0"/>
            </a:solidFill>
            <a:prstDash val="dashDot"/>
            <a:round/>
            <a:headEnd/>
            <a:tailEnd type="none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1047584" name="TextBox 4127"/>
          <p:cNvSpPr txBox="1">
            <a:spLocks noChangeArrowheads="1"/>
          </p:cNvSpPr>
          <p:nvPr/>
        </p:nvSpPr>
        <p:spPr bwMode="auto">
          <a:xfrm>
            <a:off x="2133600" y="60198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7030A0"/>
                </a:solidFill>
                <a:latin typeface="Arial" charset="0"/>
              </a:rPr>
              <a:t>T= 0</a:t>
            </a:r>
          </a:p>
        </p:txBody>
      </p:sp>
      <p:sp>
        <p:nvSpPr>
          <p:cNvPr id="1047585" name="TextBox 4128"/>
          <p:cNvSpPr txBox="1">
            <a:spLocks noChangeArrowheads="1"/>
          </p:cNvSpPr>
          <p:nvPr/>
        </p:nvSpPr>
        <p:spPr bwMode="auto">
          <a:xfrm>
            <a:off x="3200400" y="60198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7030A0"/>
                </a:solidFill>
                <a:latin typeface="Arial" charset="0"/>
              </a:rPr>
              <a:t>T= 1</a:t>
            </a:r>
          </a:p>
        </p:txBody>
      </p:sp>
      <p:cxnSp>
        <p:nvCxnSpPr>
          <p:cNvPr id="238" name="Straight Arrow Connector 237"/>
          <p:cNvCxnSpPr>
            <a:stCxn id="51" idx="4"/>
            <a:endCxn id="285" idx="0"/>
          </p:cNvCxnSpPr>
          <p:nvPr/>
        </p:nvCxnSpPr>
        <p:spPr bwMode="auto">
          <a:xfrm rot="5400000" flipV="1">
            <a:off x="379413" y="4341813"/>
            <a:ext cx="1208087" cy="776287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1" name="Straight Arrow Connector 240"/>
          <p:cNvCxnSpPr>
            <a:stCxn id="57" idx="4"/>
            <a:endCxn id="285" idx="0"/>
          </p:cNvCxnSpPr>
          <p:nvPr/>
        </p:nvCxnSpPr>
        <p:spPr bwMode="auto">
          <a:xfrm rot="5400000" flipV="1">
            <a:off x="723900" y="4686301"/>
            <a:ext cx="1208087" cy="87312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2" name="Straight Arrow Connector 241"/>
          <p:cNvCxnSpPr>
            <a:stCxn id="58" idx="4"/>
            <a:endCxn id="285" idx="0"/>
          </p:cNvCxnSpPr>
          <p:nvPr/>
        </p:nvCxnSpPr>
        <p:spPr bwMode="auto">
          <a:xfrm rot="5400000">
            <a:off x="1098550" y="4397375"/>
            <a:ext cx="1209675" cy="663575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47589" name="Shape 4132"/>
          <p:cNvCxnSpPr>
            <a:cxnSpLocks noChangeShapeType="1"/>
          </p:cNvCxnSpPr>
          <p:nvPr/>
        </p:nvCxnSpPr>
        <p:spPr bwMode="auto">
          <a:xfrm rot="5400000" flipH="1" flipV="1">
            <a:off x="3546475" y="1346201"/>
            <a:ext cx="542925" cy="5080000"/>
          </a:xfrm>
          <a:prstGeom prst="curvedConnector5">
            <a:avLst>
              <a:gd name="adj1" fmla="val -70088"/>
              <a:gd name="adj2" fmla="val 35361"/>
              <a:gd name="adj3" fmla="val 170088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47590" name="Shape 4133"/>
          <p:cNvCxnSpPr>
            <a:cxnSpLocks noChangeShapeType="1"/>
          </p:cNvCxnSpPr>
          <p:nvPr/>
        </p:nvCxnSpPr>
        <p:spPr bwMode="auto">
          <a:xfrm rot="5400000" flipH="1" flipV="1">
            <a:off x="2202656" y="1966119"/>
            <a:ext cx="544513" cy="3749675"/>
          </a:xfrm>
          <a:prstGeom prst="curvedConnector5">
            <a:avLst>
              <a:gd name="adj1" fmla="val -70088"/>
              <a:gd name="adj2" fmla="val 55060"/>
              <a:gd name="adj3" fmla="val 142051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3" name="Straight Arrow Connector 252"/>
          <p:cNvCxnSpPr>
            <a:stCxn id="69" idx="4"/>
            <a:endCxn id="51" idx="0"/>
          </p:cNvCxnSpPr>
          <p:nvPr/>
        </p:nvCxnSpPr>
        <p:spPr bwMode="auto">
          <a:xfrm rot="5400000" flipV="1">
            <a:off x="212726" y="3275012"/>
            <a:ext cx="646112" cy="119063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47592" name="Straight Connector 4135"/>
          <p:cNvSpPr>
            <a:spLocks noChangeShapeType="1"/>
          </p:cNvSpPr>
          <p:nvPr/>
        </p:nvSpPr>
        <p:spPr bwMode="auto">
          <a:xfrm>
            <a:off x="4495800" y="2819400"/>
            <a:ext cx="0" cy="7381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stealth" w="med" len="med"/>
          </a:ln>
        </p:spPr>
        <p:txBody>
          <a:bodyPr lIns="64008" tIns="27432" rIns="64008" bIns="27432">
            <a:spAutoFit/>
          </a:bodyPr>
          <a:lstStyle/>
          <a:p>
            <a:endParaRPr lang="en-US"/>
          </a:p>
        </p:txBody>
      </p:sp>
      <p:cxnSp>
        <p:nvCxnSpPr>
          <p:cNvPr id="257" name="Straight Arrow Connector 256"/>
          <p:cNvCxnSpPr>
            <a:stCxn id="70" idx="4"/>
            <a:endCxn id="57" idx="0"/>
          </p:cNvCxnSpPr>
          <p:nvPr/>
        </p:nvCxnSpPr>
        <p:spPr bwMode="auto">
          <a:xfrm rot="5400000" flipV="1">
            <a:off x="938213" y="3311525"/>
            <a:ext cx="646112" cy="46038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2" name="Straight Arrow Connector 261"/>
          <p:cNvCxnSpPr>
            <a:stCxn id="65" idx="4"/>
            <a:endCxn id="58" idx="0"/>
          </p:cNvCxnSpPr>
          <p:nvPr/>
        </p:nvCxnSpPr>
        <p:spPr bwMode="auto">
          <a:xfrm rot="5400000">
            <a:off x="1733551" y="3313112"/>
            <a:ext cx="646112" cy="42863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7" name="Straight Arrow Connector 266"/>
          <p:cNvCxnSpPr>
            <a:endCxn id="69" idx="0"/>
          </p:cNvCxnSpPr>
          <p:nvPr/>
        </p:nvCxnSpPr>
        <p:spPr bwMode="auto">
          <a:xfrm rot="5400000">
            <a:off x="146050" y="2270125"/>
            <a:ext cx="727075" cy="66675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9" name="Straight Arrow Connector 268"/>
          <p:cNvCxnSpPr>
            <a:endCxn id="70" idx="0"/>
          </p:cNvCxnSpPr>
          <p:nvPr/>
        </p:nvCxnSpPr>
        <p:spPr bwMode="auto">
          <a:xfrm rot="5400000" flipV="1">
            <a:off x="847725" y="2276475"/>
            <a:ext cx="765175" cy="15875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0" name="Straight Arrow Connector 269"/>
          <p:cNvCxnSpPr>
            <a:endCxn id="65" idx="0"/>
          </p:cNvCxnSpPr>
          <p:nvPr/>
        </p:nvCxnSpPr>
        <p:spPr bwMode="auto">
          <a:xfrm rot="5400000" flipV="1">
            <a:off x="1685925" y="2276475"/>
            <a:ext cx="736600" cy="44450"/>
          </a:xfrm>
          <a:prstGeom prst="straightConnector1">
            <a:avLst/>
          </a:prstGeom>
          <a:noFill/>
          <a:ln w="19050" cap="rnd" cmpd="sng" algn="ctr">
            <a:solidFill>
              <a:srgbClr val="FFFFFF">
                <a:shade val="50000"/>
              </a:srgbClr>
            </a:solidFill>
            <a:prstDash val="solid"/>
            <a:tailEnd type="arrow"/>
          </a:ln>
          <a:effec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85" name="Oval 284"/>
          <p:cNvSpPr/>
          <p:nvPr/>
        </p:nvSpPr>
        <p:spPr bwMode="auto">
          <a:xfrm>
            <a:off x="990600" y="5334000"/>
            <a:ext cx="762000" cy="381000"/>
          </a:xfrm>
          <a:prstGeom prst="ellipse">
            <a:avLst/>
          </a:prstGeom>
          <a:solidFill>
            <a:schemeClr val="bg1">
              <a:shade val="85000"/>
            </a:schemeClr>
          </a:solidFill>
          <a:ln w="28575" cap="flat" cmpd="sng" algn="ctr">
            <a:solidFill>
              <a:schemeClr val="bg1">
                <a:shade val="50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286" name="Oval 285"/>
          <p:cNvSpPr/>
          <p:nvPr/>
        </p:nvSpPr>
        <p:spPr bwMode="auto">
          <a:xfrm>
            <a:off x="5791200" y="5562600"/>
            <a:ext cx="1066800" cy="446088"/>
          </a:xfrm>
          <a:prstGeom prst="ellipse">
            <a:avLst/>
          </a:prstGeom>
          <a:solidFill>
            <a:schemeClr val="bg1">
              <a:shade val="75000"/>
            </a:schemeClr>
          </a:solidFill>
          <a:ln w="28575" cap="flat" cmpd="sng" algn="ctr">
            <a:solidFill>
              <a:schemeClr val="tx1">
                <a:tint val="50000"/>
              </a:schemeClr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1047600" name="TextBox 4143"/>
          <p:cNvSpPr txBox="1">
            <a:spLocks noChangeArrowheads="1"/>
          </p:cNvSpPr>
          <p:nvPr/>
        </p:nvSpPr>
        <p:spPr bwMode="auto">
          <a:xfrm>
            <a:off x="6019800" y="5562600"/>
            <a:ext cx="608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sz="1800" b="0" i="0">
                <a:solidFill>
                  <a:srgbClr val="000000"/>
                </a:solidFill>
                <a:latin typeface="Arial" charset="0"/>
              </a:rPr>
              <a:t>Obs</a:t>
            </a:r>
          </a:p>
        </p:txBody>
      </p:sp>
      <p:sp>
        <p:nvSpPr>
          <p:cNvPr id="1047601" name="Oval 49"/>
          <p:cNvSpPr>
            <a:spLocks noChangeArrowheads="1"/>
          </p:cNvSpPr>
          <p:nvPr/>
        </p:nvSpPr>
        <p:spPr bwMode="auto">
          <a:xfrm>
            <a:off x="3733800" y="1219200"/>
            <a:ext cx="5181600" cy="3048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bg2"/>
            </a:solidFill>
            <a:prstDash val="sysDash"/>
            <a:round/>
            <a:headEnd/>
            <a:tailEnd type="none" w="med" len="lg"/>
          </a:ln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Shape 47616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Substitution Modeling – The Challenges</a:t>
            </a:r>
          </a:p>
        </p:txBody>
      </p:sp>
      <p:sp>
        <p:nvSpPr>
          <p:cNvPr id="4" name="Shap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382000" cy="3014663"/>
          </a:xfrm>
        </p:spPr>
        <p:txBody>
          <a:bodyPr/>
          <a:lstStyle/>
          <a:p>
            <a:r>
              <a:rPr lang="en-US" sz="2400"/>
              <a:t>One challenge with this model is staying within computational constraints (time and memory)</a:t>
            </a:r>
          </a:p>
          <a:p>
            <a:endParaRPr lang="en-US" sz="1600"/>
          </a:p>
          <a:p>
            <a:pPr lvl="1"/>
            <a:r>
              <a:rPr lang="en-US"/>
              <a:t>Initialize CPTs governing the surface variables with many 0’s</a:t>
            </a:r>
          </a:p>
          <a:p>
            <a:pPr lvl="1"/>
            <a:r>
              <a:rPr lang="en-US"/>
              <a:t>Initialize the model with trained parameters from a similar model</a:t>
            </a:r>
          </a:p>
          <a:p>
            <a:pPr lvl="1"/>
            <a:r>
              <a:rPr lang="en-US"/>
              <a:t>Use beam pruning while training</a:t>
            </a:r>
          </a:p>
          <a:p>
            <a:pPr lvl="1"/>
            <a:r>
              <a:rPr lang="en-US"/>
              <a:t>Find good triangulations of the training and decoding structures</a:t>
            </a:r>
          </a:p>
          <a:p>
            <a:pPr lvl="1"/>
            <a:r>
              <a:rPr lang="en-US"/>
              <a:t>Disallow asynchrony</a:t>
            </a:r>
          </a:p>
          <a:p>
            <a:pPr lvl="1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en-US"/>
              <a:t>Substitution Modeling – Allowed substitutions</a:t>
            </a:r>
          </a:p>
        </p:txBody>
      </p:sp>
      <p:sp>
        <p:nvSpPr>
          <p:cNvPr id="3" name="Shape 2"/>
          <p:cNvSpPr>
            <a:spLocks noGrp="1"/>
          </p:cNvSpPr>
          <p:nvPr>
            <p:ph idx="4294967295"/>
          </p:nvPr>
        </p:nvSpPr>
        <p:spPr>
          <a:xfrm>
            <a:off x="304800" y="762000"/>
            <a:ext cx="8610600" cy="5175250"/>
          </a:xfrm>
        </p:spPr>
        <p:txBody>
          <a:bodyPr/>
          <a:lstStyle/>
          <a:p>
            <a:r>
              <a:rPr lang="en-US" sz="2400"/>
              <a:t>The CPTs for the surface variables are very large</a:t>
            </a:r>
            <a:endParaRPr lang="en-US"/>
          </a:p>
          <a:p>
            <a:pPr marL="660400" lvl="1" indent="-260350"/>
            <a:r>
              <a:rPr lang="en-US"/>
              <a:t>Lsurface:  11 x 18 x 18 = 3,564 values</a:t>
            </a:r>
          </a:p>
          <a:p>
            <a:pPr marL="660400" lvl="1" indent="-260350"/>
            <a:r>
              <a:rPr lang="en-US"/>
              <a:t>Tsurface:  38 x 57 x 57 = 123,462 values</a:t>
            </a:r>
          </a:p>
          <a:p>
            <a:pPr marL="660400" lvl="1" indent="-260350"/>
            <a:r>
              <a:rPr lang="en-US"/>
              <a:t>Gsurface:    9 x 9 x 9 = 729 values</a:t>
            </a:r>
          </a:p>
          <a:p>
            <a:endParaRPr lang="en-US" sz="1800"/>
          </a:p>
          <a:p>
            <a:r>
              <a:rPr lang="en-US" sz="2400"/>
              <a:t>Allow the surface variable to take values only between the </a:t>
            </a:r>
            <a:r>
              <a:rPr lang="en-US" sz="2400">
                <a:solidFill>
                  <a:srgbClr val="00B0F0"/>
                </a:solidFill>
              </a:rPr>
              <a:t>previous surface </a:t>
            </a:r>
            <a:r>
              <a:rPr lang="en-US" sz="2400"/>
              <a:t>value and the </a:t>
            </a:r>
            <a:r>
              <a:rPr lang="en-US" sz="2400">
                <a:solidFill>
                  <a:srgbClr val="00B0F0"/>
                </a:solidFill>
              </a:rPr>
              <a:t>current target </a:t>
            </a:r>
            <a:r>
              <a:rPr lang="en-US" sz="2400"/>
              <a:t>value.</a:t>
            </a:r>
          </a:p>
          <a:p>
            <a:pPr marL="660400" lvl="1" indent="-260350"/>
            <a:endParaRPr lang="en-US"/>
          </a:p>
          <a:p>
            <a:pPr marL="660400" lvl="1" indent="-260350"/>
            <a:r>
              <a:rPr lang="en-US"/>
              <a:t>Example:</a:t>
            </a:r>
          </a:p>
          <a:p>
            <a:pPr lvl="2"/>
            <a:r>
              <a:rPr lang="en-US" sz="1800"/>
              <a:t>Previous surface lips value:   narrow </a:t>
            </a:r>
          </a:p>
          <a:p>
            <a:pPr lvl="2"/>
            <a:r>
              <a:rPr lang="en-US" sz="1800"/>
              <a:t>Current target lips value:       mid</a:t>
            </a:r>
          </a:p>
          <a:p>
            <a:pPr lvl="2"/>
            <a:endParaRPr lang="en-US" sz="1800"/>
          </a:p>
          <a:p>
            <a:pPr lvl="2"/>
            <a:r>
              <a:rPr lang="en-US" sz="1800"/>
              <a:t>Allowed current surface values:  </a:t>
            </a:r>
          </a:p>
          <a:p>
            <a:pPr lvl="3"/>
            <a:r>
              <a:rPr lang="en-US" sz="1600">
                <a:solidFill>
                  <a:schemeClr val="tx2"/>
                </a:solidFill>
              </a:rPr>
              <a:t>closed   critical</a:t>
            </a:r>
            <a:r>
              <a:rPr lang="en-US" sz="1200">
                <a:solidFill>
                  <a:schemeClr val="tx2"/>
                </a:solidFill>
              </a:rPr>
              <a:t>  </a:t>
            </a:r>
            <a:r>
              <a:rPr lang="en-US" sz="2000" b="1">
                <a:solidFill>
                  <a:srgbClr val="00B050"/>
                </a:solidFill>
              </a:rPr>
              <a:t>narrow  mid-narrow  mid  </a:t>
            </a:r>
            <a:r>
              <a:rPr lang="en-US" sz="1600">
                <a:solidFill>
                  <a:schemeClr val="tx2"/>
                </a:solidFill>
              </a:rPr>
              <a:t>wide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>
          <a:xfrm>
            <a:off x="346075" y="152400"/>
            <a:ext cx="8645525" cy="371475"/>
          </a:xfrm>
        </p:spPr>
        <p:txBody>
          <a:bodyPr anchor="ctr"/>
          <a:lstStyle/>
          <a:p>
            <a:r>
              <a:rPr lang="en-US"/>
              <a:t>Substitution Modeling – Forced Alignments</a:t>
            </a:r>
          </a:p>
        </p:txBody>
      </p:sp>
      <p:pic>
        <p:nvPicPr>
          <p:cNvPr id="1050627" name="Rectangle 4"/>
          <p:cNvPicPr>
            <a:picLocks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" y="1447800"/>
            <a:ext cx="8991600" cy="2205038"/>
          </a:xfrm>
        </p:spPr>
      </p:pic>
      <p:sp>
        <p:nvSpPr>
          <p:cNvPr id="1050628" name="TextBox 5"/>
          <p:cNvSpPr txBox="1">
            <a:spLocks noChangeArrowheads="1"/>
          </p:cNvSpPr>
          <p:nvPr/>
        </p:nvSpPr>
        <p:spPr bwMode="auto">
          <a:xfrm>
            <a:off x="152400" y="4114800"/>
            <a:ext cx="88392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800" b="0" i="0"/>
              <a:t>Tongue value key: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     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[tongue tip location] _ [t. t. closure] _ [tongue body location] _ [t. b. closure]</a:t>
            </a:r>
          </a:p>
          <a:p>
            <a:pPr algn="l">
              <a:lnSpc>
                <a:spcPct val="100000"/>
              </a:lnSpc>
            </a:pPr>
            <a:endParaRPr lang="en-US" sz="1800" b="0" i="0"/>
          </a:p>
          <a:p>
            <a:pPr algn="l">
              <a:lnSpc>
                <a:spcPct val="100000"/>
              </a:lnSpc>
            </a:pPr>
            <a:r>
              <a:rPr lang="en-US" sz="1800" b="0" i="0"/>
              <a:t>	A – Alveolar		N - Narrow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	PA - Palatal		MN – Mid-narrow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				M - Mid</a:t>
            </a:r>
          </a:p>
          <a:p>
            <a:pPr algn="l">
              <a:lnSpc>
                <a:spcPct val="100000"/>
              </a:lnSpc>
            </a:pPr>
            <a:endParaRPr lang="en-US" sz="1800" b="0" i="0"/>
          </a:p>
        </p:txBody>
      </p:sp>
      <p:sp>
        <p:nvSpPr>
          <p:cNvPr id="1050629" name="Rectangle 8"/>
          <p:cNvSpPr>
            <a:spLocks noChangeArrowheads="1"/>
          </p:cNvSpPr>
          <p:nvPr/>
        </p:nvSpPr>
        <p:spPr bwMode="auto">
          <a:xfrm>
            <a:off x="0" y="2514600"/>
            <a:ext cx="8915400" cy="228600"/>
          </a:xfrm>
          <a:prstGeom prst="rect">
            <a:avLst/>
          </a:prstGeom>
          <a:solidFill>
            <a:srgbClr val="C000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1050630" name="Rectangle 10"/>
          <p:cNvSpPr>
            <a:spLocks noChangeArrowheads="1"/>
          </p:cNvSpPr>
          <p:nvPr/>
        </p:nvSpPr>
        <p:spPr bwMode="auto">
          <a:xfrm>
            <a:off x="0" y="2819400"/>
            <a:ext cx="8915400" cy="228600"/>
          </a:xfrm>
          <a:prstGeom prst="rect">
            <a:avLst/>
          </a:prstGeom>
          <a:solidFill>
            <a:srgbClr val="92D05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marL="342900" indent="-342900" defTabSz="-13873163"/>
            <a:r>
              <a:rPr lang="en-US"/>
              <a:t>Substitution Modeling – Forced Alignments</a:t>
            </a:r>
          </a:p>
        </p:txBody>
      </p:sp>
      <p:pic>
        <p:nvPicPr>
          <p:cNvPr id="1051651" name="Rectangl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1652" name="Rectangle 5"/>
          <p:cNvSpPr>
            <a:spLocks noChangeArrowheads="1"/>
          </p:cNvSpPr>
          <p:nvPr/>
        </p:nvSpPr>
        <p:spPr bwMode="auto">
          <a:xfrm>
            <a:off x="0" y="2057400"/>
            <a:ext cx="9144000" cy="228600"/>
          </a:xfrm>
          <a:prstGeom prst="rect">
            <a:avLst/>
          </a:prstGeom>
          <a:solidFill>
            <a:srgbClr val="92D050">
              <a:alpha val="30980"/>
            </a:srgbClr>
          </a:solidFill>
          <a:ln w="9525">
            <a:noFill/>
            <a:miter lim="800000"/>
            <a:headEnd/>
            <a:tailEnd/>
          </a:ln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1051653" name="Rectangle 6"/>
          <p:cNvSpPr>
            <a:spLocks noChangeArrowheads="1"/>
          </p:cNvSpPr>
          <p:nvPr/>
        </p:nvSpPr>
        <p:spPr bwMode="auto">
          <a:xfrm>
            <a:off x="0" y="1752600"/>
            <a:ext cx="9144000" cy="228600"/>
          </a:xfrm>
          <a:prstGeom prst="rect">
            <a:avLst/>
          </a:prstGeom>
          <a:solidFill>
            <a:srgbClr val="C00000">
              <a:alpha val="21960"/>
            </a:srgbClr>
          </a:solidFill>
          <a:ln w="9525">
            <a:noFill/>
            <a:miter lim="800000"/>
            <a:headEnd/>
            <a:tailEnd/>
          </a:ln>
        </p:spPr>
        <p:txBody>
          <a:bodyPr lIns="64008" tIns="27432" rIns="64008" bIns="27432">
            <a:spAutoFit/>
          </a:bodyPr>
          <a:lstStyle/>
          <a:p>
            <a:endParaRPr lang="en-US">
              <a:latin typeface="Helvetica" pitchFamily="34" charset="0"/>
            </a:endParaRPr>
          </a:p>
        </p:txBody>
      </p:sp>
      <p:sp>
        <p:nvSpPr>
          <p:cNvPr id="1051654" name="TextBox 7"/>
          <p:cNvSpPr txBox="1">
            <a:spLocks noChangeArrowheads="1"/>
          </p:cNvSpPr>
          <p:nvPr/>
        </p:nvSpPr>
        <p:spPr bwMode="auto">
          <a:xfrm>
            <a:off x="152400" y="4114800"/>
            <a:ext cx="88392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800" b="0" i="0"/>
              <a:t>Lips value key: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     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      [lip location] _ [lip closure]</a:t>
            </a:r>
          </a:p>
          <a:p>
            <a:pPr algn="l">
              <a:lnSpc>
                <a:spcPct val="100000"/>
              </a:lnSpc>
            </a:pPr>
            <a:endParaRPr lang="en-US" sz="1800" b="0" i="0"/>
          </a:p>
          <a:p>
            <a:pPr algn="l">
              <a:lnSpc>
                <a:spcPct val="100000"/>
              </a:lnSpc>
            </a:pPr>
            <a:r>
              <a:rPr lang="en-US" sz="1800" b="0" i="0"/>
              <a:t>	PRO - Protruded		NAR - Narrow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	LAB - Labial		WID – Wide</a:t>
            </a:r>
          </a:p>
          <a:p>
            <a:pPr algn="l">
              <a:lnSpc>
                <a:spcPct val="100000"/>
              </a:lnSpc>
            </a:pPr>
            <a:r>
              <a:rPr lang="en-US" sz="1800" b="0" i="0"/>
              <a:t>				</a:t>
            </a:r>
          </a:p>
          <a:p>
            <a:pPr algn="l">
              <a:lnSpc>
                <a:spcPct val="100000"/>
              </a:lnSpc>
            </a:pPr>
            <a:endParaRPr lang="en-US" sz="1800" b="0" i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97925" cy="371475"/>
          </a:xfrm>
        </p:spPr>
        <p:txBody>
          <a:bodyPr/>
          <a:lstStyle/>
          <a:p>
            <a:r>
              <a:rPr lang="en-US"/>
              <a:t>Multistream AF-based pronunciation models:  Summary</a:t>
            </a:r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09600"/>
            <a:ext cx="8915400" cy="5932488"/>
          </a:xfrm>
        </p:spPr>
        <p:txBody>
          <a:bodyPr/>
          <a:lstStyle/>
          <a:p>
            <a:r>
              <a:rPr lang="en-US"/>
              <a:t>Large improvement from first WS06 AF-based model to present</a:t>
            </a:r>
          </a:p>
          <a:p>
            <a:r>
              <a:rPr lang="en-US"/>
              <a:t>Current models do not match WER of phone-based models</a:t>
            </a:r>
            <a:endParaRPr lang="en-US" sz="600"/>
          </a:p>
          <a:p>
            <a:r>
              <a:rPr lang="en-US"/>
              <a:t>Lessons learned:</a:t>
            </a:r>
          </a:p>
          <a:p>
            <a:pPr lvl="1"/>
            <a:r>
              <a:rPr lang="en-US"/>
              <a:t>Highly complex models present challenges in training and state tying</a:t>
            </a:r>
          </a:p>
          <a:p>
            <a:pPr lvl="1"/>
            <a:r>
              <a:rPr lang="en-US"/>
              <a:t>Tuning parameters can vary widely across models</a:t>
            </a:r>
          </a:p>
          <a:p>
            <a:endParaRPr lang="en-US" sz="600"/>
          </a:p>
          <a:p>
            <a:r>
              <a:rPr lang="en-US"/>
              <a:t>Ongoing work:</a:t>
            </a:r>
          </a:p>
          <a:p>
            <a:pPr lvl="1"/>
            <a:r>
              <a:rPr lang="en-US"/>
              <a:t>Cross-word asynchrony</a:t>
            </a:r>
          </a:p>
          <a:p>
            <a:pPr lvl="1"/>
            <a:r>
              <a:rPr lang="en-US"/>
              <a:t>Substitution modeling</a:t>
            </a:r>
          </a:p>
          <a:p>
            <a:pPr lvl="1"/>
            <a:r>
              <a:rPr lang="en-US"/>
              <a:t>Word- and part-of-speech dependent asynchrony</a:t>
            </a:r>
          </a:p>
          <a:p>
            <a:pPr lvl="1"/>
            <a:r>
              <a:rPr lang="en-US"/>
              <a:t>(These may be essential!)</a:t>
            </a:r>
          </a:p>
          <a:p>
            <a:pPr lvl="1"/>
            <a:r>
              <a:rPr lang="en-US"/>
              <a:t>Combining asynchronous phone and feature streams—initial </a:t>
            </a:r>
            <a:r>
              <a:rPr lang="en-US" sz="1700"/>
              <a:t>experiment</a:t>
            </a:r>
            <a:r>
              <a:rPr lang="en-US"/>
              <a:t>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Additional ideas for future work</a:t>
            </a:r>
          </a:p>
          <a:p>
            <a:pPr lvl="2"/>
            <a:r>
              <a:rPr lang="en-US"/>
              <a:t>Alternative asynchrony structures</a:t>
            </a:r>
          </a:p>
          <a:p>
            <a:pPr lvl="2"/>
            <a:r>
              <a:rPr lang="en-US"/>
              <a:t>Initialize model parameters from automatic feature alignments</a:t>
            </a:r>
          </a:p>
        </p:txBody>
      </p:sp>
      <p:graphicFrame>
        <p:nvGraphicFramePr>
          <p:cNvPr id="734331" name="Group 123"/>
          <p:cNvGraphicFramePr>
            <a:graphicFrameLocks noGrp="1"/>
          </p:cNvGraphicFramePr>
          <p:nvPr/>
        </p:nvGraphicFramePr>
        <p:xfrm>
          <a:off x="1295400" y="4530725"/>
          <a:ext cx="6477000" cy="955675"/>
        </p:xfrm>
        <a:graphic>
          <a:graphicData uri="http://schemas.openxmlformats.org/drawingml/2006/table">
            <a:tbl>
              <a:tblPr/>
              <a:tblGrid>
                <a:gridCol w="4038600"/>
                <a:gridCol w="990600"/>
                <a:gridCol w="1447800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Model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Vocab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CV WER (%)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8D9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Monophone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10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18.1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Asynchronous monophone + 1 AF</a:t>
                      </a:r>
                    </a:p>
                  </a:txBody>
                  <a:tcPr marL="64008" marR="64008" marT="27432" marB="27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3185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</a:rPr>
                        <a:t>17.9</a:t>
                      </a:r>
                    </a:p>
                  </a:txBody>
                  <a:tcPr marL="64008" marR="64008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6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tx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That was the vision...</a:t>
            </a:r>
          </a:p>
        </p:txBody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85800"/>
            <a:ext cx="8686800" cy="5745163"/>
          </a:xfrm>
        </p:spPr>
        <p:txBody>
          <a:bodyPr/>
          <a:lstStyle/>
          <a:p>
            <a:pPr marL="381000" indent="-38100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>
                <a:solidFill>
                  <a:srgbClr val="000099"/>
                </a:solidFill>
                <a:sym typeface="Wingdings" pitchFamily="2" charset="2"/>
              </a:rPr>
              <a:t>At WS06, we focused on</a:t>
            </a:r>
          </a:p>
          <a:p>
            <a:pPr marL="381000" indent="-381000" algn="ctr">
              <a:lnSpc>
                <a:spcPct val="80000"/>
              </a:lnSpc>
              <a:buFont typeface="Wingdings" pitchFamily="2" charset="2"/>
              <a:buNone/>
            </a:pPr>
            <a:endParaRPr lang="en-US" sz="1000"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>
                <a:solidFill>
                  <a:srgbClr val="000099"/>
                </a:solidFill>
                <a:sym typeface="Wingdings" pitchFamily="2" charset="2"/>
              </a:rPr>
              <a:t>AF-based observation models</a:t>
            </a:r>
            <a:r>
              <a:rPr lang="en-US">
                <a:sym typeface="Wingdings" pitchFamily="2" charset="2"/>
              </a:rPr>
              <a:t> in the context of phone-based recognizers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endParaRPr lang="en-US" sz="1000"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>
                <a:solidFill>
                  <a:srgbClr val="000099"/>
                </a:solidFill>
                <a:sym typeface="Wingdings" pitchFamily="2" charset="2"/>
              </a:rPr>
              <a:t>AF-based pronunciation models</a:t>
            </a:r>
            <a:r>
              <a:rPr lang="en-US">
                <a:sym typeface="Wingdings" pitchFamily="2" charset="2"/>
              </a:rPr>
              <a:t> with Gaussian mixture-based observation models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endParaRPr lang="en-US" sz="1000"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>
                <a:solidFill>
                  <a:srgbClr val="000099"/>
                </a:solidFill>
                <a:sym typeface="Wingdings" pitchFamily="2" charset="2"/>
              </a:rPr>
              <a:t>AF-based audio-visual speech recognition</a:t>
            </a:r>
            <a:endParaRPr lang="en-US" sz="600">
              <a:solidFill>
                <a:srgbClr val="000099"/>
              </a:solidFill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endParaRPr lang="en-US" sz="1000">
              <a:solidFill>
                <a:srgbClr val="000099"/>
              </a:solidFill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>
                <a:solidFill>
                  <a:srgbClr val="000099"/>
                </a:solidFill>
                <a:sym typeface="Wingdings" pitchFamily="2" charset="2"/>
              </a:rPr>
              <a:t>Resources</a:t>
            </a:r>
          </a:p>
          <a:p>
            <a:pPr marL="749300" lvl="1" indent="-342900">
              <a:lnSpc>
                <a:spcPct val="80000"/>
              </a:lnSpc>
              <a:buFont typeface="Wingdings" pitchFamily="2" charset="2"/>
              <a:buNone/>
            </a:pPr>
            <a:r>
              <a:rPr lang="en-US">
                <a:sym typeface="Wingdings" pitchFamily="2" charset="2"/>
              </a:rPr>
              <a:t>Feature sets</a:t>
            </a:r>
          </a:p>
          <a:p>
            <a:pPr marL="749300" lvl="1" indent="-342900">
              <a:lnSpc>
                <a:spcPct val="80000"/>
              </a:lnSpc>
              <a:buFont typeface="Wingdings" pitchFamily="2" charset="2"/>
              <a:buNone/>
            </a:pPr>
            <a:r>
              <a:rPr lang="en-US">
                <a:sym typeface="Wingdings" pitchFamily="2" charset="2"/>
              </a:rPr>
              <a:t>Manual feature alignments</a:t>
            </a:r>
          </a:p>
          <a:p>
            <a:pPr marL="749300" lvl="1" indent="-342900">
              <a:lnSpc>
                <a:spcPct val="80000"/>
              </a:lnSpc>
              <a:buFont typeface="Wingdings" pitchFamily="2" charset="2"/>
              <a:buNone/>
            </a:pPr>
            <a:r>
              <a:rPr lang="en-US">
                <a:sym typeface="Wingdings" pitchFamily="2" charset="2"/>
              </a:rPr>
              <a:t>Tools:  tying, visualization</a:t>
            </a:r>
          </a:p>
          <a:p>
            <a:pPr marL="749300" lvl="1" indent="-342900">
              <a:lnSpc>
                <a:spcPct val="80000"/>
              </a:lnSpc>
              <a:buFont typeface="Wingdings" pitchFamily="2" charset="2"/>
              <a:buNone/>
            </a:pPr>
            <a:endParaRPr lang="en-US">
              <a:sym typeface="Wingdings" pitchFamily="2" charset="2"/>
            </a:endParaRPr>
          </a:p>
          <a:p>
            <a:pPr marL="749300" lvl="1" indent="-34290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2400">
                <a:solidFill>
                  <a:srgbClr val="000099"/>
                </a:solidFill>
                <a:sym typeface="Wingdings" pitchFamily="2" charset="2"/>
              </a:rPr>
              <a:t>We did not focus on</a:t>
            </a:r>
          </a:p>
          <a:p>
            <a:pPr marL="749300" lvl="1" indent="-342900" algn="ctr">
              <a:lnSpc>
                <a:spcPct val="80000"/>
              </a:lnSpc>
              <a:buFont typeface="Wingdings" pitchFamily="2" charset="2"/>
              <a:buNone/>
            </a:pPr>
            <a:endParaRPr lang="en-US" sz="1000">
              <a:solidFill>
                <a:srgbClr val="000099"/>
              </a:solidFill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>
                <a:solidFill>
                  <a:srgbClr val="000099"/>
                </a:solidFill>
                <a:sym typeface="Wingdings" pitchFamily="2" charset="2"/>
              </a:rPr>
              <a:t>Integration of</a:t>
            </a:r>
            <a:r>
              <a:rPr lang="en-US">
                <a:sym typeface="Wingdings" pitchFamily="2" charset="2"/>
              </a:rPr>
              <a:t> AF-based pronunciation models with different observation models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endParaRPr lang="en-US" sz="1000">
              <a:sym typeface="Wingdings" pitchFamily="2" charset="2"/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>
                <a:solidFill>
                  <a:srgbClr val="000099"/>
                </a:solidFill>
                <a:sym typeface="Wingdings" pitchFamily="2" charset="2"/>
              </a:rPr>
              <a:t>Extensive analysis</a:t>
            </a:r>
            <a:r>
              <a:rPr lang="en-US">
                <a:sym typeface="Wingdings" pitchFamily="2" charset="2"/>
              </a:rPr>
              <a:t> of articulatory phenomena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4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7977188" cy="34210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4000">
                <a:solidFill>
                  <a:schemeClr val="tx2"/>
                </a:solidFill>
              </a:rPr>
              <a:t>Multistream AF-based models for audio-visual speech recognition</a:t>
            </a:r>
          </a:p>
          <a:p>
            <a:pPr algn="ctr">
              <a:buFont typeface="Wingdings" pitchFamily="2" charset="2"/>
              <a:buNone/>
            </a:pPr>
            <a:endParaRPr lang="en-US" sz="4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3000">
                <a:solidFill>
                  <a:schemeClr val="tx2"/>
                </a:solidFill>
              </a:rPr>
              <a:t>presenters:  Partha Lal,                      Mark Hasegawa-Johnson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7640638" cy="342900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Overview: Audiovisual models</a:t>
            </a:r>
          </a:p>
        </p:txBody>
      </p:sp>
      <p:sp>
        <p:nvSpPr>
          <p:cNvPr id="1076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305800" cy="5486400"/>
          </a:xfrm>
          <a:ln/>
        </p:spPr>
        <p:txBody>
          <a:bodyPr lIns="83880" tIns="41760" rIns="83880" bIns="41760"/>
          <a:lstStyle/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The database: description of CUAVE</a:t>
            </a:r>
          </a:p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The models: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Baselines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Phoneme-viseme asynchronous</a:t>
            </a:r>
          </a:p>
          <a:p>
            <a:pPr marL="855663" lvl="2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Explicit asynchrony with a check variable</a:t>
            </a:r>
          </a:p>
          <a:p>
            <a:pPr marL="855663" lvl="2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Coupled-HMM model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Articulatory-feature models</a:t>
            </a:r>
          </a:p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Tying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The parameter estimation problem for asynchronous states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Example tying trees</a:t>
            </a:r>
          </a:p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Recognition results: WER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Two-stream &lt; Audio &lt; Video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Asynchronous &lt; Synchronous 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Articulatory feature = Phoneme-viseme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Rover including articulatory features &lt; Rover without articulatory features</a:t>
            </a:r>
          </a:p>
          <a:p>
            <a:pPr marL="593725" lvl="1" indent="-233363" defTabSz="457200">
              <a:buFont typeface="Wingdings" pitchFamily="2" charset="2"/>
              <a:buNone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423863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CUAVE</a:t>
            </a:r>
          </a:p>
        </p:txBody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90563"/>
            <a:ext cx="8382000" cy="3681412"/>
          </a:xfrm>
          <a:ln/>
        </p:spPr>
        <p:txBody>
          <a:bodyPr lIns="83880" tIns="41760" rIns="83880" bIns="41760"/>
          <a:lstStyle/>
          <a:p>
            <a:pPr marL="322263" indent="-3222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169 utterances used, 10 digits each</a:t>
            </a:r>
          </a:p>
          <a:p>
            <a:pPr marL="322263" indent="-3222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NOISEX speech babble added at various SNRs</a:t>
            </a:r>
          </a:p>
          <a:p>
            <a:pPr marL="322263" indent="-3222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Experimental setup</a:t>
            </a:r>
          </a:p>
          <a:p>
            <a:pPr marL="593725" lvl="1" indent="-2333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Training on clean data, number of Gaussians tuned on clean dev set</a:t>
            </a:r>
          </a:p>
          <a:p>
            <a:pPr marL="593725" lvl="1" indent="-2333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Audio/video weights tuned on noise-specific dev sets</a:t>
            </a:r>
          </a:p>
          <a:p>
            <a:pPr marL="593725" lvl="1" indent="-2333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Uniform (“zero-gram”) language model </a:t>
            </a:r>
          </a:p>
          <a:p>
            <a:pPr marL="593725" lvl="1" indent="-2333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Decoding constrained to 10-word utterances (avoids language model scale/penalty tuning)</a:t>
            </a:r>
          </a:p>
          <a:p>
            <a:pPr marL="322263" indent="-3222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Thanks to Amar Subramanya at UW for the video observations</a:t>
            </a:r>
          </a:p>
          <a:p>
            <a:pPr marL="322263" indent="-3222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Thanks to Kate Saenko at MIT for initial baselines and audio observations</a:t>
            </a:r>
          </a:p>
        </p:txBody>
      </p:sp>
      <p:pic>
        <p:nvPicPr>
          <p:cNvPr id="10782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360863"/>
            <a:ext cx="3124200" cy="23447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2" name="Oval 2"/>
          <p:cNvSpPr>
            <a:spLocks noChangeArrowheads="1"/>
          </p:cNvSpPr>
          <p:nvPr/>
        </p:nvSpPr>
        <p:spPr bwMode="auto">
          <a:xfrm>
            <a:off x="4075113" y="1789113"/>
            <a:ext cx="344487" cy="344487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0323" name="Oval 3"/>
          <p:cNvSpPr>
            <a:spLocks noChangeArrowheads="1"/>
          </p:cNvSpPr>
          <p:nvPr/>
        </p:nvSpPr>
        <p:spPr bwMode="auto">
          <a:xfrm>
            <a:off x="4608513" y="2322513"/>
            <a:ext cx="344487" cy="342900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0324" name="Oval 4"/>
          <p:cNvSpPr>
            <a:spLocks noChangeArrowheads="1"/>
          </p:cNvSpPr>
          <p:nvPr/>
        </p:nvSpPr>
        <p:spPr bwMode="auto">
          <a:xfrm>
            <a:off x="4075113" y="2854325"/>
            <a:ext cx="344487" cy="344488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0325" name="Line 5"/>
          <p:cNvSpPr>
            <a:spLocks noChangeShapeType="1"/>
          </p:cNvSpPr>
          <p:nvPr/>
        </p:nvSpPr>
        <p:spPr bwMode="auto">
          <a:xfrm flipV="1">
            <a:off x="4343400" y="2566988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26" name="Line 6"/>
          <p:cNvSpPr>
            <a:spLocks noChangeShapeType="1"/>
          </p:cNvSpPr>
          <p:nvPr/>
        </p:nvSpPr>
        <p:spPr bwMode="auto">
          <a:xfrm>
            <a:off x="4246563" y="2133600"/>
            <a:ext cx="1587" cy="738188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27" name="Line 7"/>
          <p:cNvSpPr>
            <a:spLocks noChangeShapeType="1"/>
          </p:cNvSpPr>
          <p:nvPr/>
        </p:nvSpPr>
        <p:spPr bwMode="auto">
          <a:xfrm>
            <a:off x="2514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28" name="Line 8"/>
          <p:cNvSpPr>
            <a:spLocks noChangeShapeType="1"/>
          </p:cNvSpPr>
          <p:nvPr/>
        </p:nvSpPr>
        <p:spPr bwMode="auto">
          <a:xfrm flipV="1">
            <a:off x="3048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29" name="Line 9"/>
          <p:cNvSpPr>
            <a:spLocks noChangeShapeType="1"/>
          </p:cNvSpPr>
          <p:nvPr/>
        </p:nvSpPr>
        <p:spPr bwMode="auto">
          <a:xfrm>
            <a:off x="4419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30" name="Line 10"/>
          <p:cNvSpPr>
            <a:spLocks noChangeShapeType="1"/>
          </p:cNvSpPr>
          <p:nvPr/>
        </p:nvSpPr>
        <p:spPr bwMode="auto">
          <a:xfrm flipV="1">
            <a:off x="4953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31" name="Text Box 11"/>
          <p:cNvSpPr txBox="1">
            <a:spLocks noChangeArrowheads="1"/>
          </p:cNvSpPr>
          <p:nvPr/>
        </p:nvSpPr>
        <p:spPr bwMode="auto">
          <a:xfrm>
            <a:off x="6111875" y="1798638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subWordStateA</a:t>
            </a:r>
          </a:p>
        </p:txBody>
      </p:sp>
      <p:sp>
        <p:nvSpPr>
          <p:cNvPr id="1080332" name="Text Box 12"/>
          <p:cNvSpPr txBox="1">
            <a:spLocks noChangeArrowheads="1"/>
          </p:cNvSpPr>
          <p:nvPr/>
        </p:nvSpPr>
        <p:spPr bwMode="auto">
          <a:xfrm>
            <a:off x="6096000" y="2332038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stateTransitionA</a:t>
            </a:r>
          </a:p>
        </p:txBody>
      </p:sp>
      <p:sp>
        <p:nvSpPr>
          <p:cNvPr id="1080333" name="Text Box 13"/>
          <p:cNvSpPr txBox="1">
            <a:spLocks noChangeArrowheads="1"/>
          </p:cNvSpPr>
          <p:nvPr/>
        </p:nvSpPr>
        <p:spPr bwMode="auto">
          <a:xfrm>
            <a:off x="6111875" y="286543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phoneStateA</a:t>
            </a:r>
          </a:p>
        </p:txBody>
      </p:sp>
      <p:sp>
        <p:nvSpPr>
          <p:cNvPr id="1080334" name="Line 14"/>
          <p:cNvSpPr>
            <a:spLocks noChangeShapeType="1"/>
          </p:cNvSpPr>
          <p:nvPr/>
        </p:nvSpPr>
        <p:spPr bwMode="auto">
          <a:xfrm>
            <a:off x="4267200" y="3200400"/>
            <a:ext cx="1588" cy="2286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35" name="Rectangle 15"/>
          <p:cNvSpPr>
            <a:spLocks noGrp="1" noChangeArrowheads="1"/>
          </p:cNvSpPr>
          <p:nvPr>
            <p:ph type="title"/>
          </p:nvPr>
        </p:nvSpPr>
        <p:spPr>
          <a:xfrm>
            <a:off x="228600" y="219075"/>
            <a:ext cx="8229600" cy="742950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Audio only model</a:t>
            </a:r>
          </a:p>
        </p:txBody>
      </p:sp>
      <p:sp>
        <p:nvSpPr>
          <p:cNvPr id="1080336" name="Oval 16"/>
          <p:cNvSpPr>
            <a:spLocks noChangeArrowheads="1"/>
          </p:cNvSpPr>
          <p:nvPr/>
        </p:nvSpPr>
        <p:spPr bwMode="auto">
          <a:xfrm>
            <a:off x="4114800" y="3429000"/>
            <a:ext cx="344488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0337" name="Line 17"/>
          <p:cNvSpPr>
            <a:spLocks noChangeShapeType="1"/>
          </p:cNvSpPr>
          <p:nvPr/>
        </p:nvSpPr>
        <p:spPr bwMode="auto">
          <a:xfrm>
            <a:off x="4343400" y="20574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0338" name="Text Box 18"/>
          <p:cNvSpPr txBox="1">
            <a:spLocks noChangeArrowheads="1"/>
          </p:cNvSpPr>
          <p:nvPr/>
        </p:nvSpPr>
        <p:spPr bwMode="auto">
          <a:xfrm>
            <a:off x="6096000" y="33956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obsA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Oval 2"/>
          <p:cNvSpPr>
            <a:spLocks noChangeArrowheads="1"/>
          </p:cNvSpPr>
          <p:nvPr/>
        </p:nvSpPr>
        <p:spPr bwMode="auto">
          <a:xfrm>
            <a:off x="4075113" y="1789113"/>
            <a:ext cx="344487" cy="344487"/>
          </a:xfrm>
          <a:prstGeom prst="ellipse">
            <a:avLst/>
          </a:prstGeom>
          <a:solidFill>
            <a:srgbClr val="9999CC">
              <a:alpha val="39999"/>
            </a:srgbClr>
          </a:solidFill>
          <a:ln w="28440">
            <a:solidFill>
              <a:srgbClr val="9999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2371" name="Oval 3"/>
          <p:cNvSpPr>
            <a:spLocks noChangeArrowheads="1"/>
          </p:cNvSpPr>
          <p:nvPr/>
        </p:nvSpPr>
        <p:spPr bwMode="auto">
          <a:xfrm>
            <a:off x="4608513" y="2322513"/>
            <a:ext cx="344487" cy="342900"/>
          </a:xfrm>
          <a:prstGeom prst="ellipse">
            <a:avLst/>
          </a:prstGeom>
          <a:solidFill>
            <a:srgbClr val="9999CC">
              <a:alpha val="39999"/>
            </a:srgbClr>
          </a:solidFill>
          <a:ln w="28440">
            <a:solidFill>
              <a:srgbClr val="9999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2372" name="Oval 4"/>
          <p:cNvSpPr>
            <a:spLocks noChangeArrowheads="1"/>
          </p:cNvSpPr>
          <p:nvPr/>
        </p:nvSpPr>
        <p:spPr bwMode="auto">
          <a:xfrm>
            <a:off x="4075113" y="2854325"/>
            <a:ext cx="344487" cy="344488"/>
          </a:xfrm>
          <a:prstGeom prst="ellipse">
            <a:avLst/>
          </a:prstGeom>
          <a:solidFill>
            <a:srgbClr val="9999CC">
              <a:alpha val="39999"/>
            </a:srgbClr>
          </a:solidFill>
          <a:ln w="28440">
            <a:solidFill>
              <a:srgbClr val="9999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2373" name="Line 5"/>
          <p:cNvSpPr>
            <a:spLocks noChangeShapeType="1"/>
          </p:cNvSpPr>
          <p:nvPr/>
        </p:nvSpPr>
        <p:spPr bwMode="auto">
          <a:xfrm flipV="1">
            <a:off x="4343400" y="2566988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74" name="Line 6"/>
          <p:cNvSpPr>
            <a:spLocks noChangeShapeType="1"/>
          </p:cNvSpPr>
          <p:nvPr/>
        </p:nvSpPr>
        <p:spPr bwMode="auto">
          <a:xfrm>
            <a:off x="4246563" y="2133600"/>
            <a:ext cx="1587" cy="738188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75" name="Line 7"/>
          <p:cNvSpPr>
            <a:spLocks noChangeShapeType="1"/>
          </p:cNvSpPr>
          <p:nvPr/>
        </p:nvSpPr>
        <p:spPr bwMode="auto">
          <a:xfrm>
            <a:off x="2514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76" name="Line 8"/>
          <p:cNvSpPr>
            <a:spLocks noChangeShapeType="1"/>
          </p:cNvSpPr>
          <p:nvPr/>
        </p:nvSpPr>
        <p:spPr bwMode="auto">
          <a:xfrm flipV="1">
            <a:off x="3048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77" name="Line 9"/>
          <p:cNvSpPr>
            <a:spLocks noChangeShapeType="1"/>
          </p:cNvSpPr>
          <p:nvPr/>
        </p:nvSpPr>
        <p:spPr bwMode="auto">
          <a:xfrm>
            <a:off x="4419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78" name="Line 10"/>
          <p:cNvSpPr>
            <a:spLocks noChangeShapeType="1"/>
          </p:cNvSpPr>
          <p:nvPr/>
        </p:nvSpPr>
        <p:spPr bwMode="auto">
          <a:xfrm flipV="1">
            <a:off x="4953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79" name="Text Box 11"/>
          <p:cNvSpPr txBox="1">
            <a:spLocks noChangeArrowheads="1"/>
          </p:cNvSpPr>
          <p:nvPr/>
        </p:nvSpPr>
        <p:spPr bwMode="auto">
          <a:xfrm>
            <a:off x="6111875" y="1798638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66699"/>
                </a:solidFill>
              </a:rPr>
              <a:t>subWordStateV</a:t>
            </a:r>
          </a:p>
        </p:txBody>
      </p:sp>
      <p:sp>
        <p:nvSpPr>
          <p:cNvPr id="1082380" name="Text Box 12"/>
          <p:cNvSpPr txBox="1">
            <a:spLocks noChangeArrowheads="1"/>
          </p:cNvSpPr>
          <p:nvPr/>
        </p:nvSpPr>
        <p:spPr bwMode="auto">
          <a:xfrm>
            <a:off x="6096000" y="2332038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66699"/>
                </a:solidFill>
              </a:rPr>
              <a:t>stateTransitionV</a:t>
            </a:r>
          </a:p>
        </p:txBody>
      </p:sp>
      <p:sp>
        <p:nvSpPr>
          <p:cNvPr id="1082381" name="Text Box 13"/>
          <p:cNvSpPr txBox="1">
            <a:spLocks noChangeArrowheads="1"/>
          </p:cNvSpPr>
          <p:nvPr/>
        </p:nvSpPr>
        <p:spPr bwMode="auto">
          <a:xfrm>
            <a:off x="6111875" y="286543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66699"/>
                </a:solidFill>
              </a:rPr>
              <a:t>phoneStateV</a:t>
            </a:r>
          </a:p>
        </p:txBody>
      </p:sp>
      <p:sp>
        <p:nvSpPr>
          <p:cNvPr id="1082382" name="Line 14"/>
          <p:cNvSpPr>
            <a:spLocks noChangeShapeType="1"/>
          </p:cNvSpPr>
          <p:nvPr/>
        </p:nvSpPr>
        <p:spPr bwMode="auto">
          <a:xfrm>
            <a:off x="4267200" y="3200400"/>
            <a:ext cx="1588" cy="2286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83" name="Rectangle 15"/>
          <p:cNvSpPr>
            <a:spLocks noGrp="1" noChangeArrowheads="1"/>
          </p:cNvSpPr>
          <p:nvPr>
            <p:ph type="title"/>
          </p:nvPr>
        </p:nvSpPr>
        <p:spPr>
          <a:xfrm>
            <a:off x="228600" y="219075"/>
            <a:ext cx="8229600" cy="742950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Video only model</a:t>
            </a:r>
          </a:p>
        </p:txBody>
      </p:sp>
      <p:sp>
        <p:nvSpPr>
          <p:cNvPr id="1082384" name="Oval 16"/>
          <p:cNvSpPr>
            <a:spLocks noChangeArrowheads="1"/>
          </p:cNvSpPr>
          <p:nvPr/>
        </p:nvSpPr>
        <p:spPr bwMode="auto">
          <a:xfrm>
            <a:off x="4114800" y="3429000"/>
            <a:ext cx="344488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2385" name="Line 17"/>
          <p:cNvSpPr>
            <a:spLocks noChangeShapeType="1"/>
          </p:cNvSpPr>
          <p:nvPr/>
        </p:nvSpPr>
        <p:spPr bwMode="auto">
          <a:xfrm>
            <a:off x="4343400" y="20574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2386" name="Text Box 18"/>
          <p:cNvSpPr txBox="1">
            <a:spLocks noChangeArrowheads="1"/>
          </p:cNvSpPr>
          <p:nvPr/>
        </p:nvSpPr>
        <p:spPr bwMode="auto">
          <a:xfrm>
            <a:off x="6096000" y="33956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66699"/>
                </a:solidFill>
              </a:rPr>
              <a:t>obsV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18" name="Oval 2"/>
          <p:cNvSpPr>
            <a:spLocks noChangeArrowheads="1"/>
          </p:cNvSpPr>
          <p:nvPr/>
        </p:nvSpPr>
        <p:spPr bwMode="auto">
          <a:xfrm>
            <a:off x="4075113" y="1789113"/>
            <a:ext cx="344487" cy="344487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4419" name="Oval 3"/>
          <p:cNvSpPr>
            <a:spLocks noChangeArrowheads="1"/>
          </p:cNvSpPr>
          <p:nvPr/>
        </p:nvSpPr>
        <p:spPr bwMode="auto">
          <a:xfrm>
            <a:off x="4608513" y="2322513"/>
            <a:ext cx="344487" cy="342900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4420" name="Oval 4"/>
          <p:cNvSpPr>
            <a:spLocks noChangeArrowheads="1"/>
          </p:cNvSpPr>
          <p:nvPr/>
        </p:nvSpPr>
        <p:spPr bwMode="auto">
          <a:xfrm>
            <a:off x="4075113" y="2854325"/>
            <a:ext cx="344487" cy="344488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4421" name="Line 5"/>
          <p:cNvSpPr>
            <a:spLocks noChangeShapeType="1"/>
          </p:cNvSpPr>
          <p:nvPr/>
        </p:nvSpPr>
        <p:spPr bwMode="auto">
          <a:xfrm flipV="1">
            <a:off x="4343400" y="2566988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22" name="Line 6"/>
          <p:cNvSpPr>
            <a:spLocks noChangeShapeType="1"/>
          </p:cNvSpPr>
          <p:nvPr/>
        </p:nvSpPr>
        <p:spPr bwMode="auto">
          <a:xfrm>
            <a:off x="4246563" y="2133600"/>
            <a:ext cx="1587" cy="738188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23" name="Line 7"/>
          <p:cNvSpPr>
            <a:spLocks noChangeShapeType="1"/>
          </p:cNvSpPr>
          <p:nvPr/>
        </p:nvSpPr>
        <p:spPr bwMode="auto">
          <a:xfrm>
            <a:off x="2514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24" name="Line 8"/>
          <p:cNvSpPr>
            <a:spLocks noChangeShapeType="1"/>
          </p:cNvSpPr>
          <p:nvPr/>
        </p:nvSpPr>
        <p:spPr bwMode="auto">
          <a:xfrm flipV="1">
            <a:off x="3048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25" name="Line 9"/>
          <p:cNvSpPr>
            <a:spLocks noChangeShapeType="1"/>
          </p:cNvSpPr>
          <p:nvPr/>
        </p:nvSpPr>
        <p:spPr bwMode="auto">
          <a:xfrm>
            <a:off x="4419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26" name="Line 10"/>
          <p:cNvSpPr>
            <a:spLocks noChangeShapeType="1"/>
          </p:cNvSpPr>
          <p:nvPr/>
        </p:nvSpPr>
        <p:spPr bwMode="auto">
          <a:xfrm flipV="1">
            <a:off x="4953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27" name="Text Box 11"/>
          <p:cNvSpPr txBox="1">
            <a:spLocks noChangeArrowheads="1"/>
          </p:cNvSpPr>
          <p:nvPr/>
        </p:nvSpPr>
        <p:spPr bwMode="auto">
          <a:xfrm>
            <a:off x="6111875" y="1798638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subWordState</a:t>
            </a:r>
          </a:p>
        </p:txBody>
      </p:sp>
      <p:sp>
        <p:nvSpPr>
          <p:cNvPr id="1084428" name="Text Box 12"/>
          <p:cNvSpPr txBox="1">
            <a:spLocks noChangeArrowheads="1"/>
          </p:cNvSpPr>
          <p:nvPr/>
        </p:nvSpPr>
        <p:spPr bwMode="auto">
          <a:xfrm>
            <a:off x="6096000" y="2332038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stateTransition</a:t>
            </a:r>
          </a:p>
        </p:txBody>
      </p:sp>
      <p:sp>
        <p:nvSpPr>
          <p:cNvPr id="1084429" name="Text Box 13"/>
          <p:cNvSpPr txBox="1">
            <a:spLocks noChangeArrowheads="1"/>
          </p:cNvSpPr>
          <p:nvPr/>
        </p:nvSpPr>
        <p:spPr bwMode="auto">
          <a:xfrm>
            <a:off x="6111875" y="286543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phoneState</a:t>
            </a:r>
          </a:p>
        </p:txBody>
      </p:sp>
      <p:sp>
        <p:nvSpPr>
          <p:cNvPr id="108443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19075"/>
            <a:ext cx="8229600" cy="742950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Phoneme-viseme model with no asynchrony</a:t>
            </a:r>
          </a:p>
        </p:txBody>
      </p:sp>
      <p:sp>
        <p:nvSpPr>
          <p:cNvPr id="1084431" name="Line 15"/>
          <p:cNvSpPr>
            <a:spLocks noChangeShapeType="1"/>
          </p:cNvSpPr>
          <p:nvPr/>
        </p:nvSpPr>
        <p:spPr bwMode="auto">
          <a:xfrm>
            <a:off x="4343400" y="20574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32" name="Text Box 16"/>
          <p:cNvSpPr txBox="1">
            <a:spLocks noChangeArrowheads="1"/>
          </p:cNvSpPr>
          <p:nvPr/>
        </p:nvSpPr>
        <p:spPr bwMode="auto">
          <a:xfrm>
            <a:off x="6096000" y="33956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obs</a:t>
            </a:r>
          </a:p>
        </p:txBody>
      </p:sp>
      <p:sp>
        <p:nvSpPr>
          <p:cNvPr id="1084433" name="Oval 17"/>
          <p:cNvSpPr>
            <a:spLocks noChangeArrowheads="1"/>
          </p:cNvSpPr>
          <p:nvPr/>
        </p:nvSpPr>
        <p:spPr bwMode="auto">
          <a:xfrm>
            <a:off x="3816350" y="3694113"/>
            <a:ext cx="344488" cy="344487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4434" name="Line 18"/>
          <p:cNvSpPr>
            <a:spLocks noChangeShapeType="1"/>
          </p:cNvSpPr>
          <p:nvPr/>
        </p:nvSpPr>
        <p:spPr bwMode="auto">
          <a:xfrm flipH="1">
            <a:off x="4024313" y="3200400"/>
            <a:ext cx="117475" cy="4572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35" name="Oval 19"/>
          <p:cNvSpPr>
            <a:spLocks noChangeArrowheads="1"/>
          </p:cNvSpPr>
          <p:nvPr/>
        </p:nvSpPr>
        <p:spPr bwMode="auto">
          <a:xfrm>
            <a:off x="4349750" y="3694113"/>
            <a:ext cx="344488" cy="344487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4436" name="Line 20"/>
          <p:cNvSpPr>
            <a:spLocks noChangeShapeType="1"/>
          </p:cNvSpPr>
          <p:nvPr/>
        </p:nvSpPr>
        <p:spPr bwMode="auto">
          <a:xfrm>
            <a:off x="4349750" y="3200400"/>
            <a:ext cx="76200" cy="4572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4437" name="Text Box 21"/>
          <p:cNvSpPr txBox="1">
            <a:spLocks noChangeArrowheads="1"/>
          </p:cNvSpPr>
          <p:nvPr/>
        </p:nvSpPr>
        <p:spPr bwMode="auto">
          <a:xfrm>
            <a:off x="3511550" y="4075113"/>
            <a:ext cx="1371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obsV</a:t>
            </a:r>
          </a:p>
        </p:txBody>
      </p:sp>
      <p:sp>
        <p:nvSpPr>
          <p:cNvPr id="1084438" name="Text Box 22"/>
          <p:cNvSpPr txBox="1">
            <a:spLocks noChangeArrowheads="1"/>
          </p:cNvSpPr>
          <p:nvPr/>
        </p:nvSpPr>
        <p:spPr bwMode="auto">
          <a:xfrm>
            <a:off x="4392613" y="4086225"/>
            <a:ext cx="1371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obsA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6" name="Oval 2"/>
          <p:cNvSpPr>
            <a:spLocks noChangeArrowheads="1"/>
          </p:cNvSpPr>
          <p:nvPr/>
        </p:nvSpPr>
        <p:spPr bwMode="auto">
          <a:xfrm>
            <a:off x="4075113" y="1789113"/>
            <a:ext cx="344487" cy="344487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67" name="Oval 3"/>
          <p:cNvSpPr>
            <a:spLocks noChangeArrowheads="1"/>
          </p:cNvSpPr>
          <p:nvPr/>
        </p:nvSpPr>
        <p:spPr bwMode="auto">
          <a:xfrm>
            <a:off x="4608513" y="2322513"/>
            <a:ext cx="344487" cy="342900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68" name="Oval 4"/>
          <p:cNvSpPr>
            <a:spLocks noChangeArrowheads="1"/>
          </p:cNvSpPr>
          <p:nvPr/>
        </p:nvSpPr>
        <p:spPr bwMode="auto">
          <a:xfrm>
            <a:off x="4075113" y="2854325"/>
            <a:ext cx="344487" cy="344488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69" name="Oval 5"/>
          <p:cNvSpPr>
            <a:spLocks noChangeArrowheads="1"/>
          </p:cNvSpPr>
          <p:nvPr/>
        </p:nvSpPr>
        <p:spPr bwMode="auto">
          <a:xfrm>
            <a:off x="4075113" y="5638800"/>
            <a:ext cx="344487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70" name="Line 6"/>
          <p:cNvSpPr>
            <a:spLocks noChangeShapeType="1"/>
          </p:cNvSpPr>
          <p:nvPr/>
        </p:nvSpPr>
        <p:spPr bwMode="auto">
          <a:xfrm flipV="1">
            <a:off x="4343400" y="2566988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71" name="Line 7"/>
          <p:cNvSpPr>
            <a:spLocks noChangeShapeType="1"/>
          </p:cNvSpPr>
          <p:nvPr/>
        </p:nvSpPr>
        <p:spPr bwMode="auto">
          <a:xfrm>
            <a:off x="4246563" y="2133600"/>
            <a:ext cx="1587" cy="738188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72" name="Line 8"/>
          <p:cNvSpPr>
            <a:spLocks noChangeShapeType="1"/>
          </p:cNvSpPr>
          <p:nvPr/>
        </p:nvSpPr>
        <p:spPr bwMode="auto">
          <a:xfrm>
            <a:off x="2514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73" name="Line 9"/>
          <p:cNvSpPr>
            <a:spLocks noChangeShapeType="1"/>
          </p:cNvSpPr>
          <p:nvPr/>
        </p:nvSpPr>
        <p:spPr bwMode="auto">
          <a:xfrm flipV="1">
            <a:off x="3048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74" name="Line 10"/>
          <p:cNvSpPr>
            <a:spLocks noChangeShapeType="1"/>
          </p:cNvSpPr>
          <p:nvPr/>
        </p:nvSpPr>
        <p:spPr bwMode="auto">
          <a:xfrm>
            <a:off x="4419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75" name="Line 11"/>
          <p:cNvSpPr>
            <a:spLocks noChangeShapeType="1"/>
          </p:cNvSpPr>
          <p:nvPr/>
        </p:nvSpPr>
        <p:spPr bwMode="auto">
          <a:xfrm flipV="1">
            <a:off x="4953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76" name="Text Box 12"/>
          <p:cNvSpPr txBox="1">
            <a:spLocks noChangeArrowheads="1"/>
          </p:cNvSpPr>
          <p:nvPr/>
        </p:nvSpPr>
        <p:spPr bwMode="auto">
          <a:xfrm>
            <a:off x="6111875" y="1798638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subWordStateA</a:t>
            </a:r>
          </a:p>
        </p:txBody>
      </p:sp>
      <p:sp>
        <p:nvSpPr>
          <p:cNvPr id="1086477" name="Text Box 13"/>
          <p:cNvSpPr txBox="1">
            <a:spLocks noChangeArrowheads="1"/>
          </p:cNvSpPr>
          <p:nvPr/>
        </p:nvSpPr>
        <p:spPr bwMode="auto">
          <a:xfrm>
            <a:off x="6096000" y="2332038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stateTransitionA</a:t>
            </a:r>
          </a:p>
        </p:txBody>
      </p:sp>
      <p:sp>
        <p:nvSpPr>
          <p:cNvPr id="1086478" name="Text Box 14"/>
          <p:cNvSpPr txBox="1">
            <a:spLocks noChangeArrowheads="1"/>
          </p:cNvSpPr>
          <p:nvPr/>
        </p:nvSpPr>
        <p:spPr bwMode="auto">
          <a:xfrm>
            <a:off x="6111875" y="286543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phoneStateA</a:t>
            </a:r>
          </a:p>
        </p:txBody>
      </p:sp>
      <p:sp>
        <p:nvSpPr>
          <p:cNvPr id="1086479" name="Oval 15"/>
          <p:cNvSpPr>
            <a:spLocks noChangeArrowheads="1"/>
          </p:cNvSpPr>
          <p:nvPr/>
        </p:nvSpPr>
        <p:spPr bwMode="auto">
          <a:xfrm>
            <a:off x="4075113" y="3924300"/>
            <a:ext cx="344487" cy="344488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80" name="Oval 16"/>
          <p:cNvSpPr>
            <a:spLocks noChangeArrowheads="1"/>
          </p:cNvSpPr>
          <p:nvPr/>
        </p:nvSpPr>
        <p:spPr bwMode="auto">
          <a:xfrm>
            <a:off x="4608513" y="4457700"/>
            <a:ext cx="344487" cy="342900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81" name="Oval 17"/>
          <p:cNvSpPr>
            <a:spLocks noChangeArrowheads="1"/>
          </p:cNvSpPr>
          <p:nvPr/>
        </p:nvSpPr>
        <p:spPr bwMode="auto">
          <a:xfrm>
            <a:off x="4075113" y="4989513"/>
            <a:ext cx="344487" cy="344487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82" name="Line 18"/>
          <p:cNvSpPr>
            <a:spLocks noChangeShapeType="1"/>
          </p:cNvSpPr>
          <p:nvPr/>
        </p:nvSpPr>
        <p:spPr bwMode="auto">
          <a:xfrm flipV="1">
            <a:off x="4343400" y="4702175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83" name="Line 19"/>
          <p:cNvSpPr>
            <a:spLocks noChangeShapeType="1"/>
          </p:cNvSpPr>
          <p:nvPr/>
        </p:nvSpPr>
        <p:spPr bwMode="auto">
          <a:xfrm>
            <a:off x="4246563" y="4268788"/>
            <a:ext cx="1587" cy="738187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84" name="Line 20"/>
          <p:cNvSpPr>
            <a:spLocks noChangeShapeType="1"/>
          </p:cNvSpPr>
          <p:nvPr/>
        </p:nvSpPr>
        <p:spPr bwMode="auto">
          <a:xfrm>
            <a:off x="2514600" y="4114800"/>
            <a:ext cx="1554163" cy="1588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85" name="Line 21"/>
          <p:cNvSpPr>
            <a:spLocks noChangeShapeType="1"/>
          </p:cNvSpPr>
          <p:nvPr/>
        </p:nvSpPr>
        <p:spPr bwMode="auto">
          <a:xfrm flipV="1">
            <a:off x="3048000" y="4168775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86" name="Line 22"/>
          <p:cNvSpPr>
            <a:spLocks noChangeShapeType="1"/>
          </p:cNvSpPr>
          <p:nvPr/>
        </p:nvSpPr>
        <p:spPr bwMode="auto">
          <a:xfrm>
            <a:off x="4419600" y="4114800"/>
            <a:ext cx="1554163" cy="1588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87" name="Line 23"/>
          <p:cNvSpPr>
            <a:spLocks noChangeShapeType="1"/>
          </p:cNvSpPr>
          <p:nvPr/>
        </p:nvSpPr>
        <p:spPr bwMode="auto">
          <a:xfrm flipV="1">
            <a:off x="4953000" y="4168775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88" name="Text Box 24"/>
          <p:cNvSpPr txBox="1">
            <a:spLocks noChangeArrowheads="1"/>
          </p:cNvSpPr>
          <p:nvPr/>
        </p:nvSpPr>
        <p:spPr bwMode="auto">
          <a:xfrm>
            <a:off x="6111875" y="4005263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subWordStateV</a:t>
            </a:r>
          </a:p>
        </p:txBody>
      </p:sp>
      <p:sp>
        <p:nvSpPr>
          <p:cNvPr id="1086489" name="Text Box 25"/>
          <p:cNvSpPr txBox="1">
            <a:spLocks noChangeArrowheads="1"/>
          </p:cNvSpPr>
          <p:nvPr/>
        </p:nvSpPr>
        <p:spPr bwMode="auto">
          <a:xfrm>
            <a:off x="6096000" y="4538663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stateTransitionV</a:t>
            </a:r>
          </a:p>
        </p:txBody>
      </p:sp>
      <p:sp>
        <p:nvSpPr>
          <p:cNvPr id="1086490" name="Text Box 26"/>
          <p:cNvSpPr txBox="1">
            <a:spLocks noChangeArrowheads="1"/>
          </p:cNvSpPr>
          <p:nvPr/>
        </p:nvSpPr>
        <p:spPr bwMode="auto">
          <a:xfrm>
            <a:off x="6111875" y="50720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phoneStateV</a:t>
            </a:r>
          </a:p>
        </p:txBody>
      </p:sp>
      <p:sp>
        <p:nvSpPr>
          <p:cNvPr id="1086491" name="Line 27"/>
          <p:cNvSpPr>
            <a:spLocks noChangeShapeType="1"/>
          </p:cNvSpPr>
          <p:nvPr/>
        </p:nvSpPr>
        <p:spPr bwMode="auto">
          <a:xfrm>
            <a:off x="4267200" y="3200400"/>
            <a:ext cx="1588" cy="2286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92" name="Line 28"/>
          <p:cNvSpPr>
            <a:spLocks noChangeShapeType="1"/>
          </p:cNvSpPr>
          <p:nvPr/>
        </p:nvSpPr>
        <p:spPr bwMode="auto">
          <a:xfrm>
            <a:off x="4267200" y="5335588"/>
            <a:ext cx="1588" cy="303212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93" name="Rectangle 29"/>
          <p:cNvSpPr>
            <a:spLocks noGrp="1" noChangeArrowheads="1"/>
          </p:cNvSpPr>
          <p:nvPr>
            <p:ph type="title"/>
          </p:nvPr>
        </p:nvSpPr>
        <p:spPr>
          <a:xfrm>
            <a:off x="228600" y="219075"/>
            <a:ext cx="8229600" cy="742950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Phoneme-viseme model with coupled HMM-based asynchrony</a:t>
            </a:r>
          </a:p>
        </p:txBody>
      </p:sp>
      <p:sp>
        <p:nvSpPr>
          <p:cNvPr id="1086494" name="Oval 30"/>
          <p:cNvSpPr>
            <a:spLocks noChangeArrowheads="1"/>
          </p:cNvSpPr>
          <p:nvPr/>
        </p:nvSpPr>
        <p:spPr bwMode="auto">
          <a:xfrm>
            <a:off x="4114800" y="3429000"/>
            <a:ext cx="344488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6495" name="Line 31"/>
          <p:cNvSpPr>
            <a:spLocks noChangeShapeType="1"/>
          </p:cNvSpPr>
          <p:nvPr/>
        </p:nvSpPr>
        <p:spPr bwMode="auto">
          <a:xfrm>
            <a:off x="4343400" y="2133600"/>
            <a:ext cx="381000" cy="23622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96" name="Line 32"/>
          <p:cNvSpPr>
            <a:spLocks noChangeShapeType="1"/>
          </p:cNvSpPr>
          <p:nvPr/>
        </p:nvSpPr>
        <p:spPr bwMode="auto">
          <a:xfrm>
            <a:off x="4343400" y="42672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97" name="Line 33"/>
          <p:cNvSpPr>
            <a:spLocks noChangeShapeType="1"/>
          </p:cNvSpPr>
          <p:nvPr/>
        </p:nvSpPr>
        <p:spPr bwMode="auto">
          <a:xfrm flipV="1">
            <a:off x="4343400" y="2644775"/>
            <a:ext cx="457200" cy="24066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98" name="Line 34"/>
          <p:cNvSpPr>
            <a:spLocks noChangeShapeType="1"/>
          </p:cNvSpPr>
          <p:nvPr/>
        </p:nvSpPr>
        <p:spPr bwMode="auto">
          <a:xfrm>
            <a:off x="4343400" y="20574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6499" name="Text Box 35"/>
          <p:cNvSpPr txBox="1">
            <a:spLocks noChangeArrowheads="1"/>
          </p:cNvSpPr>
          <p:nvPr/>
        </p:nvSpPr>
        <p:spPr bwMode="auto">
          <a:xfrm>
            <a:off x="6096000" y="33956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obsA</a:t>
            </a:r>
          </a:p>
        </p:txBody>
      </p:sp>
      <p:sp>
        <p:nvSpPr>
          <p:cNvPr id="1086500" name="Text Box 36"/>
          <p:cNvSpPr txBox="1">
            <a:spLocks noChangeArrowheads="1"/>
          </p:cNvSpPr>
          <p:nvPr/>
        </p:nvSpPr>
        <p:spPr bwMode="auto">
          <a:xfrm>
            <a:off x="6096000" y="56054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obsV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14" name="Oval 2"/>
          <p:cNvSpPr>
            <a:spLocks noChangeArrowheads="1"/>
          </p:cNvSpPr>
          <p:nvPr/>
        </p:nvSpPr>
        <p:spPr bwMode="auto">
          <a:xfrm>
            <a:off x="4075113" y="1789113"/>
            <a:ext cx="344487" cy="344487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15" name="Oval 3"/>
          <p:cNvSpPr>
            <a:spLocks noChangeArrowheads="1"/>
          </p:cNvSpPr>
          <p:nvPr/>
        </p:nvSpPr>
        <p:spPr bwMode="auto">
          <a:xfrm>
            <a:off x="4608513" y="2322513"/>
            <a:ext cx="344487" cy="342900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16" name="Oval 4"/>
          <p:cNvSpPr>
            <a:spLocks noChangeArrowheads="1"/>
          </p:cNvSpPr>
          <p:nvPr/>
        </p:nvSpPr>
        <p:spPr bwMode="auto">
          <a:xfrm>
            <a:off x="4075113" y="2854325"/>
            <a:ext cx="344487" cy="344488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17" name="Oval 5"/>
          <p:cNvSpPr>
            <a:spLocks noChangeArrowheads="1"/>
          </p:cNvSpPr>
          <p:nvPr/>
        </p:nvSpPr>
        <p:spPr bwMode="auto">
          <a:xfrm>
            <a:off x="4075113" y="5638800"/>
            <a:ext cx="344487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18" name="Line 6"/>
          <p:cNvSpPr>
            <a:spLocks noChangeShapeType="1"/>
          </p:cNvSpPr>
          <p:nvPr/>
        </p:nvSpPr>
        <p:spPr bwMode="auto">
          <a:xfrm flipV="1">
            <a:off x="4343400" y="2566988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19" name="Line 7"/>
          <p:cNvSpPr>
            <a:spLocks noChangeShapeType="1"/>
          </p:cNvSpPr>
          <p:nvPr/>
        </p:nvSpPr>
        <p:spPr bwMode="auto">
          <a:xfrm>
            <a:off x="4246563" y="2133600"/>
            <a:ext cx="1587" cy="738188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20" name="Line 8"/>
          <p:cNvSpPr>
            <a:spLocks noChangeShapeType="1"/>
          </p:cNvSpPr>
          <p:nvPr/>
        </p:nvSpPr>
        <p:spPr bwMode="auto">
          <a:xfrm>
            <a:off x="2514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21" name="Line 9"/>
          <p:cNvSpPr>
            <a:spLocks noChangeShapeType="1"/>
          </p:cNvSpPr>
          <p:nvPr/>
        </p:nvSpPr>
        <p:spPr bwMode="auto">
          <a:xfrm flipV="1">
            <a:off x="3048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22" name="Line 10"/>
          <p:cNvSpPr>
            <a:spLocks noChangeShapeType="1"/>
          </p:cNvSpPr>
          <p:nvPr/>
        </p:nvSpPr>
        <p:spPr bwMode="auto">
          <a:xfrm>
            <a:off x="4419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23" name="Line 11"/>
          <p:cNvSpPr>
            <a:spLocks noChangeShapeType="1"/>
          </p:cNvSpPr>
          <p:nvPr/>
        </p:nvSpPr>
        <p:spPr bwMode="auto">
          <a:xfrm flipV="1">
            <a:off x="4953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24" name="Text Box 12"/>
          <p:cNvSpPr txBox="1">
            <a:spLocks noChangeArrowheads="1"/>
          </p:cNvSpPr>
          <p:nvPr/>
        </p:nvSpPr>
        <p:spPr bwMode="auto">
          <a:xfrm>
            <a:off x="6111875" y="1798638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subWordStateA</a:t>
            </a:r>
          </a:p>
        </p:txBody>
      </p:sp>
      <p:sp>
        <p:nvSpPr>
          <p:cNvPr id="1088525" name="Text Box 13"/>
          <p:cNvSpPr txBox="1">
            <a:spLocks noChangeArrowheads="1"/>
          </p:cNvSpPr>
          <p:nvPr/>
        </p:nvSpPr>
        <p:spPr bwMode="auto">
          <a:xfrm>
            <a:off x="6080125" y="2208213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stateTransitionA</a:t>
            </a:r>
          </a:p>
        </p:txBody>
      </p:sp>
      <p:sp>
        <p:nvSpPr>
          <p:cNvPr id="1088526" name="Text Box 14"/>
          <p:cNvSpPr txBox="1">
            <a:spLocks noChangeArrowheads="1"/>
          </p:cNvSpPr>
          <p:nvPr/>
        </p:nvSpPr>
        <p:spPr bwMode="auto">
          <a:xfrm>
            <a:off x="6111875" y="286543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phoneStateA</a:t>
            </a:r>
          </a:p>
        </p:txBody>
      </p:sp>
      <p:sp>
        <p:nvSpPr>
          <p:cNvPr id="1088527" name="Oval 15"/>
          <p:cNvSpPr>
            <a:spLocks noChangeArrowheads="1"/>
          </p:cNvSpPr>
          <p:nvPr/>
        </p:nvSpPr>
        <p:spPr bwMode="auto">
          <a:xfrm>
            <a:off x="4075113" y="3924300"/>
            <a:ext cx="344487" cy="344488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28" name="Oval 16"/>
          <p:cNvSpPr>
            <a:spLocks noChangeArrowheads="1"/>
          </p:cNvSpPr>
          <p:nvPr/>
        </p:nvSpPr>
        <p:spPr bwMode="auto">
          <a:xfrm>
            <a:off x="4608513" y="4457700"/>
            <a:ext cx="344487" cy="342900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29" name="Oval 17"/>
          <p:cNvSpPr>
            <a:spLocks noChangeArrowheads="1"/>
          </p:cNvSpPr>
          <p:nvPr/>
        </p:nvSpPr>
        <p:spPr bwMode="auto">
          <a:xfrm>
            <a:off x="4075113" y="4989513"/>
            <a:ext cx="344487" cy="344487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30" name="Line 18"/>
          <p:cNvSpPr>
            <a:spLocks noChangeShapeType="1"/>
          </p:cNvSpPr>
          <p:nvPr/>
        </p:nvSpPr>
        <p:spPr bwMode="auto">
          <a:xfrm flipV="1">
            <a:off x="4343400" y="4702175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31" name="Line 19"/>
          <p:cNvSpPr>
            <a:spLocks noChangeShapeType="1"/>
          </p:cNvSpPr>
          <p:nvPr/>
        </p:nvSpPr>
        <p:spPr bwMode="auto">
          <a:xfrm>
            <a:off x="4246563" y="4268788"/>
            <a:ext cx="1587" cy="738187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32" name="Line 20"/>
          <p:cNvSpPr>
            <a:spLocks noChangeShapeType="1"/>
          </p:cNvSpPr>
          <p:nvPr/>
        </p:nvSpPr>
        <p:spPr bwMode="auto">
          <a:xfrm>
            <a:off x="2514600" y="4114800"/>
            <a:ext cx="1554163" cy="1588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33" name="Line 21"/>
          <p:cNvSpPr>
            <a:spLocks noChangeShapeType="1"/>
          </p:cNvSpPr>
          <p:nvPr/>
        </p:nvSpPr>
        <p:spPr bwMode="auto">
          <a:xfrm flipV="1">
            <a:off x="3048000" y="4168775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34" name="Line 22"/>
          <p:cNvSpPr>
            <a:spLocks noChangeShapeType="1"/>
          </p:cNvSpPr>
          <p:nvPr/>
        </p:nvSpPr>
        <p:spPr bwMode="auto">
          <a:xfrm>
            <a:off x="4419600" y="4114800"/>
            <a:ext cx="1554163" cy="1588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35" name="Line 23"/>
          <p:cNvSpPr>
            <a:spLocks noChangeShapeType="1"/>
          </p:cNvSpPr>
          <p:nvPr/>
        </p:nvSpPr>
        <p:spPr bwMode="auto">
          <a:xfrm flipV="1">
            <a:off x="4953000" y="4168775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36" name="Text Box 24"/>
          <p:cNvSpPr txBox="1">
            <a:spLocks noChangeArrowheads="1"/>
          </p:cNvSpPr>
          <p:nvPr/>
        </p:nvSpPr>
        <p:spPr bwMode="auto">
          <a:xfrm>
            <a:off x="6111875" y="4005263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subWordStateV</a:t>
            </a:r>
          </a:p>
        </p:txBody>
      </p:sp>
      <p:sp>
        <p:nvSpPr>
          <p:cNvPr id="1088537" name="Text Box 25"/>
          <p:cNvSpPr txBox="1">
            <a:spLocks noChangeArrowheads="1"/>
          </p:cNvSpPr>
          <p:nvPr/>
        </p:nvSpPr>
        <p:spPr bwMode="auto">
          <a:xfrm>
            <a:off x="6096000" y="4538663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stateTransitionV</a:t>
            </a:r>
          </a:p>
        </p:txBody>
      </p:sp>
      <p:sp>
        <p:nvSpPr>
          <p:cNvPr id="1088538" name="Text Box 26"/>
          <p:cNvSpPr txBox="1">
            <a:spLocks noChangeArrowheads="1"/>
          </p:cNvSpPr>
          <p:nvPr/>
        </p:nvSpPr>
        <p:spPr bwMode="auto">
          <a:xfrm>
            <a:off x="6111875" y="50720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phoneStateV</a:t>
            </a:r>
          </a:p>
        </p:txBody>
      </p:sp>
      <p:sp>
        <p:nvSpPr>
          <p:cNvPr id="1088539" name="Line 27"/>
          <p:cNvSpPr>
            <a:spLocks noChangeShapeType="1"/>
          </p:cNvSpPr>
          <p:nvPr/>
        </p:nvSpPr>
        <p:spPr bwMode="auto">
          <a:xfrm>
            <a:off x="4267200" y="3200400"/>
            <a:ext cx="1588" cy="2286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40" name="Line 28"/>
          <p:cNvSpPr>
            <a:spLocks noChangeShapeType="1"/>
          </p:cNvSpPr>
          <p:nvPr/>
        </p:nvSpPr>
        <p:spPr bwMode="auto">
          <a:xfrm>
            <a:off x="4267200" y="5335588"/>
            <a:ext cx="1588" cy="303212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41" name="Rectangle 29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6675" cy="733425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Asynchronous phoneme-viseme model with an asynchrony variable</a:t>
            </a:r>
          </a:p>
        </p:txBody>
      </p:sp>
      <p:sp>
        <p:nvSpPr>
          <p:cNvPr id="1088542" name="Oval 30"/>
          <p:cNvSpPr>
            <a:spLocks noChangeArrowheads="1"/>
          </p:cNvSpPr>
          <p:nvPr/>
        </p:nvSpPr>
        <p:spPr bwMode="auto">
          <a:xfrm>
            <a:off x="4114800" y="3429000"/>
            <a:ext cx="344488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43" name="Line 31"/>
          <p:cNvSpPr>
            <a:spLocks noChangeShapeType="1"/>
          </p:cNvSpPr>
          <p:nvPr/>
        </p:nvSpPr>
        <p:spPr bwMode="auto">
          <a:xfrm>
            <a:off x="4343400" y="42672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44" name="Line 32"/>
          <p:cNvSpPr>
            <a:spLocks noChangeShapeType="1"/>
          </p:cNvSpPr>
          <p:nvPr/>
        </p:nvSpPr>
        <p:spPr bwMode="auto">
          <a:xfrm>
            <a:off x="4343400" y="20574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45" name="Text Box 33"/>
          <p:cNvSpPr txBox="1">
            <a:spLocks noChangeArrowheads="1"/>
          </p:cNvSpPr>
          <p:nvPr/>
        </p:nvSpPr>
        <p:spPr bwMode="auto">
          <a:xfrm>
            <a:off x="6096000" y="350678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obsA</a:t>
            </a:r>
          </a:p>
        </p:txBody>
      </p:sp>
      <p:sp>
        <p:nvSpPr>
          <p:cNvPr id="1088546" name="Text Box 34"/>
          <p:cNvSpPr txBox="1">
            <a:spLocks noChangeArrowheads="1"/>
          </p:cNvSpPr>
          <p:nvPr/>
        </p:nvSpPr>
        <p:spPr bwMode="auto">
          <a:xfrm>
            <a:off x="6096000" y="56054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obsV</a:t>
            </a:r>
          </a:p>
        </p:txBody>
      </p:sp>
      <p:sp>
        <p:nvSpPr>
          <p:cNvPr id="1088547" name="Oval 35"/>
          <p:cNvSpPr>
            <a:spLocks noChangeArrowheads="1"/>
          </p:cNvSpPr>
          <p:nvPr/>
        </p:nvSpPr>
        <p:spPr bwMode="auto">
          <a:xfrm>
            <a:off x="5484813" y="2776538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48" name="Oval 36"/>
          <p:cNvSpPr>
            <a:spLocks noChangeArrowheads="1"/>
          </p:cNvSpPr>
          <p:nvPr/>
        </p:nvSpPr>
        <p:spPr bwMode="auto">
          <a:xfrm>
            <a:off x="5462588" y="3460750"/>
            <a:ext cx="344487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8549" name="Freeform 37"/>
          <p:cNvSpPr>
            <a:spLocks/>
          </p:cNvSpPr>
          <p:nvPr/>
        </p:nvSpPr>
        <p:spPr bwMode="auto">
          <a:xfrm>
            <a:off x="4448175" y="3787775"/>
            <a:ext cx="1111250" cy="279400"/>
          </a:xfrm>
          <a:custGeom>
            <a:avLst/>
            <a:gdLst/>
            <a:ahLst/>
            <a:cxnLst>
              <a:cxn ang="0">
                <a:pos x="0" y="776"/>
              </a:cxn>
              <a:cxn ang="0">
                <a:pos x="1816" y="517"/>
              </a:cxn>
              <a:cxn ang="0">
                <a:pos x="3086" y="0"/>
              </a:cxn>
            </a:cxnLst>
            <a:rect l="0" t="0" r="r" b="b"/>
            <a:pathLst>
              <a:path w="3087" h="777">
                <a:moveTo>
                  <a:pt x="0" y="776"/>
                </a:moveTo>
                <a:cubicBezTo>
                  <a:pt x="650" y="711"/>
                  <a:pt x="1300" y="646"/>
                  <a:pt x="1816" y="517"/>
                </a:cubicBezTo>
                <a:cubicBezTo>
                  <a:pt x="2331" y="387"/>
                  <a:pt x="2708" y="193"/>
                  <a:pt x="3086" y="0"/>
                </a:cubicBezTo>
              </a:path>
            </a:pathLst>
          </a:cu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50" name="Freeform 38"/>
          <p:cNvSpPr>
            <a:spLocks/>
          </p:cNvSpPr>
          <p:nvPr/>
        </p:nvSpPr>
        <p:spPr bwMode="auto">
          <a:xfrm>
            <a:off x="4392613" y="1984375"/>
            <a:ext cx="1131887" cy="1479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48" y="946"/>
              </a:cxn>
              <a:cxn ang="0">
                <a:pos x="3144" y="4110"/>
              </a:cxn>
            </a:cxnLst>
            <a:rect l="0" t="0" r="r" b="b"/>
            <a:pathLst>
              <a:path w="3145" h="4111">
                <a:moveTo>
                  <a:pt x="0" y="0"/>
                </a:moveTo>
                <a:cubicBezTo>
                  <a:pt x="660" y="130"/>
                  <a:pt x="1324" y="262"/>
                  <a:pt x="1848" y="946"/>
                </a:cubicBezTo>
                <a:cubicBezTo>
                  <a:pt x="2373" y="1633"/>
                  <a:pt x="2758" y="2871"/>
                  <a:pt x="3144" y="4110"/>
                </a:cubicBezTo>
              </a:path>
            </a:pathLst>
          </a:cu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51" name="Line 39"/>
          <p:cNvSpPr>
            <a:spLocks noChangeShapeType="1"/>
          </p:cNvSpPr>
          <p:nvPr/>
        </p:nvSpPr>
        <p:spPr bwMode="auto">
          <a:xfrm>
            <a:off x="5649913" y="3135313"/>
            <a:ext cx="9525" cy="350837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88552" name="Text Box 40"/>
          <p:cNvSpPr txBox="1">
            <a:spLocks noChangeArrowheads="1"/>
          </p:cNvSpPr>
          <p:nvPr/>
        </p:nvSpPr>
        <p:spPr bwMode="auto">
          <a:xfrm>
            <a:off x="5360988" y="2441575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async</a:t>
            </a:r>
          </a:p>
        </p:txBody>
      </p:sp>
      <p:sp>
        <p:nvSpPr>
          <p:cNvPr id="1088553" name="Rectangle 41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7964488" cy="2555875"/>
          </a:xfrm>
          <a:ln/>
        </p:spPr>
        <p:txBody>
          <a:bodyPr lIns="0" tIns="0" rIns="0" bIns="0"/>
          <a:lstStyle/>
          <a:p>
            <a:pPr marL="322263" indent="-322263" defTabSz="457200">
              <a:tabLst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GB"/>
              <a:t>Analogous to AF-based model with asynchrony variables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Oval 2"/>
          <p:cNvSpPr>
            <a:spLocks noChangeArrowheads="1"/>
          </p:cNvSpPr>
          <p:nvPr/>
        </p:nvSpPr>
        <p:spPr bwMode="auto">
          <a:xfrm>
            <a:off x="4075113" y="1789113"/>
            <a:ext cx="344487" cy="344487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63" name="Oval 3"/>
          <p:cNvSpPr>
            <a:spLocks noChangeArrowheads="1"/>
          </p:cNvSpPr>
          <p:nvPr/>
        </p:nvSpPr>
        <p:spPr bwMode="auto">
          <a:xfrm>
            <a:off x="4608513" y="2322513"/>
            <a:ext cx="344487" cy="342900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64" name="Oval 4"/>
          <p:cNvSpPr>
            <a:spLocks noChangeArrowheads="1"/>
          </p:cNvSpPr>
          <p:nvPr/>
        </p:nvSpPr>
        <p:spPr bwMode="auto">
          <a:xfrm>
            <a:off x="4075113" y="2854325"/>
            <a:ext cx="344487" cy="344488"/>
          </a:xfrm>
          <a:prstGeom prst="ellipse">
            <a:avLst/>
          </a:prstGeom>
          <a:solidFill>
            <a:srgbClr val="99CC00">
              <a:alpha val="39999"/>
            </a:srgbClr>
          </a:solidFill>
          <a:ln w="2844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65" name="Oval 5"/>
          <p:cNvSpPr>
            <a:spLocks noChangeArrowheads="1"/>
          </p:cNvSpPr>
          <p:nvPr/>
        </p:nvSpPr>
        <p:spPr bwMode="auto">
          <a:xfrm>
            <a:off x="4691063" y="5627688"/>
            <a:ext cx="344487" cy="344487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66" name="Line 6"/>
          <p:cNvSpPr>
            <a:spLocks noChangeShapeType="1"/>
          </p:cNvSpPr>
          <p:nvPr/>
        </p:nvSpPr>
        <p:spPr bwMode="auto">
          <a:xfrm flipV="1">
            <a:off x="4343400" y="2566988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67" name="Line 7"/>
          <p:cNvSpPr>
            <a:spLocks noChangeShapeType="1"/>
          </p:cNvSpPr>
          <p:nvPr/>
        </p:nvSpPr>
        <p:spPr bwMode="auto">
          <a:xfrm>
            <a:off x="4246563" y="2133600"/>
            <a:ext cx="1587" cy="738188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68" name="Line 8"/>
          <p:cNvSpPr>
            <a:spLocks noChangeShapeType="1"/>
          </p:cNvSpPr>
          <p:nvPr/>
        </p:nvSpPr>
        <p:spPr bwMode="auto">
          <a:xfrm>
            <a:off x="2514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69" name="Line 9"/>
          <p:cNvSpPr>
            <a:spLocks noChangeShapeType="1"/>
          </p:cNvSpPr>
          <p:nvPr/>
        </p:nvSpPr>
        <p:spPr bwMode="auto">
          <a:xfrm flipV="1">
            <a:off x="3048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70" name="Line 10"/>
          <p:cNvSpPr>
            <a:spLocks noChangeShapeType="1"/>
          </p:cNvSpPr>
          <p:nvPr/>
        </p:nvSpPr>
        <p:spPr bwMode="auto">
          <a:xfrm>
            <a:off x="4419600" y="1979613"/>
            <a:ext cx="1554163" cy="1587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71" name="Line 11"/>
          <p:cNvSpPr>
            <a:spLocks noChangeShapeType="1"/>
          </p:cNvSpPr>
          <p:nvPr/>
        </p:nvSpPr>
        <p:spPr bwMode="auto">
          <a:xfrm flipV="1">
            <a:off x="4953000" y="2033588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72" name="Text Box 12"/>
          <p:cNvSpPr txBox="1">
            <a:spLocks noChangeArrowheads="1"/>
          </p:cNvSpPr>
          <p:nvPr/>
        </p:nvSpPr>
        <p:spPr bwMode="auto">
          <a:xfrm>
            <a:off x="6111875" y="1798638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subWordStateL</a:t>
            </a:r>
          </a:p>
        </p:txBody>
      </p:sp>
      <p:sp>
        <p:nvSpPr>
          <p:cNvPr id="1090573" name="Text Box 13"/>
          <p:cNvSpPr txBox="1">
            <a:spLocks noChangeArrowheads="1"/>
          </p:cNvSpPr>
          <p:nvPr/>
        </p:nvSpPr>
        <p:spPr bwMode="auto">
          <a:xfrm>
            <a:off x="6080125" y="2208213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stateTransitionL</a:t>
            </a:r>
          </a:p>
        </p:txBody>
      </p:sp>
      <p:sp>
        <p:nvSpPr>
          <p:cNvPr id="1090574" name="Text Box 14"/>
          <p:cNvSpPr txBox="1">
            <a:spLocks noChangeArrowheads="1"/>
          </p:cNvSpPr>
          <p:nvPr/>
        </p:nvSpPr>
        <p:spPr bwMode="auto">
          <a:xfrm>
            <a:off x="6111875" y="2865438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phoneStateL</a:t>
            </a:r>
          </a:p>
        </p:txBody>
      </p:sp>
      <p:sp>
        <p:nvSpPr>
          <p:cNvPr id="1090575" name="Oval 15"/>
          <p:cNvSpPr>
            <a:spLocks noChangeArrowheads="1"/>
          </p:cNvSpPr>
          <p:nvPr/>
        </p:nvSpPr>
        <p:spPr bwMode="auto">
          <a:xfrm>
            <a:off x="4075113" y="3924300"/>
            <a:ext cx="344487" cy="344488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76" name="Oval 16"/>
          <p:cNvSpPr>
            <a:spLocks noChangeArrowheads="1"/>
          </p:cNvSpPr>
          <p:nvPr/>
        </p:nvSpPr>
        <p:spPr bwMode="auto">
          <a:xfrm>
            <a:off x="4608513" y="4457700"/>
            <a:ext cx="344487" cy="342900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77" name="Oval 17"/>
          <p:cNvSpPr>
            <a:spLocks noChangeArrowheads="1"/>
          </p:cNvSpPr>
          <p:nvPr/>
        </p:nvSpPr>
        <p:spPr bwMode="auto">
          <a:xfrm>
            <a:off x="4075113" y="4989513"/>
            <a:ext cx="344487" cy="344487"/>
          </a:xfrm>
          <a:prstGeom prst="ellipse">
            <a:avLst/>
          </a:prstGeom>
          <a:solidFill>
            <a:srgbClr val="9DABC5">
              <a:alpha val="39999"/>
            </a:srgbClr>
          </a:solidFill>
          <a:ln w="28440">
            <a:solidFill>
              <a:srgbClr val="48688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78" name="Line 18"/>
          <p:cNvSpPr>
            <a:spLocks noChangeShapeType="1"/>
          </p:cNvSpPr>
          <p:nvPr/>
        </p:nvSpPr>
        <p:spPr bwMode="auto">
          <a:xfrm flipV="1">
            <a:off x="4343400" y="4702175"/>
            <a:ext cx="304800" cy="34925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79" name="Line 19"/>
          <p:cNvSpPr>
            <a:spLocks noChangeShapeType="1"/>
          </p:cNvSpPr>
          <p:nvPr/>
        </p:nvSpPr>
        <p:spPr bwMode="auto">
          <a:xfrm>
            <a:off x="4246563" y="4268788"/>
            <a:ext cx="1587" cy="738187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80" name="Line 20"/>
          <p:cNvSpPr>
            <a:spLocks noChangeShapeType="1"/>
          </p:cNvSpPr>
          <p:nvPr/>
        </p:nvSpPr>
        <p:spPr bwMode="auto">
          <a:xfrm>
            <a:off x="2514600" y="4114800"/>
            <a:ext cx="1554163" cy="1588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81" name="Line 21"/>
          <p:cNvSpPr>
            <a:spLocks noChangeShapeType="1"/>
          </p:cNvSpPr>
          <p:nvPr/>
        </p:nvSpPr>
        <p:spPr bwMode="auto">
          <a:xfrm flipV="1">
            <a:off x="3048000" y="4168775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82" name="Line 22"/>
          <p:cNvSpPr>
            <a:spLocks noChangeShapeType="1"/>
          </p:cNvSpPr>
          <p:nvPr/>
        </p:nvSpPr>
        <p:spPr bwMode="auto">
          <a:xfrm>
            <a:off x="4419600" y="4114800"/>
            <a:ext cx="1554163" cy="1588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83" name="Line 23"/>
          <p:cNvSpPr>
            <a:spLocks noChangeShapeType="1"/>
          </p:cNvSpPr>
          <p:nvPr/>
        </p:nvSpPr>
        <p:spPr bwMode="auto">
          <a:xfrm flipV="1">
            <a:off x="4953000" y="4168775"/>
            <a:ext cx="1066800" cy="425450"/>
          </a:xfrm>
          <a:prstGeom prst="line">
            <a:avLst/>
          </a:prstGeom>
          <a:noFill/>
          <a:ln w="28440">
            <a:solidFill>
              <a:srgbClr val="96969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84" name="Text Box 24"/>
          <p:cNvSpPr txBox="1">
            <a:spLocks noChangeArrowheads="1"/>
          </p:cNvSpPr>
          <p:nvPr/>
        </p:nvSpPr>
        <p:spPr bwMode="auto">
          <a:xfrm>
            <a:off x="6111875" y="4005263"/>
            <a:ext cx="32004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subWordStateT</a:t>
            </a:r>
          </a:p>
        </p:txBody>
      </p:sp>
      <p:sp>
        <p:nvSpPr>
          <p:cNvPr id="1090585" name="Text Box 25"/>
          <p:cNvSpPr txBox="1">
            <a:spLocks noChangeArrowheads="1"/>
          </p:cNvSpPr>
          <p:nvPr/>
        </p:nvSpPr>
        <p:spPr bwMode="auto">
          <a:xfrm>
            <a:off x="6096000" y="4538663"/>
            <a:ext cx="30638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stateTransitionT</a:t>
            </a:r>
          </a:p>
        </p:txBody>
      </p:sp>
      <p:sp>
        <p:nvSpPr>
          <p:cNvPr id="1090586" name="Text Box 26"/>
          <p:cNvSpPr txBox="1">
            <a:spLocks noChangeArrowheads="1"/>
          </p:cNvSpPr>
          <p:nvPr/>
        </p:nvSpPr>
        <p:spPr bwMode="auto">
          <a:xfrm>
            <a:off x="6111875" y="5072063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486886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486886"/>
                </a:solidFill>
              </a:rPr>
              <a:t>phoneStateT</a:t>
            </a:r>
          </a:p>
        </p:txBody>
      </p:sp>
      <p:sp>
        <p:nvSpPr>
          <p:cNvPr id="1090587" name="Line 27"/>
          <p:cNvSpPr>
            <a:spLocks noChangeShapeType="1"/>
          </p:cNvSpPr>
          <p:nvPr/>
        </p:nvSpPr>
        <p:spPr bwMode="auto">
          <a:xfrm>
            <a:off x="4267200" y="5335588"/>
            <a:ext cx="461963" cy="3683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88" name="Rectangle 28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6675" cy="733425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AF-based model with asynchrony variables</a:t>
            </a:r>
          </a:p>
        </p:txBody>
      </p:sp>
      <p:sp>
        <p:nvSpPr>
          <p:cNvPr id="1090589" name="Oval 29"/>
          <p:cNvSpPr>
            <a:spLocks noChangeArrowheads="1"/>
          </p:cNvSpPr>
          <p:nvPr/>
        </p:nvSpPr>
        <p:spPr bwMode="auto">
          <a:xfrm>
            <a:off x="3487738" y="5602288"/>
            <a:ext cx="344487" cy="344487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90" name="Line 30"/>
          <p:cNvSpPr>
            <a:spLocks noChangeShapeType="1"/>
          </p:cNvSpPr>
          <p:nvPr/>
        </p:nvSpPr>
        <p:spPr bwMode="auto">
          <a:xfrm>
            <a:off x="4343400" y="42672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91" name="Line 31"/>
          <p:cNvSpPr>
            <a:spLocks noChangeShapeType="1"/>
          </p:cNvSpPr>
          <p:nvPr/>
        </p:nvSpPr>
        <p:spPr bwMode="auto">
          <a:xfrm>
            <a:off x="4343400" y="2057400"/>
            <a:ext cx="304800" cy="304800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92" name="Oval 32"/>
          <p:cNvSpPr>
            <a:spLocks noChangeArrowheads="1"/>
          </p:cNvSpPr>
          <p:nvPr/>
        </p:nvSpPr>
        <p:spPr bwMode="auto">
          <a:xfrm>
            <a:off x="5484813" y="2776538"/>
            <a:ext cx="344487" cy="344487"/>
          </a:xfrm>
          <a:prstGeom prst="ellipse">
            <a:avLst/>
          </a:prstGeom>
          <a:solidFill>
            <a:srgbClr val="FFCC00">
              <a:alpha val="50000"/>
            </a:srgbClr>
          </a:solid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93" name="Oval 33"/>
          <p:cNvSpPr>
            <a:spLocks noChangeArrowheads="1"/>
          </p:cNvSpPr>
          <p:nvPr/>
        </p:nvSpPr>
        <p:spPr bwMode="auto">
          <a:xfrm>
            <a:off x="5462588" y="3460750"/>
            <a:ext cx="344487" cy="344488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44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0594" name="Freeform 34"/>
          <p:cNvSpPr>
            <a:spLocks/>
          </p:cNvSpPr>
          <p:nvPr/>
        </p:nvSpPr>
        <p:spPr bwMode="auto">
          <a:xfrm>
            <a:off x="4448175" y="3787775"/>
            <a:ext cx="1111250" cy="279400"/>
          </a:xfrm>
          <a:custGeom>
            <a:avLst/>
            <a:gdLst/>
            <a:ahLst/>
            <a:cxnLst>
              <a:cxn ang="0">
                <a:pos x="0" y="776"/>
              </a:cxn>
              <a:cxn ang="0">
                <a:pos x="1816" y="517"/>
              </a:cxn>
              <a:cxn ang="0">
                <a:pos x="3086" y="0"/>
              </a:cxn>
            </a:cxnLst>
            <a:rect l="0" t="0" r="r" b="b"/>
            <a:pathLst>
              <a:path w="3087" h="777">
                <a:moveTo>
                  <a:pt x="0" y="776"/>
                </a:moveTo>
                <a:cubicBezTo>
                  <a:pt x="650" y="711"/>
                  <a:pt x="1300" y="646"/>
                  <a:pt x="1816" y="517"/>
                </a:cubicBezTo>
                <a:cubicBezTo>
                  <a:pt x="2331" y="387"/>
                  <a:pt x="2708" y="193"/>
                  <a:pt x="3086" y="0"/>
                </a:cubicBezTo>
              </a:path>
            </a:pathLst>
          </a:cu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95" name="Freeform 35"/>
          <p:cNvSpPr>
            <a:spLocks/>
          </p:cNvSpPr>
          <p:nvPr/>
        </p:nvSpPr>
        <p:spPr bwMode="auto">
          <a:xfrm>
            <a:off x="4392613" y="1984375"/>
            <a:ext cx="1131887" cy="1479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48" y="946"/>
              </a:cxn>
              <a:cxn ang="0">
                <a:pos x="3144" y="4110"/>
              </a:cxn>
            </a:cxnLst>
            <a:rect l="0" t="0" r="r" b="b"/>
            <a:pathLst>
              <a:path w="3145" h="4111">
                <a:moveTo>
                  <a:pt x="0" y="0"/>
                </a:moveTo>
                <a:cubicBezTo>
                  <a:pt x="660" y="130"/>
                  <a:pt x="1324" y="262"/>
                  <a:pt x="1848" y="946"/>
                </a:cubicBezTo>
                <a:cubicBezTo>
                  <a:pt x="2373" y="1633"/>
                  <a:pt x="2758" y="2871"/>
                  <a:pt x="3144" y="4110"/>
                </a:cubicBezTo>
              </a:path>
            </a:pathLst>
          </a:cu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96" name="Line 36"/>
          <p:cNvSpPr>
            <a:spLocks noChangeShapeType="1"/>
          </p:cNvSpPr>
          <p:nvPr/>
        </p:nvSpPr>
        <p:spPr bwMode="auto">
          <a:xfrm>
            <a:off x="5649913" y="3135313"/>
            <a:ext cx="9525" cy="350837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97" name="Text Box 37"/>
          <p:cNvSpPr txBox="1">
            <a:spLocks noChangeArrowheads="1"/>
          </p:cNvSpPr>
          <p:nvPr/>
        </p:nvSpPr>
        <p:spPr bwMode="auto">
          <a:xfrm>
            <a:off x="5360988" y="2441575"/>
            <a:ext cx="4175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async</a:t>
            </a:r>
          </a:p>
        </p:txBody>
      </p:sp>
      <p:sp>
        <p:nvSpPr>
          <p:cNvPr id="1090598" name="Line 38"/>
          <p:cNvSpPr>
            <a:spLocks noChangeShapeType="1"/>
          </p:cNvSpPr>
          <p:nvPr/>
        </p:nvSpPr>
        <p:spPr bwMode="auto">
          <a:xfrm flipH="1">
            <a:off x="3794125" y="5335588"/>
            <a:ext cx="477838" cy="357187"/>
          </a:xfrm>
          <a:prstGeom prst="line">
            <a:avLst/>
          </a:prstGeom>
          <a:noFill/>
          <a:ln w="2844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599" name="Line 39"/>
          <p:cNvSpPr>
            <a:spLocks noChangeShapeType="1"/>
          </p:cNvSpPr>
          <p:nvPr/>
        </p:nvSpPr>
        <p:spPr bwMode="auto">
          <a:xfrm flipH="1">
            <a:off x="3694113" y="3194050"/>
            <a:ext cx="446087" cy="237490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600" name="Line 40"/>
          <p:cNvSpPr>
            <a:spLocks noChangeShapeType="1"/>
          </p:cNvSpPr>
          <p:nvPr/>
        </p:nvSpPr>
        <p:spPr bwMode="auto">
          <a:xfrm>
            <a:off x="4314825" y="3205163"/>
            <a:ext cx="549275" cy="24098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90601" name="Text Box 41"/>
          <p:cNvSpPr txBox="1">
            <a:spLocks noChangeArrowheads="1"/>
          </p:cNvSpPr>
          <p:nvPr/>
        </p:nvSpPr>
        <p:spPr bwMode="auto">
          <a:xfrm>
            <a:off x="6096000" y="5605463"/>
            <a:ext cx="41751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80" tIns="27360" rIns="64080" bIns="27360">
            <a:spAutoFit/>
          </a:bodyPr>
          <a:lstStyle/>
          <a:p>
            <a:pPr marL="1239838" indent="-1239838" algn="l">
              <a:spcBef>
                <a:spcPts val="1000"/>
              </a:spcBef>
              <a:buClr>
                <a:srgbClr val="6B7F43"/>
              </a:buClr>
              <a:buSzPct val="100000"/>
              <a:buFont typeface="Lucida Sans Unicode" pitchFamily="34" charset="0"/>
              <a:buNone/>
              <a:tabLst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  <a:tab pos="9469438" algn="l"/>
                <a:tab pos="9926638" algn="l"/>
                <a:tab pos="10383838" algn="l"/>
              </a:tabLst>
            </a:pPr>
            <a:r>
              <a:rPr lang="en-GB" sz="1600" b="0" i="0">
                <a:solidFill>
                  <a:srgbClr val="6B7F43"/>
                </a:solidFill>
              </a:rPr>
              <a:t>obsA and obsV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99375" cy="423863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Parameter Tying</a:t>
            </a:r>
          </a:p>
        </p:txBody>
      </p:sp>
      <p:sp>
        <p:nvSpPr>
          <p:cNvPr id="1092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65200"/>
            <a:ext cx="8382000" cy="3949700"/>
          </a:xfrm>
          <a:ln/>
        </p:spPr>
        <p:txBody>
          <a:bodyPr lIns="0" tIns="0" rIns="0" bIns="0"/>
          <a:lstStyle/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Used gmtkTie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A single gaussian model was trained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Those parameters were tied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The model was then trained further, gaussians were split to obtain optimal number of components</a:t>
            </a:r>
          </a:p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Questions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L, T and G value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Components of L, T and G e.g. TT-LOC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Some 'triphone' tying questions - “is it fricative?”, “is it voiced?” </a:t>
            </a:r>
          </a:p>
          <a:p>
            <a:pPr marL="593725" lvl="1" indent="-23336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State number</a:t>
            </a:r>
          </a:p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No improvement demonstrated on dev set</a:t>
            </a:r>
          </a:p>
          <a:p>
            <a:pPr marL="239713" indent="-239713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GB"/>
              <a:t>Some generated trees look promising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rgbClr val="000099"/>
                </a:solidFill>
              </a:rPr>
              <a:t>Preliminaries</a:t>
            </a:r>
            <a:r>
              <a:rPr lang="en-US"/>
              <a:t>:  Dynamic Bayesian networks, feature sets, data, baselines, gmtkTie</a:t>
            </a:r>
          </a:p>
          <a:p>
            <a:endParaRPr lang="en-US" sz="1000"/>
          </a:p>
          <a:p>
            <a:r>
              <a:rPr lang="en-US"/>
              <a:t>Multistream AF-based </a:t>
            </a:r>
            <a:r>
              <a:rPr lang="en-US">
                <a:solidFill>
                  <a:srgbClr val="000099"/>
                </a:solidFill>
              </a:rPr>
              <a:t>pronunciation models</a:t>
            </a:r>
          </a:p>
          <a:p>
            <a:pPr lvl="1"/>
            <a:r>
              <a:rPr lang="en-US"/>
              <a:t>For audio-only recognition</a:t>
            </a:r>
          </a:p>
          <a:p>
            <a:pPr lvl="1"/>
            <a:r>
              <a:rPr lang="en-US"/>
              <a:t>For audio-visual recognition</a:t>
            </a:r>
          </a:p>
          <a:p>
            <a:endParaRPr lang="en-US" sz="800">
              <a:solidFill>
                <a:srgbClr val="000099"/>
              </a:solidFill>
            </a:endParaRPr>
          </a:p>
          <a:p>
            <a:r>
              <a:rPr lang="en-US"/>
              <a:t>AF-based </a:t>
            </a:r>
            <a:r>
              <a:rPr lang="en-US">
                <a:solidFill>
                  <a:srgbClr val="000099"/>
                </a:solidFill>
              </a:rPr>
              <a:t>observation models</a:t>
            </a:r>
          </a:p>
          <a:p>
            <a:pPr lvl="1"/>
            <a:r>
              <a:rPr lang="en-US"/>
              <a:t>Hybrid</a:t>
            </a:r>
          </a:p>
          <a:p>
            <a:pPr lvl="1"/>
            <a:r>
              <a:rPr lang="en-US"/>
              <a:t>Tandem</a:t>
            </a:r>
          </a:p>
          <a:p>
            <a:endParaRPr lang="en-US" sz="1000"/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</a:rPr>
              <a:t>BREAK</a:t>
            </a:r>
          </a:p>
          <a:p>
            <a:endParaRPr lang="en-US" sz="800"/>
          </a:p>
          <a:p>
            <a:endParaRPr lang="en-US" sz="800"/>
          </a:p>
          <a:p>
            <a:r>
              <a:rPr lang="en-US">
                <a:solidFill>
                  <a:srgbClr val="000099"/>
                </a:solidFill>
              </a:rPr>
              <a:t>Analysis</a:t>
            </a:r>
            <a:r>
              <a:rPr lang="en-US"/>
              <a:t> of classifiers and recognizer alignments</a:t>
            </a:r>
            <a:endParaRPr lang="en-US" sz="1200"/>
          </a:p>
          <a:p>
            <a:endParaRPr lang="en-US" sz="800"/>
          </a:p>
          <a:p>
            <a:r>
              <a:rPr lang="en-US">
                <a:solidFill>
                  <a:srgbClr val="000099"/>
                </a:solidFill>
              </a:rPr>
              <a:t>Student proposals </a:t>
            </a:r>
            <a:r>
              <a:rPr lang="en-US"/>
              <a:t>for future work</a:t>
            </a:r>
          </a:p>
          <a:p>
            <a:endParaRPr lang="en-US" sz="800"/>
          </a:p>
          <a:p>
            <a:r>
              <a:rPr lang="en-US">
                <a:solidFill>
                  <a:srgbClr val="000099"/>
                </a:solidFill>
              </a:rPr>
              <a:t>Summary</a:t>
            </a:r>
            <a:r>
              <a:rPr lang="en-US"/>
              <a:t>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9850" cy="422275"/>
          </a:xfrm>
          <a:ln/>
        </p:spPr>
        <p:txBody>
          <a:bodyPr lIns="0" tIns="0" rIns="0" bIns="0" anchor="ctr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Decision tree for clustering audio parameters</a:t>
            </a:r>
          </a:p>
        </p:txBody>
      </p:sp>
      <p:pic>
        <p:nvPicPr>
          <p:cNvPr id="10946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3" y="1220788"/>
            <a:ext cx="9144000" cy="507682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9850" cy="422275"/>
          </a:xfrm>
          <a:ln/>
        </p:spPr>
        <p:txBody>
          <a:bodyPr lIns="0" tIns="0" rIns="0" bIns="0" anchor="ctr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/>
              <a:t>Decision tree for clustering audio parameters</a:t>
            </a:r>
          </a:p>
        </p:txBody>
      </p:sp>
      <p:pic>
        <p:nvPicPr>
          <p:cNvPr id="10967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58938"/>
            <a:ext cx="9144000" cy="3597275"/>
          </a:xfrm>
          <a:prstGeom prst="rect">
            <a:avLst/>
          </a:prstGeom>
          <a:noFill/>
        </p:spPr>
      </p:pic>
      <p:grpSp>
        <p:nvGrpSpPr>
          <p:cNvPr id="1096708" name="Group 4"/>
          <p:cNvGrpSpPr>
            <a:grpSpLocks/>
          </p:cNvGrpSpPr>
          <p:nvPr/>
        </p:nvGrpSpPr>
        <p:grpSpPr bwMode="auto">
          <a:xfrm>
            <a:off x="6934200" y="1219200"/>
            <a:ext cx="1597025" cy="1830388"/>
            <a:chOff x="4368" y="768"/>
            <a:chExt cx="1006" cy="1153"/>
          </a:xfrm>
        </p:grpSpPr>
        <p:sp>
          <p:nvSpPr>
            <p:cNvPr id="1096709" name="Freeform 5"/>
            <p:cNvSpPr>
              <a:spLocks noChangeArrowheads="1"/>
            </p:cNvSpPr>
            <p:nvPr/>
          </p:nvSpPr>
          <p:spPr bwMode="auto">
            <a:xfrm>
              <a:off x="4368" y="768"/>
              <a:ext cx="1007" cy="1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73"/>
                </a:cxn>
                <a:cxn ang="0">
                  <a:pos x="0" y="1352"/>
                </a:cxn>
                <a:cxn ang="0">
                  <a:pos x="0" y="1931"/>
                </a:cxn>
                <a:cxn ang="0">
                  <a:pos x="0" y="2720"/>
                </a:cxn>
                <a:cxn ang="0">
                  <a:pos x="0" y="3300"/>
                </a:cxn>
                <a:cxn ang="0">
                  <a:pos x="0" y="3878"/>
                </a:cxn>
                <a:cxn ang="0">
                  <a:pos x="0" y="4652"/>
                </a:cxn>
                <a:cxn ang="0">
                  <a:pos x="736" y="4652"/>
                </a:cxn>
                <a:cxn ang="0">
                  <a:pos x="287" y="5088"/>
                </a:cxn>
                <a:cxn ang="0">
                  <a:pos x="1843" y="4652"/>
                </a:cxn>
                <a:cxn ang="0">
                  <a:pos x="2595" y="4652"/>
                </a:cxn>
                <a:cxn ang="0">
                  <a:pos x="3148" y="4652"/>
                </a:cxn>
                <a:cxn ang="0">
                  <a:pos x="3702" y="4652"/>
                </a:cxn>
                <a:cxn ang="0">
                  <a:pos x="4440" y="4652"/>
                </a:cxn>
                <a:cxn ang="0">
                  <a:pos x="4440" y="3878"/>
                </a:cxn>
                <a:cxn ang="0">
                  <a:pos x="4440" y="3300"/>
                </a:cxn>
                <a:cxn ang="0">
                  <a:pos x="4440" y="2720"/>
                </a:cxn>
                <a:cxn ang="0">
                  <a:pos x="4440" y="1931"/>
                </a:cxn>
                <a:cxn ang="0">
                  <a:pos x="4440" y="1352"/>
                </a:cxn>
                <a:cxn ang="0">
                  <a:pos x="4440" y="773"/>
                </a:cxn>
                <a:cxn ang="0">
                  <a:pos x="4440" y="0"/>
                </a:cxn>
                <a:cxn ang="0">
                  <a:pos x="3702" y="0"/>
                </a:cxn>
                <a:cxn ang="0">
                  <a:pos x="3148" y="0"/>
                </a:cxn>
                <a:cxn ang="0">
                  <a:pos x="2595" y="0"/>
                </a:cxn>
                <a:cxn ang="0">
                  <a:pos x="1843" y="0"/>
                </a:cxn>
                <a:cxn ang="0">
                  <a:pos x="1290" y="0"/>
                </a:cxn>
                <a:cxn ang="0">
                  <a:pos x="736" y="0"/>
                </a:cxn>
                <a:cxn ang="0">
                  <a:pos x="0" y="0"/>
                </a:cxn>
              </a:cxnLst>
              <a:rect l="0" t="0" r="r" b="b"/>
              <a:pathLst>
                <a:path w="4441" h="5089">
                  <a:moveTo>
                    <a:pt x="0" y="0"/>
                  </a:moveTo>
                  <a:lnTo>
                    <a:pt x="0" y="773"/>
                  </a:lnTo>
                  <a:lnTo>
                    <a:pt x="0" y="1352"/>
                  </a:lnTo>
                  <a:lnTo>
                    <a:pt x="0" y="1931"/>
                  </a:lnTo>
                  <a:lnTo>
                    <a:pt x="0" y="2720"/>
                  </a:lnTo>
                  <a:lnTo>
                    <a:pt x="0" y="3300"/>
                  </a:lnTo>
                  <a:lnTo>
                    <a:pt x="0" y="3878"/>
                  </a:lnTo>
                  <a:lnTo>
                    <a:pt x="0" y="4652"/>
                  </a:lnTo>
                  <a:lnTo>
                    <a:pt x="736" y="4652"/>
                  </a:lnTo>
                  <a:lnTo>
                    <a:pt x="287" y="5088"/>
                  </a:lnTo>
                  <a:lnTo>
                    <a:pt x="1843" y="4652"/>
                  </a:lnTo>
                  <a:lnTo>
                    <a:pt x="2595" y="4652"/>
                  </a:lnTo>
                  <a:lnTo>
                    <a:pt x="3148" y="4652"/>
                  </a:lnTo>
                  <a:lnTo>
                    <a:pt x="3702" y="4652"/>
                  </a:lnTo>
                  <a:lnTo>
                    <a:pt x="4440" y="4652"/>
                  </a:lnTo>
                  <a:lnTo>
                    <a:pt x="4440" y="3878"/>
                  </a:lnTo>
                  <a:lnTo>
                    <a:pt x="4440" y="3300"/>
                  </a:lnTo>
                  <a:lnTo>
                    <a:pt x="4440" y="2720"/>
                  </a:lnTo>
                  <a:lnTo>
                    <a:pt x="4440" y="1931"/>
                  </a:lnTo>
                  <a:lnTo>
                    <a:pt x="4440" y="1352"/>
                  </a:lnTo>
                  <a:lnTo>
                    <a:pt x="4440" y="773"/>
                  </a:lnTo>
                  <a:lnTo>
                    <a:pt x="4440" y="0"/>
                  </a:lnTo>
                  <a:lnTo>
                    <a:pt x="3702" y="0"/>
                  </a:lnTo>
                  <a:lnTo>
                    <a:pt x="3148" y="0"/>
                  </a:lnTo>
                  <a:lnTo>
                    <a:pt x="2595" y="0"/>
                  </a:lnTo>
                  <a:lnTo>
                    <a:pt x="1843" y="0"/>
                  </a:lnTo>
                  <a:lnTo>
                    <a:pt x="1290" y="0"/>
                  </a:lnTo>
                  <a:lnTo>
                    <a:pt x="736" y="0"/>
                  </a:lnTo>
                  <a:lnTo>
                    <a:pt x="0" y="0"/>
                  </a:lnTo>
                </a:path>
              </a:pathLst>
            </a:cu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710" name="Text Box 6"/>
            <p:cNvSpPr txBox="1">
              <a:spLocks noChangeArrowheads="1"/>
            </p:cNvSpPr>
            <p:nvPr/>
          </p:nvSpPr>
          <p:spPr bwMode="auto">
            <a:xfrm>
              <a:off x="4368" y="768"/>
              <a:ext cx="1007" cy="1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400" b="0" i="0">
                  <a:solidFill>
                    <a:srgbClr val="FFFFFF"/>
                  </a:solidFill>
                  <a:latin typeface="Times New Roman" pitchFamily="18" charset="0"/>
                </a:rPr>
                <a:t>“acute” vs. “grave”</a:t>
              </a:r>
            </a:p>
            <a:p>
              <a:pPr>
                <a:lnSpc>
                  <a:spcPct val="100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400" b="0" i="0">
                  <a:solidFill>
                    <a:srgbClr val="FFFFFF"/>
                  </a:solidFill>
                  <a:latin typeface="Times New Roman" pitchFamily="18" charset="0"/>
                </a:rPr>
                <a:t>(HP vs. LP spectra)</a:t>
              </a:r>
            </a:p>
          </p:txBody>
        </p:sp>
      </p:grpSp>
      <p:grpSp>
        <p:nvGrpSpPr>
          <p:cNvPr id="1096711" name="Group 7"/>
          <p:cNvGrpSpPr>
            <a:grpSpLocks/>
          </p:cNvGrpSpPr>
          <p:nvPr/>
        </p:nvGrpSpPr>
        <p:grpSpPr bwMode="auto">
          <a:xfrm>
            <a:off x="4572000" y="1447800"/>
            <a:ext cx="1597025" cy="965200"/>
            <a:chOff x="2880" y="912"/>
            <a:chExt cx="1006" cy="608"/>
          </a:xfrm>
        </p:grpSpPr>
        <p:sp>
          <p:nvSpPr>
            <p:cNvPr id="1096712" name="Freeform 8"/>
            <p:cNvSpPr>
              <a:spLocks noChangeArrowheads="1"/>
            </p:cNvSpPr>
            <p:nvPr/>
          </p:nvSpPr>
          <p:spPr bwMode="auto">
            <a:xfrm>
              <a:off x="2880" y="912"/>
              <a:ext cx="1007" cy="6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6"/>
                </a:cxn>
                <a:cxn ang="0">
                  <a:pos x="0" y="676"/>
                </a:cxn>
                <a:cxn ang="0">
                  <a:pos x="0" y="965"/>
                </a:cxn>
                <a:cxn ang="0">
                  <a:pos x="0" y="1358"/>
                </a:cxn>
                <a:cxn ang="0">
                  <a:pos x="0" y="1648"/>
                </a:cxn>
                <a:cxn ang="0">
                  <a:pos x="0" y="1937"/>
                </a:cxn>
                <a:cxn ang="0">
                  <a:pos x="0" y="2325"/>
                </a:cxn>
                <a:cxn ang="0">
                  <a:pos x="736" y="2325"/>
                </a:cxn>
                <a:cxn ang="0">
                  <a:pos x="25" y="2685"/>
                </a:cxn>
                <a:cxn ang="0">
                  <a:pos x="1843" y="2325"/>
                </a:cxn>
                <a:cxn ang="0">
                  <a:pos x="2596" y="2325"/>
                </a:cxn>
                <a:cxn ang="0">
                  <a:pos x="3149" y="2325"/>
                </a:cxn>
                <a:cxn ang="0">
                  <a:pos x="3703" y="2325"/>
                </a:cxn>
                <a:cxn ang="0">
                  <a:pos x="4441" y="2325"/>
                </a:cxn>
                <a:cxn ang="0">
                  <a:pos x="4441" y="1937"/>
                </a:cxn>
                <a:cxn ang="0">
                  <a:pos x="4441" y="1648"/>
                </a:cxn>
                <a:cxn ang="0">
                  <a:pos x="4441" y="1358"/>
                </a:cxn>
                <a:cxn ang="0">
                  <a:pos x="4441" y="965"/>
                </a:cxn>
                <a:cxn ang="0">
                  <a:pos x="4441" y="676"/>
                </a:cxn>
                <a:cxn ang="0">
                  <a:pos x="4441" y="386"/>
                </a:cxn>
                <a:cxn ang="0">
                  <a:pos x="4441" y="0"/>
                </a:cxn>
                <a:cxn ang="0">
                  <a:pos x="3703" y="0"/>
                </a:cxn>
                <a:cxn ang="0">
                  <a:pos x="3149" y="0"/>
                </a:cxn>
                <a:cxn ang="0">
                  <a:pos x="2596" y="0"/>
                </a:cxn>
                <a:cxn ang="0">
                  <a:pos x="1843" y="0"/>
                </a:cxn>
                <a:cxn ang="0">
                  <a:pos x="1290" y="0"/>
                </a:cxn>
                <a:cxn ang="0">
                  <a:pos x="736" y="0"/>
                </a:cxn>
                <a:cxn ang="0">
                  <a:pos x="0" y="0"/>
                </a:cxn>
              </a:cxnLst>
              <a:rect l="0" t="0" r="r" b="b"/>
              <a:pathLst>
                <a:path w="4442" h="2686">
                  <a:moveTo>
                    <a:pt x="0" y="0"/>
                  </a:moveTo>
                  <a:lnTo>
                    <a:pt x="0" y="386"/>
                  </a:lnTo>
                  <a:lnTo>
                    <a:pt x="0" y="676"/>
                  </a:lnTo>
                  <a:lnTo>
                    <a:pt x="0" y="965"/>
                  </a:lnTo>
                  <a:lnTo>
                    <a:pt x="0" y="1358"/>
                  </a:lnTo>
                  <a:lnTo>
                    <a:pt x="0" y="1648"/>
                  </a:lnTo>
                  <a:lnTo>
                    <a:pt x="0" y="1937"/>
                  </a:lnTo>
                  <a:lnTo>
                    <a:pt x="0" y="2325"/>
                  </a:lnTo>
                  <a:lnTo>
                    <a:pt x="736" y="2325"/>
                  </a:lnTo>
                  <a:lnTo>
                    <a:pt x="25" y="2685"/>
                  </a:lnTo>
                  <a:lnTo>
                    <a:pt x="1843" y="2325"/>
                  </a:lnTo>
                  <a:lnTo>
                    <a:pt x="2596" y="2325"/>
                  </a:lnTo>
                  <a:lnTo>
                    <a:pt x="3149" y="2325"/>
                  </a:lnTo>
                  <a:lnTo>
                    <a:pt x="3703" y="2325"/>
                  </a:lnTo>
                  <a:lnTo>
                    <a:pt x="4441" y="2325"/>
                  </a:lnTo>
                  <a:lnTo>
                    <a:pt x="4441" y="1937"/>
                  </a:lnTo>
                  <a:lnTo>
                    <a:pt x="4441" y="1648"/>
                  </a:lnTo>
                  <a:lnTo>
                    <a:pt x="4441" y="1358"/>
                  </a:lnTo>
                  <a:lnTo>
                    <a:pt x="4441" y="965"/>
                  </a:lnTo>
                  <a:lnTo>
                    <a:pt x="4441" y="676"/>
                  </a:lnTo>
                  <a:lnTo>
                    <a:pt x="4441" y="386"/>
                  </a:lnTo>
                  <a:lnTo>
                    <a:pt x="4441" y="0"/>
                  </a:lnTo>
                  <a:lnTo>
                    <a:pt x="3703" y="0"/>
                  </a:lnTo>
                  <a:lnTo>
                    <a:pt x="3149" y="0"/>
                  </a:lnTo>
                  <a:lnTo>
                    <a:pt x="2596" y="0"/>
                  </a:lnTo>
                  <a:lnTo>
                    <a:pt x="1843" y="0"/>
                  </a:lnTo>
                  <a:lnTo>
                    <a:pt x="1290" y="0"/>
                  </a:lnTo>
                  <a:lnTo>
                    <a:pt x="736" y="0"/>
                  </a:lnTo>
                  <a:lnTo>
                    <a:pt x="0" y="0"/>
                  </a:lnTo>
                </a:path>
              </a:pathLst>
            </a:cu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713" name="Text Box 9"/>
            <p:cNvSpPr txBox="1">
              <a:spLocks noChangeArrowheads="1"/>
            </p:cNvSpPr>
            <p:nvPr/>
          </p:nvSpPr>
          <p:spPr bwMode="auto">
            <a:xfrm>
              <a:off x="2880" y="912"/>
              <a:ext cx="1007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400" b="0" i="0">
                  <a:solidFill>
                    <a:srgbClr val="FFFFFF"/>
                  </a:solidFill>
                  <a:latin typeface="Times New Roman" pitchFamily="18" charset="0"/>
                </a:rPr>
                <a:t>voiced vs. unvoiced</a:t>
              </a:r>
            </a:p>
          </p:txBody>
        </p:sp>
      </p:grpSp>
      <p:grpSp>
        <p:nvGrpSpPr>
          <p:cNvPr id="1096714" name="Group 10"/>
          <p:cNvGrpSpPr>
            <a:grpSpLocks/>
          </p:cNvGrpSpPr>
          <p:nvPr/>
        </p:nvGrpSpPr>
        <p:grpSpPr bwMode="auto">
          <a:xfrm>
            <a:off x="1881188" y="914400"/>
            <a:ext cx="1546225" cy="927100"/>
            <a:chOff x="1185" y="576"/>
            <a:chExt cx="974" cy="584"/>
          </a:xfrm>
        </p:grpSpPr>
        <p:sp>
          <p:nvSpPr>
            <p:cNvPr id="1096715" name="Freeform 11"/>
            <p:cNvSpPr>
              <a:spLocks noChangeArrowheads="1"/>
            </p:cNvSpPr>
            <p:nvPr/>
          </p:nvSpPr>
          <p:spPr bwMode="auto">
            <a:xfrm>
              <a:off x="1185" y="576"/>
              <a:ext cx="975" cy="585"/>
            </a:xfrm>
            <a:custGeom>
              <a:avLst/>
              <a:gdLst/>
              <a:ahLst/>
              <a:cxnLst>
                <a:cxn ang="0">
                  <a:pos x="4020" y="0"/>
                </a:cxn>
                <a:cxn ang="0">
                  <a:pos x="4020" y="386"/>
                </a:cxn>
                <a:cxn ang="0">
                  <a:pos x="4020" y="676"/>
                </a:cxn>
                <a:cxn ang="0">
                  <a:pos x="4020" y="966"/>
                </a:cxn>
                <a:cxn ang="0">
                  <a:pos x="4020" y="1359"/>
                </a:cxn>
                <a:cxn ang="0">
                  <a:pos x="4020" y="1648"/>
                </a:cxn>
                <a:cxn ang="0">
                  <a:pos x="4020" y="1938"/>
                </a:cxn>
                <a:cxn ang="0">
                  <a:pos x="4020" y="2325"/>
                </a:cxn>
                <a:cxn ang="0">
                  <a:pos x="3353" y="2325"/>
                </a:cxn>
                <a:cxn ang="0">
                  <a:pos x="4298" y="2580"/>
                </a:cxn>
                <a:cxn ang="0">
                  <a:pos x="2352" y="2325"/>
                </a:cxn>
                <a:cxn ang="0">
                  <a:pos x="1669" y="2325"/>
                </a:cxn>
                <a:cxn ang="0">
                  <a:pos x="1169" y="2325"/>
                </a:cxn>
                <a:cxn ang="0">
                  <a:pos x="668" y="2325"/>
                </a:cxn>
                <a:cxn ang="0">
                  <a:pos x="0" y="2325"/>
                </a:cxn>
                <a:cxn ang="0">
                  <a:pos x="0" y="1938"/>
                </a:cxn>
                <a:cxn ang="0">
                  <a:pos x="0" y="1648"/>
                </a:cxn>
                <a:cxn ang="0">
                  <a:pos x="0" y="1359"/>
                </a:cxn>
                <a:cxn ang="0">
                  <a:pos x="0" y="966"/>
                </a:cxn>
                <a:cxn ang="0">
                  <a:pos x="0" y="676"/>
                </a:cxn>
                <a:cxn ang="0">
                  <a:pos x="0" y="386"/>
                </a:cxn>
                <a:cxn ang="0">
                  <a:pos x="0" y="0"/>
                </a:cxn>
                <a:cxn ang="0">
                  <a:pos x="668" y="0"/>
                </a:cxn>
                <a:cxn ang="0">
                  <a:pos x="1169" y="0"/>
                </a:cxn>
                <a:cxn ang="0">
                  <a:pos x="1669" y="0"/>
                </a:cxn>
                <a:cxn ang="0">
                  <a:pos x="2352" y="0"/>
                </a:cxn>
                <a:cxn ang="0">
                  <a:pos x="2852" y="0"/>
                </a:cxn>
                <a:cxn ang="0">
                  <a:pos x="3353" y="0"/>
                </a:cxn>
                <a:cxn ang="0">
                  <a:pos x="4020" y="0"/>
                </a:cxn>
              </a:cxnLst>
              <a:rect l="0" t="0" r="r" b="b"/>
              <a:pathLst>
                <a:path w="4299" h="2581">
                  <a:moveTo>
                    <a:pt x="4020" y="0"/>
                  </a:moveTo>
                  <a:lnTo>
                    <a:pt x="4020" y="386"/>
                  </a:lnTo>
                  <a:lnTo>
                    <a:pt x="4020" y="676"/>
                  </a:lnTo>
                  <a:lnTo>
                    <a:pt x="4020" y="966"/>
                  </a:lnTo>
                  <a:lnTo>
                    <a:pt x="4020" y="1359"/>
                  </a:lnTo>
                  <a:lnTo>
                    <a:pt x="4020" y="1648"/>
                  </a:lnTo>
                  <a:lnTo>
                    <a:pt x="4020" y="1938"/>
                  </a:lnTo>
                  <a:lnTo>
                    <a:pt x="4020" y="2325"/>
                  </a:lnTo>
                  <a:lnTo>
                    <a:pt x="3353" y="2325"/>
                  </a:lnTo>
                  <a:lnTo>
                    <a:pt x="4298" y="2580"/>
                  </a:lnTo>
                  <a:lnTo>
                    <a:pt x="2352" y="2325"/>
                  </a:lnTo>
                  <a:lnTo>
                    <a:pt x="1669" y="2325"/>
                  </a:lnTo>
                  <a:lnTo>
                    <a:pt x="1169" y="2325"/>
                  </a:lnTo>
                  <a:lnTo>
                    <a:pt x="668" y="2325"/>
                  </a:lnTo>
                  <a:lnTo>
                    <a:pt x="0" y="2325"/>
                  </a:lnTo>
                  <a:lnTo>
                    <a:pt x="0" y="1938"/>
                  </a:lnTo>
                  <a:lnTo>
                    <a:pt x="0" y="1648"/>
                  </a:lnTo>
                  <a:lnTo>
                    <a:pt x="0" y="1359"/>
                  </a:lnTo>
                  <a:lnTo>
                    <a:pt x="0" y="966"/>
                  </a:lnTo>
                  <a:lnTo>
                    <a:pt x="0" y="676"/>
                  </a:lnTo>
                  <a:lnTo>
                    <a:pt x="0" y="386"/>
                  </a:lnTo>
                  <a:lnTo>
                    <a:pt x="0" y="0"/>
                  </a:lnTo>
                  <a:lnTo>
                    <a:pt x="668" y="0"/>
                  </a:lnTo>
                  <a:lnTo>
                    <a:pt x="1169" y="0"/>
                  </a:lnTo>
                  <a:lnTo>
                    <a:pt x="1669" y="0"/>
                  </a:lnTo>
                  <a:lnTo>
                    <a:pt x="2352" y="0"/>
                  </a:lnTo>
                  <a:lnTo>
                    <a:pt x="2852" y="0"/>
                  </a:lnTo>
                  <a:lnTo>
                    <a:pt x="3353" y="0"/>
                  </a:lnTo>
                  <a:lnTo>
                    <a:pt x="4020" y="0"/>
                  </a:lnTo>
                </a:path>
              </a:pathLst>
            </a:cu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716" name="Text Box 12"/>
            <p:cNvSpPr txBox="1">
              <a:spLocks noChangeArrowheads="1"/>
            </p:cNvSpPr>
            <p:nvPr/>
          </p:nvSpPr>
          <p:spPr bwMode="auto">
            <a:xfrm>
              <a:off x="1248" y="576"/>
              <a:ext cx="912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400" b="0" i="0">
                  <a:solidFill>
                    <a:srgbClr val="FFFFFF"/>
                  </a:solidFill>
                  <a:latin typeface="Times New Roman" pitchFamily="18" charset="0"/>
                </a:rPr>
                <a:t>silence vs. speech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1913" cy="1277938"/>
          </a:xfrm>
          <a:ln/>
        </p:spPr>
        <p:txBody>
          <a:bodyPr lIns="57960" tIns="23040" rIns="57960" bIns="23040"/>
          <a:lstStyle/>
          <a:p>
            <a:pPr defTabSz="457200">
              <a:lnSpc>
                <a:spcPct val="98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100" u="sng"/>
              <a:t>Results, part 1:</a:t>
            </a:r>
            <a:r>
              <a:rPr lang="en-GB" sz="2100"/>
              <a:t> </a:t>
            </a:r>
            <a:br>
              <a:rPr lang="en-GB" sz="2100"/>
            </a:br>
            <a:r>
              <a:rPr lang="en-GB" sz="2100"/>
              <a:t>Should we use video?</a:t>
            </a:r>
            <a:br>
              <a:rPr lang="en-GB" sz="2100"/>
            </a:br>
            <a:r>
              <a:rPr lang="en-GB" sz="2100"/>
              <a:t>Answer: Fusion WER &lt; Single-stream WER</a:t>
            </a:r>
            <a:br>
              <a:rPr lang="en-GB" sz="2100"/>
            </a:br>
            <a:r>
              <a:rPr lang="en-GB" sz="2000">
                <a:solidFill>
                  <a:srgbClr val="990033"/>
                </a:solidFill>
              </a:rPr>
              <a:t>( Novelty: None. Many authors have reported this. )</a:t>
            </a:r>
          </a:p>
        </p:txBody>
      </p:sp>
      <p:graphicFrame>
        <p:nvGraphicFramePr>
          <p:cNvPr id="1098755" name="Object 3"/>
          <p:cNvGraphicFramePr>
            <a:graphicFrameLocks noChangeAspect="1"/>
          </p:cNvGraphicFramePr>
          <p:nvPr/>
        </p:nvGraphicFramePr>
        <p:xfrm>
          <a:off x="838200" y="1409700"/>
          <a:ext cx="7696200" cy="5400675"/>
        </p:xfrm>
        <a:graphic>
          <a:graphicData uri="http://schemas.openxmlformats.org/presentationml/2006/ole">
            <p:oleObj spid="_x0000_s1098755" r:id="rId4" imgW="6229440" imgH="437184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8569325" cy="1243013"/>
          </a:xfrm>
          <a:ln/>
        </p:spPr>
        <p:txBody>
          <a:bodyPr lIns="57960" tIns="23040" rIns="57960" bIns="23040"/>
          <a:lstStyle/>
          <a:p>
            <a:pPr defTabSz="457200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100" u="sng"/>
              <a:t>Results, part 2:</a:t>
            </a:r>
            <a:r>
              <a:rPr lang="en-GB" sz="2100"/>
              <a:t> </a:t>
            </a:r>
            <a:br>
              <a:rPr lang="en-GB" sz="2100"/>
            </a:br>
            <a:r>
              <a:rPr lang="en-GB" sz="2100"/>
              <a:t>Should the streams be asynchronous?</a:t>
            </a:r>
            <a:br>
              <a:rPr lang="en-GB" sz="2100"/>
            </a:br>
            <a:r>
              <a:rPr lang="en-GB" sz="2100"/>
              <a:t>Asynchronous WER &lt; Synchronous WER (4% absolute @ midSNRs)</a:t>
            </a:r>
            <a:br>
              <a:rPr lang="en-GB" sz="2100"/>
            </a:br>
            <a:r>
              <a:rPr lang="en-GB" sz="2000">
                <a:solidFill>
                  <a:srgbClr val="990033"/>
                </a:solidFill>
              </a:rPr>
              <a:t>( NOVELTY: First phone-based AVSR w/ inter-phone asynchrony. )</a:t>
            </a:r>
          </a:p>
        </p:txBody>
      </p:sp>
      <p:graphicFrame>
        <p:nvGraphicFramePr>
          <p:cNvPr id="1100803" name="Object 3"/>
          <p:cNvGraphicFramePr>
            <a:graphicFrameLocks noChangeAspect="1"/>
          </p:cNvGraphicFramePr>
          <p:nvPr/>
        </p:nvGraphicFramePr>
        <p:xfrm>
          <a:off x="315913" y="1374775"/>
          <a:ext cx="8447087" cy="5559425"/>
        </p:xfrm>
        <a:graphic>
          <a:graphicData uri="http://schemas.openxmlformats.org/presentationml/2006/ole">
            <p:oleObj spid="_x0000_s1100803" r:id="rId4" imgW="8362800" imgH="581976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610600" cy="990600"/>
          </a:xfrm>
          <a:ln/>
        </p:spPr>
        <p:txBody>
          <a:bodyPr lIns="57960" tIns="23040" rIns="57960" bIns="2304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100" u="sng"/>
              <a:t>Results, part 3, prologue:</a:t>
            </a:r>
            <a:br>
              <a:rPr lang="en-GB" sz="2100" u="sng"/>
            </a:br>
            <a:r>
              <a:rPr lang="en-GB" sz="2100"/>
              <a:t>What should be the cardinality of the pronunciation modeling features? </a:t>
            </a:r>
          </a:p>
        </p:txBody>
      </p:sp>
      <p:grpSp>
        <p:nvGrpSpPr>
          <p:cNvPr id="1102851" name="Group 3"/>
          <p:cNvGrpSpPr>
            <a:grpSpLocks/>
          </p:cNvGrpSpPr>
          <p:nvPr/>
        </p:nvGrpSpPr>
        <p:grpSpPr bwMode="auto">
          <a:xfrm>
            <a:off x="381000" y="1536700"/>
            <a:ext cx="8375650" cy="4384675"/>
            <a:chOff x="240" y="968"/>
            <a:chExt cx="5276" cy="2762"/>
          </a:xfrm>
        </p:grpSpPr>
        <p:sp>
          <p:nvSpPr>
            <p:cNvPr id="1102852" name="AutoShape 4"/>
            <p:cNvSpPr>
              <a:spLocks noChangeArrowheads="1"/>
            </p:cNvSpPr>
            <p:nvPr/>
          </p:nvSpPr>
          <p:spPr bwMode="auto">
            <a:xfrm>
              <a:off x="240" y="968"/>
              <a:ext cx="5277" cy="2652"/>
            </a:xfrm>
            <a:prstGeom prst="roundRect">
              <a:avLst>
                <a:gd name="adj" fmla="val 3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2853" name="Text Box 5"/>
            <p:cNvSpPr txBox="1">
              <a:spLocks noChangeArrowheads="1"/>
            </p:cNvSpPr>
            <p:nvPr/>
          </p:nvSpPr>
          <p:spPr bwMode="auto">
            <a:xfrm>
              <a:off x="240" y="968"/>
              <a:ext cx="5277" cy="2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239713" indent="-239713" algn="l">
                <a:lnSpc>
                  <a:spcPct val="98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b="0" i="0"/>
                <a:t>Observation: The SVitchboard pronunciation modeling features do not uniquely disambiguate the monophones.</a:t>
              </a:r>
            </a:p>
            <a:p>
              <a:pPr marL="593725" lvl="1" indent="-233363" algn="l">
                <a:lnSpc>
                  <a:spcPct val="100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sz="1800" b="0" i="0">
                  <a:solidFill>
                    <a:srgbClr val="000000"/>
                  </a:solidFill>
                </a:rPr>
                <a:t>What IS the difference between articulation of /EN/ and /N/?</a:t>
              </a:r>
            </a:p>
            <a:p>
              <a:pPr marL="239713" indent="-239713" algn="l">
                <a:lnSpc>
                  <a:spcPct val="100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b="0" i="0"/>
                <a:t>Hypothesis: The reduced cardinality of the articulatory feature systems causes WER to suffer.</a:t>
              </a:r>
            </a:p>
            <a:p>
              <a:pPr marL="239713" indent="-239713" algn="l">
                <a:lnSpc>
                  <a:spcPct val="100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b="0" i="0"/>
                <a:t>Experimental test:  Increase the cardinality of L, T, and G features </a:t>
              </a:r>
              <a:r>
                <a:rPr lang="en-GB" i="0">
                  <a:solidFill>
                    <a:srgbClr val="3333CC"/>
                  </a:solidFill>
                </a:rPr>
                <a:t>just enough</a:t>
              </a:r>
              <a:r>
                <a:rPr lang="en-GB" b="0" i="0"/>
                <a:t> so that they can uniquely represent every monophone in the </a:t>
              </a:r>
              <a:r>
                <a:rPr lang="en-GB" i="0">
                  <a:solidFill>
                    <a:srgbClr val="3333CC"/>
                  </a:solidFill>
                </a:rPr>
                <a:t>CUAVE database</a:t>
              </a:r>
              <a:r>
                <a:rPr lang="en-GB" b="0" i="0"/>
                <a:t>.</a:t>
              </a:r>
            </a:p>
            <a:p>
              <a:pPr marL="239713" indent="-239713" algn="l">
                <a:lnSpc>
                  <a:spcPct val="100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b="0" i="0"/>
                <a:t>WER results, averaged across all SNRs (difference is statistically significant separately at 12dB, 10dB, 6dB, and 4dB):</a:t>
              </a:r>
            </a:p>
            <a:p>
              <a:pPr marL="593725" lvl="1" indent="-233363" algn="l">
                <a:lnSpc>
                  <a:spcPct val="100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sz="1800" b="0" i="0">
                  <a:solidFill>
                    <a:srgbClr val="000000"/>
                  </a:solidFill>
                </a:rPr>
                <a:t>WER with the original pronunciation modeling feature set: </a:t>
              </a:r>
              <a:r>
                <a:rPr lang="en-GB" sz="2400" i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25.7%</a:t>
              </a:r>
            </a:p>
            <a:p>
              <a:pPr marL="593725" lvl="1" indent="-233363" algn="l">
                <a:lnSpc>
                  <a:spcPct val="100000"/>
                </a:lnSpc>
                <a:spcBef>
                  <a:spcPts val="800"/>
                </a:spcBef>
                <a:buClr>
                  <a:srgbClr val="000000"/>
                </a:buClr>
                <a:buSzPct val="100000"/>
                <a:buFont typeface="Wingdings" pitchFamily="2" charset="2"/>
                <a:buChar char=""/>
                <a:tabLst>
                  <a:tab pos="239713" algn="l"/>
                  <a:tab pos="696913" algn="l"/>
                  <a:tab pos="1154113" algn="l"/>
                  <a:tab pos="1611313" algn="l"/>
                  <a:tab pos="2068513" algn="l"/>
                  <a:tab pos="2525713" algn="l"/>
                  <a:tab pos="2982913" algn="l"/>
                  <a:tab pos="3440113" algn="l"/>
                  <a:tab pos="3897313" algn="l"/>
                  <a:tab pos="4354513" algn="l"/>
                  <a:tab pos="4811713" algn="l"/>
                  <a:tab pos="5268913" algn="l"/>
                  <a:tab pos="5726113" algn="l"/>
                  <a:tab pos="6183313" algn="l"/>
                  <a:tab pos="6640513" algn="l"/>
                  <a:tab pos="7097713" algn="l"/>
                  <a:tab pos="7554913" algn="l"/>
                  <a:tab pos="8012113" algn="l"/>
                  <a:tab pos="8469313" algn="l"/>
                  <a:tab pos="8926513" algn="l"/>
                  <a:tab pos="9383713" algn="l"/>
                </a:tabLst>
              </a:pPr>
              <a:r>
                <a:rPr lang="en-GB" sz="1800" b="0" i="0">
                  <a:solidFill>
                    <a:srgbClr val="000000"/>
                  </a:solidFill>
                </a:rPr>
                <a:t>WER with the expanded feature set: </a:t>
              </a:r>
              <a:r>
                <a:rPr lang="en-GB" sz="2400" i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22.7%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610600" cy="1311275"/>
          </a:xfrm>
          <a:ln/>
        </p:spPr>
        <p:txBody>
          <a:bodyPr lIns="57960" tIns="23040" rIns="57960" bIns="23040"/>
          <a:lstStyle/>
          <a:p>
            <a:pPr defTabSz="457200">
              <a:lnSpc>
                <a:spcPct val="98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100" u="sng"/>
              <a:t>Results, part 3:</a:t>
            </a:r>
            <a:br>
              <a:rPr lang="en-GB" sz="2100" u="sng"/>
            </a:br>
            <a:r>
              <a:rPr lang="en-GB" sz="2100"/>
              <a:t>Should asynchrony be modeled using articulatory features?</a:t>
            </a:r>
            <a:br>
              <a:rPr lang="en-GB" sz="2100"/>
            </a:br>
            <a:r>
              <a:rPr lang="en-GB" sz="2100"/>
              <a:t>Articulatory feature WER = Phoneme-viseme WER</a:t>
            </a:r>
            <a:br>
              <a:rPr lang="en-GB" sz="2100"/>
            </a:br>
            <a:r>
              <a:rPr lang="en-GB" sz="2100">
                <a:solidFill>
                  <a:srgbClr val="990033"/>
                </a:solidFill>
              </a:rPr>
              <a:t>( Novelty: First articulatory feature model for AVSR. )</a:t>
            </a:r>
            <a:r>
              <a:rPr lang="en-GB" sz="2100"/>
              <a:t> </a:t>
            </a:r>
          </a:p>
        </p:txBody>
      </p:sp>
      <p:graphicFrame>
        <p:nvGraphicFramePr>
          <p:cNvPr id="1104899" name="Object 3"/>
          <p:cNvGraphicFramePr>
            <a:graphicFrameLocks noChangeAspect="1"/>
          </p:cNvGraphicFramePr>
          <p:nvPr/>
        </p:nvGraphicFramePr>
        <p:xfrm>
          <a:off x="304800" y="1412875"/>
          <a:ext cx="8382000" cy="5249863"/>
        </p:xfrm>
        <a:graphic>
          <a:graphicData uri="http://schemas.openxmlformats.org/presentationml/2006/ole">
            <p:oleObj spid="_x0000_s1104899" r:id="rId4" imgW="6934320" imgH="434340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1913" cy="757238"/>
          </a:xfrm>
          <a:ln/>
        </p:spPr>
        <p:txBody>
          <a:bodyPr lIns="57960" tIns="23040" rIns="57960" bIns="23040"/>
          <a:lstStyle/>
          <a:p>
            <a:pPr defTabSz="457200">
              <a:lnSpc>
                <a:spcPct val="98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400" u="sng"/>
              <a:t>Results, part 3, interlude:</a:t>
            </a:r>
            <a:br>
              <a:rPr lang="en-GB" sz="2400" u="sng"/>
            </a:br>
            <a:r>
              <a:rPr lang="en-GB" sz="2400"/>
              <a:t>… but AF and PV models make different mistakes</a:t>
            </a:r>
          </a:p>
        </p:txBody>
      </p:sp>
      <p:grpSp>
        <p:nvGrpSpPr>
          <p:cNvPr id="1106947" name="Group 3"/>
          <p:cNvGrpSpPr>
            <a:grpSpLocks/>
          </p:cNvGrpSpPr>
          <p:nvPr/>
        </p:nvGrpSpPr>
        <p:grpSpPr bwMode="auto">
          <a:xfrm>
            <a:off x="228600" y="1828800"/>
            <a:ext cx="8682038" cy="3506788"/>
            <a:chOff x="96" y="3790"/>
            <a:chExt cx="5469" cy="417"/>
          </a:xfrm>
        </p:grpSpPr>
        <p:sp>
          <p:nvSpPr>
            <p:cNvPr id="1106948" name="AutoShape 4"/>
            <p:cNvSpPr>
              <a:spLocks noChangeArrowheads="1"/>
            </p:cNvSpPr>
            <p:nvPr/>
          </p:nvSpPr>
          <p:spPr bwMode="auto">
            <a:xfrm>
              <a:off x="96" y="3790"/>
              <a:ext cx="5469" cy="405"/>
            </a:xfrm>
            <a:prstGeom prst="roundRect">
              <a:avLst>
                <a:gd name="adj" fmla="val 24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949" name="Text Box 5"/>
            <p:cNvSpPr txBox="1">
              <a:spLocks noChangeArrowheads="1"/>
            </p:cNvSpPr>
            <p:nvPr/>
          </p:nvSpPr>
          <p:spPr bwMode="auto">
            <a:xfrm>
              <a:off x="96" y="3790"/>
              <a:ext cx="5469" cy="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7960" tIns="23040" rIns="57960" bIns="23040">
              <a:spAutoFit/>
            </a:bodyPr>
            <a:lstStyle/>
            <a:p>
              <a:pPr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100" b="0" i="0">
                  <a:solidFill>
                    <a:srgbClr val="000000"/>
                  </a:solidFill>
                </a:rPr>
                <a:t>  Levenshtein distance between phone-viseme systems with 1 state vs. 2 states of asynchrony, averaged across all non-quiet noise conditions: </a:t>
              </a:r>
            </a:p>
            <a:p>
              <a:pPr lvl="1"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endParaRPr lang="en-GB" sz="2100" b="0" i="0">
                <a:solidFill>
                  <a:srgbClr val="000000"/>
                </a:solidFill>
              </a:endParaRPr>
            </a:p>
            <a:p>
              <a:pPr lvl="1"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100" b="0" i="0">
                  <a:solidFill>
                    <a:srgbClr val="000000"/>
                  </a:solidFill>
                </a:rPr>
                <a:t> 22.8%</a:t>
              </a:r>
            </a:p>
            <a:p>
              <a:pPr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endParaRPr lang="en-GB" sz="2100" b="0" i="0">
                <a:solidFill>
                  <a:srgbClr val="000000"/>
                </a:solidFill>
              </a:endParaRPr>
            </a:p>
            <a:p>
              <a:pPr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100" b="0" i="0">
                  <a:solidFill>
                    <a:srgbClr val="000000"/>
                  </a:solidFill>
                </a:rPr>
                <a:t>  Levenshtein distance between articulatory feature and phone-viseme systems with the same level of asynchrony (2 states), averaged across all non-quiet noise conditions:</a:t>
              </a:r>
            </a:p>
            <a:p>
              <a:pPr lvl="1"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endParaRPr lang="en-GB" sz="2100" b="0" i="0">
                <a:solidFill>
                  <a:srgbClr val="000000"/>
                </a:solidFill>
              </a:endParaRPr>
            </a:p>
            <a:p>
              <a:pPr lvl="1"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100" b="0" i="0">
                  <a:solidFill>
                    <a:srgbClr val="000000"/>
                  </a:solidFill>
                </a:rPr>
                <a:t> 25.0%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52400"/>
            <a:ext cx="7681913" cy="950913"/>
          </a:xfrm>
          <a:ln/>
        </p:spPr>
        <p:txBody>
          <a:bodyPr lIns="57960" tIns="23040" rIns="57960" bIns="23040"/>
          <a:lstStyle/>
          <a:p>
            <a:pPr defTabSz="457200">
              <a:lnSpc>
                <a:spcPct val="98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2000" u="sng"/>
              <a:t>Results, part 4:</a:t>
            </a:r>
            <a:br>
              <a:rPr lang="en-GB" sz="2000" u="sng"/>
            </a:br>
            <a:r>
              <a:rPr lang="en-GB" sz="2000"/>
              <a:t>rover using articulatory features + phone-viseme &lt; </a:t>
            </a:r>
            <a:br>
              <a:rPr lang="en-GB" sz="2000"/>
            </a:br>
            <a:r>
              <a:rPr lang="en-GB" sz="2000"/>
              <a:t>rover using only phone-viseme</a:t>
            </a:r>
          </a:p>
        </p:txBody>
      </p:sp>
      <p:grpSp>
        <p:nvGrpSpPr>
          <p:cNvPr id="1108995" name="Group 3"/>
          <p:cNvGrpSpPr>
            <a:grpSpLocks/>
          </p:cNvGrpSpPr>
          <p:nvPr/>
        </p:nvGrpSpPr>
        <p:grpSpPr bwMode="auto">
          <a:xfrm>
            <a:off x="152400" y="6553200"/>
            <a:ext cx="7391400" cy="609600"/>
            <a:chOff x="96" y="3790"/>
            <a:chExt cx="5469" cy="405"/>
          </a:xfrm>
        </p:grpSpPr>
        <p:sp>
          <p:nvSpPr>
            <p:cNvPr id="1108996" name="AutoShape 4"/>
            <p:cNvSpPr>
              <a:spLocks noChangeArrowheads="1"/>
            </p:cNvSpPr>
            <p:nvPr/>
          </p:nvSpPr>
          <p:spPr bwMode="auto">
            <a:xfrm>
              <a:off x="96" y="3790"/>
              <a:ext cx="5469" cy="405"/>
            </a:xfrm>
            <a:prstGeom prst="roundRect">
              <a:avLst>
                <a:gd name="adj" fmla="val 24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8997" name="Text Box 5"/>
            <p:cNvSpPr txBox="1">
              <a:spLocks noChangeArrowheads="1"/>
            </p:cNvSpPr>
            <p:nvPr/>
          </p:nvSpPr>
          <p:spPr bwMode="auto">
            <a:xfrm>
              <a:off x="96" y="3790"/>
              <a:ext cx="5469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7960" tIns="23040" rIns="57960" bIns="23040">
              <a:spAutoFit/>
            </a:bodyPr>
            <a:lstStyle/>
            <a:p>
              <a:pPr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100" b="0" i="0">
                  <a:solidFill>
                    <a:srgbClr val="000000"/>
                  </a:solidFill>
                </a:rPr>
                <a:t>PV = Phone-viseme     AF = Articulatory features</a:t>
              </a:r>
            </a:p>
          </p:txBody>
        </p:sp>
      </p:grpSp>
      <p:graphicFrame>
        <p:nvGraphicFramePr>
          <p:cNvPr id="1108998" name="Object 6"/>
          <p:cNvGraphicFramePr>
            <a:graphicFrameLocks noChangeAspect="1"/>
          </p:cNvGraphicFramePr>
          <p:nvPr>
            <p:ph idx="1"/>
          </p:nvPr>
        </p:nvGraphicFramePr>
        <p:xfrm>
          <a:off x="914400" y="1447800"/>
          <a:ext cx="7239000" cy="4695825"/>
        </p:xfrm>
        <a:graphic>
          <a:graphicData uri="http://schemas.openxmlformats.org/presentationml/2006/ole">
            <p:oleObj spid="_x0000_s1108998" name="Chart" r:id="rId4" imgW="5886450" imgH="3819449" progId="Excel.Chart.8">
              <p:embed/>
            </p:oleObj>
          </a:graphicData>
        </a:graphic>
      </p:graphicFrame>
      <p:grpSp>
        <p:nvGrpSpPr>
          <p:cNvPr id="1108999" name="Group 7"/>
          <p:cNvGrpSpPr>
            <a:grpSpLocks/>
          </p:cNvGrpSpPr>
          <p:nvPr/>
        </p:nvGrpSpPr>
        <p:grpSpPr bwMode="auto">
          <a:xfrm>
            <a:off x="1676400" y="1905000"/>
            <a:ext cx="5181600" cy="609600"/>
            <a:chOff x="96" y="3790"/>
            <a:chExt cx="5469" cy="405"/>
          </a:xfrm>
        </p:grpSpPr>
        <p:sp>
          <p:nvSpPr>
            <p:cNvPr id="1109000" name="AutoShape 8"/>
            <p:cNvSpPr>
              <a:spLocks noChangeArrowheads="1"/>
            </p:cNvSpPr>
            <p:nvPr/>
          </p:nvSpPr>
          <p:spPr bwMode="auto">
            <a:xfrm>
              <a:off x="96" y="3790"/>
              <a:ext cx="5469" cy="405"/>
            </a:xfrm>
            <a:prstGeom prst="roundRect">
              <a:avLst>
                <a:gd name="adj" fmla="val 24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9001" name="Text Box 9"/>
            <p:cNvSpPr txBox="1">
              <a:spLocks noChangeArrowheads="1"/>
            </p:cNvSpPr>
            <p:nvPr/>
          </p:nvSpPr>
          <p:spPr bwMode="auto">
            <a:xfrm>
              <a:off x="96" y="3790"/>
              <a:ext cx="5469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7960" tIns="23040" rIns="57960" bIns="23040">
              <a:spAutoFit/>
            </a:bodyPr>
            <a:lstStyle/>
            <a:p>
              <a:pPr algn="l">
                <a:lnSpc>
                  <a:spcPct val="98000"/>
                </a:lnSpc>
                <a:buClr>
                  <a:srgbClr val="CC0000"/>
                </a:buClr>
                <a:buSzPct val="100000"/>
                <a:buFont typeface="Lucida Sans Unicode" pitchFamily="34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GB" sz="2100" b="0" i="0">
                  <a:solidFill>
                    <a:srgbClr val="000000"/>
                  </a:solidFill>
                </a:rPr>
                <a:t>WER on devtest, averaged across SNRs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457200"/>
            <a:r>
              <a:rPr lang="en-US"/>
              <a:t>Conclusions</a:t>
            </a:r>
          </a:p>
        </p:txBody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39713" indent="-239713" defTabSz="457200">
              <a:lnSpc>
                <a:spcPct val="100000"/>
              </a:lnSpc>
              <a:spcBef>
                <a:spcPts val="800"/>
              </a:spcBef>
            </a:pPr>
            <a:r>
              <a:rPr lang="en-US"/>
              <a:t>Asynchrony matters.</a:t>
            </a:r>
          </a:p>
          <a:p>
            <a:pPr marL="239713" indent="-239713" defTabSz="457200">
              <a:lnSpc>
                <a:spcPct val="100000"/>
              </a:lnSpc>
              <a:spcBef>
                <a:spcPts val="800"/>
              </a:spcBef>
            </a:pPr>
            <a:r>
              <a:rPr lang="en-US"/>
              <a:t>Articulatory feature model:</a:t>
            </a:r>
          </a:p>
          <a:p>
            <a:pPr marL="593725" lvl="1" indent="-233363" defTabSz="457200">
              <a:lnSpc>
                <a:spcPct val="100000"/>
              </a:lnSpc>
              <a:spcBef>
                <a:spcPts val="800"/>
              </a:spcBef>
            </a:pPr>
            <a:r>
              <a:rPr lang="en-US"/>
              <a:t>Performance matches the phoneme-viseme models.</a:t>
            </a:r>
          </a:p>
          <a:p>
            <a:pPr marL="593725" lvl="1" indent="-233363" defTabSz="457200">
              <a:lnSpc>
                <a:spcPct val="100000"/>
              </a:lnSpc>
              <a:spcBef>
                <a:spcPts val="800"/>
              </a:spcBef>
            </a:pPr>
            <a:r>
              <a:rPr lang="en-US"/>
              <a:t>System combination of AF + PV beats everything else.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55663"/>
            <a:ext cx="7977188" cy="53197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Preliminaries:  Dynamic Bayesian networks, feature sets, data, baselines, gmtkTie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Multistream AF-based pronunciation models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audio-only recognition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For audio-visual recognition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tx2"/>
                </a:solidFill>
              </a:rPr>
              <a:t>AF-based observation models</a:t>
            </a:r>
          </a:p>
          <a:p>
            <a:pPr lvl="1"/>
            <a:r>
              <a:rPr lang="en-US">
                <a:solidFill>
                  <a:schemeClr val="tx2"/>
                </a:solidFill>
              </a:rPr>
              <a:t>Hybrid</a:t>
            </a:r>
          </a:p>
          <a:p>
            <a:pPr lvl="1"/>
            <a:r>
              <a:rPr lang="en-US">
                <a:solidFill>
                  <a:schemeClr val="bg2"/>
                </a:solidFill>
              </a:rPr>
              <a:t>Tandem</a:t>
            </a:r>
          </a:p>
          <a:p>
            <a:endParaRPr lang="en-US" sz="100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>
                <a:solidFill>
                  <a:schemeClr val="bg2"/>
                </a:solidFill>
              </a:rPr>
              <a:t>BREAK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Analysis of classifiers and recognizer alignments</a:t>
            </a:r>
            <a:endParaRPr lang="en-US" sz="1200">
              <a:solidFill>
                <a:schemeClr val="bg2"/>
              </a:solidFill>
            </a:endParaRP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Student proposals for future work</a:t>
            </a:r>
          </a:p>
          <a:p>
            <a:endParaRPr lang="en-US" sz="800">
              <a:solidFill>
                <a:schemeClr val="bg2"/>
              </a:solidFill>
            </a:endParaRPr>
          </a:p>
          <a:p>
            <a:r>
              <a:rPr lang="en-US">
                <a:solidFill>
                  <a:schemeClr val="bg2"/>
                </a:solidFill>
              </a:rPr>
              <a:t>Summary and future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S-light-new">
  <a:themeElements>
    <a:clrScheme name="SLS-light-new 1">
      <a:dk1>
        <a:srgbClr val="000000"/>
      </a:dk1>
      <a:lt1>
        <a:srgbClr val="FFFFFF"/>
      </a:lt1>
      <a:dk2>
        <a:srgbClr val="CC0000"/>
      </a:dk2>
      <a:lt2>
        <a:srgbClr val="969696"/>
      </a:lt2>
      <a:accent1>
        <a:srgbClr val="9DABC5"/>
      </a:accent1>
      <a:accent2>
        <a:srgbClr val="486886"/>
      </a:accent2>
      <a:accent3>
        <a:srgbClr val="FFFFFF"/>
      </a:accent3>
      <a:accent4>
        <a:srgbClr val="000000"/>
      </a:accent4>
      <a:accent5>
        <a:srgbClr val="CCD2DF"/>
      </a:accent5>
      <a:accent6>
        <a:srgbClr val="405E79"/>
      </a:accent6>
      <a:hlink>
        <a:srgbClr val="BCCD65"/>
      </a:hlink>
      <a:folHlink>
        <a:srgbClr val="6B7F43"/>
      </a:folHlink>
    </a:clrScheme>
    <a:fontScheme name="SLS-light-new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64008" tIns="27432" rIns="64008" bIns="27432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64008" tIns="27432" rIns="64008" bIns="27432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Sans Unicode" pitchFamily="34" charset="0"/>
          </a:defRPr>
        </a:defPPr>
      </a:lstStyle>
    </a:lnDef>
  </a:objectDefaults>
  <a:extraClrSchemeLst>
    <a:extraClrScheme>
      <a:clrScheme name="SLS-light-new 1">
        <a:dk1>
          <a:srgbClr val="000000"/>
        </a:dk1>
        <a:lt1>
          <a:srgbClr val="FFFFFF"/>
        </a:lt1>
        <a:dk2>
          <a:srgbClr val="CC0000"/>
        </a:dk2>
        <a:lt2>
          <a:srgbClr val="969696"/>
        </a:lt2>
        <a:accent1>
          <a:srgbClr val="9DABC5"/>
        </a:accent1>
        <a:accent2>
          <a:srgbClr val="486886"/>
        </a:accent2>
        <a:accent3>
          <a:srgbClr val="FFFFFF"/>
        </a:accent3>
        <a:accent4>
          <a:srgbClr val="000000"/>
        </a:accent4>
        <a:accent5>
          <a:srgbClr val="CCD2DF"/>
        </a:accent5>
        <a:accent6>
          <a:srgbClr val="405E79"/>
        </a:accent6>
        <a:hlink>
          <a:srgbClr val="BCCD65"/>
        </a:hlink>
        <a:folHlink>
          <a:srgbClr val="6B7F4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C:\WINDOWS\Profiles\klivescu\Desktop\SLS-light-new.pot</Template>
  <TotalTime>96337</TotalTime>
  <Words>9843</Words>
  <Application>Microsoft PowerPoint</Application>
  <PresentationFormat>On-screen Show (4:3)</PresentationFormat>
  <Paragraphs>2467</Paragraphs>
  <Slides>190</Slides>
  <Notes>38</Notes>
  <HiddenSlides>0</HiddenSlides>
  <MMClips>6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190</vt:i4>
      </vt:variant>
    </vt:vector>
  </HeadingPairs>
  <TitlesOfParts>
    <vt:vector size="207" baseType="lpstr">
      <vt:lpstr>Lucida Sans Unicode</vt:lpstr>
      <vt:lpstr>Wingdings</vt:lpstr>
      <vt:lpstr>Courier New</vt:lpstr>
      <vt:lpstr>Symbol</vt:lpstr>
      <vt:lpstr>Arial Narrow</vt:lpstr>
      <vt:lpstr>Arial</vt:lpstr>
      <vt:lpstr>Helvetica</vt:lpstr>
      <vt:lpstr>Times New Roman</vt:lpstr>
      <vt:lpstr>StarSymbol</vt:lpstr>
      <vt:lpstr>Calibri</vt:lpstr>
      <vt:lpstr>SLS-light-new</vt:lpstr>
      <vt:lpstr>Microsoft Graph Chart</vt:lpstr>
      <vt:lpstr>Microsoft Visio Drawing</vt:lpstr>
      <vt:lpstr>Bitmap Image</vt:lpstr>
      <vt:lpstr>Microsoft Excel Chart</vt:lpstr>
      <vt:lpstr>Microsoft Equation 3.0</vt:lpstr>
      <vt:lpstr>Microsoft Office Excel Chart</vt:lpstr>
      <vt:lpstr>Articulatory Feature-Based Speech Recognition</vt:lpstr>
      <vt:lpstr>Project Participants</vt:lpstr>
      <vt:lpstr>Why are we here?</vt:lpstr>
      <vt:lpstr>A brief history</vt:lpstr>
      <vt:lpstr>A (partial) taxonomy of design issues</vt:lpstr>
      <vt:lpstr>Definitions:  Pronunciation and observation modeling</vt:lpstr>
      <vt:lpstr>Project goals</vt:lpstr>
      <vt:lpstr>That was the vision...</vt:lpstr>
      <vt:lpstr>Outline</vt:lpstr>
      <vt:lpstr>Outline</vt:lpstr>
      <vt:lpstr>Bayesian networks (BNs)</vt:lpstr>
      <vt:lpstr>Dynamic Bayesian networks (DBNs)</vt:lpstr>
      <vt:lpstr>Notation:  Representations of HMMs as DBNs</vt:lpstr>
      <vt:lpstr>A phone HMM-based recognizer</vt:lpstr>
      <vt:lpstr>Inference</vt:lpstr>
      <vt:lpstr>Outline</vt:lpstr>
      <vt:lpstr>Articulatory feature sets</vt:lpstr>
      <vt:lpstr>Feature set for pronunciation modeling</vt:lpstr>
      <vt:lpstr>Feature set for observation modeling</vt:lpstr>
      <vt:lpstr>Outline</vt:lpstr>
      <vt:lpstr>Slide 21</vt:lpstr>
      <vt:lpstr>Data: SVitchboard  - Small Vocabulary Switchboard</vt:lpstr>
      <vt:lpstr>SVitchboard: amount of data</vt:lpstr>
      <vt:lpstr>SVitchboard: amount of data</vt:lpstr>
      <vt:lpstr>SVitchboard: word frequency distributions</vt:lpstr>
      <vt:lpstr>SVitchboard: number of words per utterance</vt:lpstr>
      <vt:lpstr>SVitchboard: example utterances</vt:lpstr>
      <vt:lpstr>SVitchboard: isn’t it too easy (or too hard)?</vt:lpstr>
      <vt:lpstr>SVitchboard: what is the point of a 10 word task?</vt:lpstr>
      <vt:lpstr>SVitchboard: pre-existing baseline word error rates</vt:lpstr>
      <vt:lpstr>SVitchboard: experimental technique</vt:lpstr>
      <vt:lpstr>SVitchboard: experimental technique</vt:lpstr>
      <vt:lpstr>SVitchboard: workshop baseline word error rates</vt:lpstr>
      <vt:lpstr>SVitchboard: workshop baseline word error rates</vt:lpstr>
      <vt:lpstr>SVitchboard: baseline word error rates summary</vt:lpstr>
      <vt:lpstr>Slide 36</vt:lpstr>
      <vt:lpstr>gmtkTie</vt:lpstr>
      <vt:lpstr>gmtkTie</vt:lpstr>
      <vt:lpstr>gmtkTie: conclusions</vt:lpstr>
      <vt:lpstr>Outline</vt:lpstr>
      <vt:lpstr>Slide 41</vt:lpstr>
      <vt:lpstr>Multi-stream AF-based pronunciation models</vt:lpstr>
      <vt:lpstr>Motivation:  Pronunciation variation</vt:lpstr>
      <vt:lpstr>Pronunciation variation and ASR performance</vt:lpstr>
      <vt:lpstr>Phone-based pronunciation modeling</vt:lpstr>
      <vt:lpstr>Revisiting examples</vt:lpstr>
      <vt:lpstr>A more complex example</vt:lpstr>
      <vt:lpstr>Can we take advantage of these intuitions?</vt:lpstr>
      <vt:lpstr>Reminder:  phone-based model</vt:lpstr>
      <vt:lpstr>Recognition with a multistream pronunciation model</vt:lpstr>
      <vt:lpstr>A first attempt:  1-state monofeat</vt:lpstr>
      <vt:lpstr>Results:  1-state monofeat</vt:lpstr>
      <vt:lpstr>Improving the Model</vt:lpstr>
      <vt:lpstr>Design Challenges</vt:lpstr>
      <vt:lpstr>Design Challenges</vt:lpstr>
      <vt:lpstr>3-State Monofeat</vt:lpstr>
      <vt:lpstr>3-State Monofeat</vt:lpstr>
      <vt:lpstr>3-State Monofeat</vt:lpstr>
      <vt:lpstr>3-State Monofeat</vt:lpstr>
      <vt:lpstr>Initialization</vt:lpstr>
      <vt:lpstr>Initialization</vt:lpstr>
      <vt:lpstr>Initialization</vt:lpstr>
      <vt:lpstr>Tying</vt:lpstr>
      <vt:lpstr>Tying</vt:lpstr>
      <vt:lpstr>Silence Synchronization</vt:lpstr>
      <vt:lpstr>Conclusion</vt:lpstr>
      <vt:lpstr>Cross-word Asynchrony</vt:lpstr>
      <vt:lpstr>Cross-word Asynchrony – Training challenges</vt:lpstr>
      <vt:lpstr>Cross-word Asynchrony Model</vt:lpstr>
      <vt:lpstr>Cross-word Asynchrony - Conclusions</vt:lpstr>
      <vt:lpstr>Substitution Modeling - Introduction</vt:lpstr>
      <vt:lpstr>Substitution Modeling – The Models</vt:lpstr>
      <vt:lpstr>Substitution Modeling – The Model</vt:lpstr>
      <vt:lpstr>Substitution Modeling – The Challenges</vt:lpstr>
      <vt:lpstr>Substitution Modeling – Allowed substitutions</vt:lpstr>
      <vt:lpstr>Substitution Modeling – Forced Alignments</vt:lpstr>
      <vt:lpstr>Substitution Modeling – Forced Alignments</vt:lpstr>
      <vt:lpstr>Multistream AF-based pronunciation models:  Summary</vt:lpstr>
      <vt:lpstr>Outline</vt:lpstr>
      <vt:lpstr>Slide 80</vt:lpstr>
      <vt:lpstr>Overview: Audiovisual models</vt:lpstr>
      <vt:lpstr>CUAVE</vt:lpstr>
      <vt:lpstr>Audio only model</vt:lpstr>
      <vt:lpstr>Video only model</vt:lpstr>
      <vt:lpstr>Phoneme-viseme model with no asynchrony</vt:lpstr>
      <vt:lpstr>Phoneme-viseme model with coupled HMM-based asynchrony</vt:lpstr>
      <vt:lpstr>Asynchronous phoneme-viseme model with an asynchrony variable</vt:lpstr>
      <vt:lpstr>AF-based model with asynchrony variables</vt:lpstr>
      <vt:lpstr>Parameter Tying</vt:lpstr>
      <vt:lpstr>Decision tree for clustering audio parameters</vt:lpstr>
      <vt:lpstr>Decision tree for clustering audio parameters</vt:lpstr>
      <vt:lpstr>Results, part 1:  Should we use video? Answer: Fusion WER &lt; Single-stream WER ( Novelty: None. Many authors have reported this. )</vt:lpstr>
      <vt:lpstr>Results, part 2:  Should the streams be asynchronous? Asynchronous WER &lt; Synchronous WER (4% absolute @ midSNRs) ( NOVELTY: First phone-based AVSR w/ inter-phone asynchrony. )</vt:lpstr>
      <vt:lpstr>Results, part 3, prologue: What should be the cardinality of the pronunciation modeling features? </vt:lpstr>
      <vt:lpstr>Results, part 3: Should asynchrony be modeled using articulatory features? Articulatory feature WER = Phoneme-viseme WER ( Novelty: First articulatory feature model for AVSR. ) </vt:lpstr>
      <vt:lpstr>Results, part 3, interlude: … but AF and PV models make different mistakes</vt:lpstr>
      <vt:lpstr>Results, part 4: rover using articulatory features + phone-viseme &lt;  rover using only phone-viseme</vt:lpstr>
      <vt:lpstr>Conclusions</vt:lpstr>
      <vt:lpstr>Outline</vt:lpstr>
      <vt:lpstr>Slide 100</vt:lpstr>
      <vt:lpstr>Hybrid models: introduction</vt:lpstr>
      <vt:lpstr>Hybrid models: introduction</vt:lpstr>
      <vt:lpstr>Hybrid models: introduction</vt:lpstr>
      <vt:lpstr>Hybrid models: standard method</vt:lpstr>
      <vt:lpstr>Hybrid models: using feature-classifying MLPs</vt:lpstr>
      <vt:lpstr>Hybrid models: training the MLPs</vt:lpstr>
      <vt:lpstr>Hybrid models: training the MLPs</vt:lpstr>
      <vt:lpstr>Hybrid models: MLP details</vt:lpstr>
      <vt:lpstr>Hybrid models: MLP overall accuracies</vt:lpstr>
      <vt:lpstr>Hybrid models: experiments</vt:lpstr>
      <vt:lpstr>Hybrid models: experiments – basic model</vt:lpstr>
      <vt:lpstr>Hybrid models: 500 word results</vt:lpstr>
      <vt:lpstr>Hybrid models: adding in PLPs</vt:lpstr>
      <vt:lpstr>Hybrid models: adding PLPs</vt:lpstr>
      <vt:lpstr>Hybrid models: weighting virtual evidence vs PLP</vt:lpstr>
      <vt:lpstr>Hybrid models: experiments – basic model + PLP</vt:lpstr>
      <vt:lpstr>Hybrid experiments: conclusions</vt:lpstr>
      <vt:lpstr>Using MLPs to transfer knowledge from larger databases</vt:lpstr>
      <vt:lpstr>Using MLPs to transfer knowledge from larger databases</vt:lpstr>
      <vt:lpstr>Hybrid models vs Tandem observations</vt:lpstr>
      <vt:lpstr>Stephen Dawson-Haggerty</vt:lpstr>
      <vt:lpstr>Adding Edges</vt:lpstr>
      <vt:lpstr>Models</vt:lpstr>
      <vt:lpstr>Which edges?</vt:lpstr>
      <vt:lpstr>Results (10 word monophone hybrid)</vt:lpstr>
      <vt:lpstr>In Conclusion</vt:lpstr>
      <vt:lpstr>Outline</vt:lpstr>
      <vt:lpstr>Slide 128</vt:lpstr>
      <vt:lpstr>Introduction</vt:lpstr>
      <vt:lpstr>Tandem Processing Steps</vt:lpstr>
      <vt:lpstr>Tandem Observation Models</vt:lpstr>
      <vt:lpstr>Articulatory vs. Phone Tandems</vt:lpstr>
      <vt:lpstr>Concatenation vs. Factoring</vt:lpstr>
      <vt:lpstr>Triphone Experiments</vt:lpstr>
      <vt:lpstr>Observation factoring and weight tuning</vt:lpstr>
      <vt:lpstr>Weight tuning</vt:lpstr>
      <vt:lpstr>Summary</vt:lpstr>
      <vt:lpstr>Outline</vt:lpstr>
      <vt:lpstr>Slide 139</vt:lpstr>
      <vt:lpstr>Outline</vt:lpstr>
      <vt:lpstr>Slide 141</vt:lpstr>
      <vt:lpstr>Manual feature transcriptions</vt:lpstr>
      <vt:lpstr>Manual feature transcriptions</vt:lpstr>
      <vt:lpstr>Analysis: Manual Transcriptions</vt:lpstr>
      <vt:lpstr>Slide 145</vt:lpstr>
      <vt:lpstr>Conclusions: Manual Transcriptions</vt:lpstr>
      <vt:lpstr>Analysis: Multilayer Perceptron AF classifiers</vt:lpstr>
      <vt:lpstr>Analysis: Multilayer Perceptron AF classifiers</vt:lpstr>
      <vt:lpstr>Conclusions: Multilayer Perceptrons</vt:lpstr>
      <vt:lpstr>Feature Alignment</vt:lpstr>
      <vt:lpstr>Motivation</vt:lpstr>
      <vt:lpstr>Methods</vt:lpstr>
      <vt:lpstr>Methods</vt:lpstr>
      <vt:lpstr>Results</vt:lpstr>
      <vt:lpstr>Results</vt:lpstr>
      <vt:lpstr>Motivation</vt:lpstr>
      <vt:lpstr>Debugging power of feature alignments</vt:lpstr>
      <vt:lpstr>GMTKtoWavesurfer Debugging/Visualization Tool</vt:lpstr>
      <vt:lpstr>Slide 159</vt:lpstr>
      <vt:lpstr>Slide 160</vt:lpstr>
      <vt:lpstr>Irregular Voicing</vt:lpstr>
      <vt:lpstr>Future work</vt:lpstr>
      <vt:lpstr>Analysis:  Summary</vt:lpstr>
      <vt:lpstr>Outline</vt:lpstr>
      <vt:lpstr>Slide 165</vt:lpstr>
      <vt:lpstr>Instantaneous Adaptation</vt:lpstr>
      <vt:lpstr>Overview</vt:lpstr>
      <vt:lpstr>Model Adaptation</vt:lpstr>
      <vt:lpstr>Off-Line Adaptation</vt:lpstr>
      <vt:lpstr>On-Line Adaptation</vt:lpstr>
      <vt:lpstr>On-Line Adaptation</vt:lpstr>
      <vt:lpstr>Induced Dependencies</vt:lpstr>
      <vt:lpstr>Induced Dependencies</vt:lpstr>
      <vt:lpstr>Conditional Gaussians</vt:lpstr>
      <vt:lpstr>Proposed Speaker Adaptation Experiments</vt:lpstr>
      <vt:lpstr>Proposed Speaker Adaptation Experiments</vt:lpstr>
      <vt:lpstr>Thank You.</vt:lpstr>
      <vt:lpstr>Proposal: adding prosody to AF and phone-based models</vt:lpstr>
      <vt:lpstr>Goals</vt:lpstr>
      <vt:lpstr>Adding syllable-level prosody to AF and phone-based models</vt:lpstr>
      <vt:lpstr>Adding phrase-level prosody to AF and phone-based models</vt:lpstr>
      <vt:lpstr>Questions</vt:lpstr>
      <vt:lpstr>Slide 183</vt:lpstr>
      <vt:lpstr>Summary</vt:lpstr>
      <vt:lpstr>Summary</vt:lpstr>
      <vt:lpstr>Summary</vt:lpstr>
      <vt:lpstr>This is just the beginning...</vt:lpstr>
      <vt:lpstr>Acknowledgments</vt:lpstr>
      <vt:lpstr>Thank you!</vt:lpstr>
      <vt:lpstr>This is just the beginning...</vt:lpstr>
    </vt:vector>
  </TitlesOfParts>
  <Company>Spoken Language Systems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Discriminatively Structured Graphical Models for Speech Recognition</dc:title>
  <dc:creator>Karen Livescu</dc:creator>
  <cp:lastModifiedBy>admin</cp:lastModifiedBy>
  <cp:revision>2675</cp:revision>
  <cp:lastPrinted>2003-10-16T20:15:32Z</cp:lastPrinted>
  <dcterms:created xsi:type="dcterms:W3CDTF">2001-10-11T00:23:38Z</dcterms:created>
  <dcterms:modified xsi:type="dcterms:W3CDTF">2013-06-03T22:11:46Z</dcterms:modified>
</cp:coreProperties>
</file>